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7" r:id="rId3"/>
    <p:sldId id="327" r:id="rId4"/>
    <p:sldId id="380" r:id="rId5"/>
    <p:sldId id="328" r:id="rId6"/>
    <p:sldId id="345" r:id="rId7"/>
    <p:sldId id="260" r:id="rId8"/>
    <p:sldId id="405" r:id="rId9"/>
    <p:sldId id="381" r:id="rId10"/>
    <p:sldId id="382" r:id="rId11"/>
    <p:sldId id="318" r:id="rId12"/>
    <p:sldId id="297" r:id="rId13"/>
    <p:sldId id="403" r:id="rId14"/>
    <p:sldId id="259" r:id="rId15"/>
    <p:sldId id="394" r:id="rId16"/>
    <p:sldId id="261" r:id="rId17"/>
    <p:sldId id="307" r:id="rId18"/>
    <p:sldId id="325" r:id="rId19"/>
    <p:sldId id="264" r:id="rId20"/>
    <p:sldId id="313" r:id="rId21"/>
    <p:sldId id="341" r:id="rId22"/>
    <p:sldId id="291" r:id="rId23"/>
    <p:sldId id="292" r:id="rId24"/>
    <p:sldId id="322" r:id="rId25"/>
    <p:sldId id="323" r:id="rId26"/>
    <p:sldId id="320" r:id="rId27"/>
    <p:sldId id="279" r:id="rId28"/>
    <p:sldId id="311" r:id="rId29"/>
    <p:sldId id="314" r:id="rId30"/>
    <p:sldId id="343" r:id="rId31"/>
    <p:sldId id="310" r:id="rId32"/>
    <p:sldId id="296" r:id="rId33"/>
    <p:sldId id="283" r:id="rId34"/>
    <p:sldId id="365" r:id="rId35"/>
    <p:sldId id="294" r:id="rId36"/>
    <p:sldId id="406" r:id="rId37"/>
    <p:sldId id="326" r:id="rId38"/>
    <p:sldId id="284" r:id="rId39"/>
    <p:sldId id="415" r:id="rId40"/>
    <p:sldId id="416" r:id="rId41"/>
    <p:sldId id="418" r:id="rId42"/>
    <p:sldId id="350" r:id="rId43"/>
    <p:sldId id="359" r:id="rId44"/>
    <p:sldId id="286" r:id="rId45"/>
    <p:sldId id="392" r:id="rId46"/>
    <p:sldId id="407" r:id="rId47"/>
    <p:sldId id="408" r:id="rId48"/>
    <p:sldId id="309" r:id="rId49"/>
    <p:sldId id="383" r:id="rId50"/>
    <p:sldId id="384" r:id="rId51"/>
    <p:sldId id="278" r:id="rId52"/>
    <p:sldId id="393" r:id="rId53"/>
    <p:sldId id="386" r:id="rId54"/>
    <p:sldId id="388" r:id="rId55"/>
    <p:sldId id="387" r:id="rId56"/>
    <p:sldId id="409" r:id="rId57"/>
    <p:sldId id="410" r:id="rId58"/>
    <p:sldId id="401" r:id="rId59"/>
    <p:sldId id="269" r:id="rId60"/>
    <p:sldId id="340" r:id="rId61"/>
    <p:sldId id="366" r:id="rId62"/>
    <p:sldId id="293" r:id="rId63"/>
    <p:sldId id="367" r:id="rId64"/>
    <p:sldId id="368" r:id="rId65"/>
    <p:sldId id="369" r:id="rId66"/>
    <p:sldId id="371" r:id="rId67"/>
    <p:sldId id="372" r:id="rId68"/>
    <p:sldId id="373" r:id="rId69"/>
    <p:sldId id="398" r:id="rId70"/>
    <p:sldId id="374" r:id="rId71"/>
    <p:sldId id="400" r:id="rId72"/>
    <p:sldId id="399" r:id="rId73"/>
    <p:sldId id="377" r:id="rId74"/>
    <p:sldId id="411" r:id="rId75"/>
    <p:sldId id="412" r:id="rId76"/>
    <p:sldId id="413" r:id="rId77"/>
    <p:sldId id="414" r:id="rId78"/>
    <p:sldId id="308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9846" autoAdjust="0"/>
  </p:normalViewPr>
  <p:slideViewPr>
    <p:cSldViewPr snapToGrid="0" snapToObjects="1" showGuides="1">
      <p:cViewPr varScale="1">
        <p:scale>
          <a:sx n="97" d="100"/>
          <a:sy n="97" d="100"/>
        </p:scale>
        <p:origin x="2004" y="8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-6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84"/>
    </p:cViewPr>
  </p:sorterViewPr>
  <p:notesViewPr>
    <p:cSldViewPr snapToGrid="0" snapToObjects="1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7010F-C012-244C-8B8E-141B219D222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35B0-DC35-5E44-BFC5-F68A08AC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3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8T19:55:03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4065 17034 236 0,'6'0'90'0,"-3"0"-48"0,0 3-51 0,-3-3 14 16,0 0-10-16,0 0-1 15,0 0-19-15,-3 0-7 16,0-3-27-16,0 0-13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A0D7A-6BF2-6841-B9D8-9FC63D4FBF66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7D0AD-A2F4-6941-8ED2-A2DE4898D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1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6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3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88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6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71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5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44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0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4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69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20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70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9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6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3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3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52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86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3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76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56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5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02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06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5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89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30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2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971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4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6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D0AD-A2F4-6941-8ED2-A2DE4898DC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3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6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576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5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8354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2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88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045E-CF0E-5540-9157-DE9932EB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0" r:id="rId3"/>
    <p:sldLayoutId id="2147483649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.cs.toronto.edu/resources/intro_for_new_studen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ython.org/download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tutor.com/visualize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CSC148 Ramp-up</a:t>
            </a:r>
            <a:br>
              <a:rPr lang="en-US" sz="6000" b="1" dirty="0" smtClean="0"/>
            </a:br>
            <a:r>
              <a:rPr lang="en-US" sz="6000" dirty="0" smtClean="0"/>
              <a:t>Winter</a:t>
            </a:r>
            <a:r>
              <a:rPr lang="en-US" sz="6000" b="1" dirty="0" smtClean="0"/>
              <a:t> 2017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871019"/>
            <a:ext cx="7213600" cy="3440881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 Julianna Paprakis</a:t>
            </a:r>
          </a:p>
          <a:p>
            <a:endParaRPr lang="en-US" dirty="0" smtClean="0"/>
          </a:p>
          <a:p>
            <a:r>
              <a:rPr lang="en-US" sz="2400" dirty="0" smtClean="0"/>
              <a:t>Credit to: </a:t>
            </a:r>
            <a:r>
              <a:rPr lang="en-US" sz="2400" dirty="0"/>
              <a:t>Michael </a:t>
            </a:r>
            <a:r>
              <a:rPr lang="en-US" sz="2400" dirty="0" err="1" smtClean="0"/>
              <a:t>Kimmins</a:t>
            </a:r>
            <a:r>
              <a:rPr lang="en-US" sz="2400" dirty="0" smtClean="0"/>
              <a:t>, </a:t>
            </a:r>
            <a:r>
              <a:rPr lang="en-US" sz="2400" dirty="0"/>
              <a:t>Orion </a:t>
            </a:r>
            <a:r>
              <a:rPr lang="en-US" sz="2400" dirty="0" err="1" smtClean="0"/>
              <a:t>Buske</a:t>
            </a:r>
            <a:r>
              <a:rPr lang="en-US" sz="2400" dirty="0" smtClean="0"/>
              <a:t>, </a:t>
            </a:r>
            <a:r>
              <a:rPr lang="en-US" sz="2400" dirty="0" err="1" smtClean="0"/>
              <a:t>Velian</a:t>
            </a:r>
            <a:r>
              <a:rPr lang="en-US" sz="2400" dirty="0" smtClean="0"/>
              <a:t> </a:t>
            </a:r>
            <a:r>
              <a:rPr lang="en-US" sz="2400" dirty="0" err="1"/>
              <a:t>Pandeliev</a:t>
            </a:r>
            <a:r>
              <a:rPr lang="en-US" sz="2400" dirty="0"/>
              <a:t>, Jonathan Taylor, Noah Lockwood, and </a:t>
            </a:r>
            <a:r>
              <a:rPr lang="en-US" sz="2400" dirty="0" smtClean="0"/>
              <a:t>software-carpentry.org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8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Using Python Console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320576"/>
            <a:ext cx="8996516" cy="4525963"/>
          </a:xfrm>
        </p:spPr>
        <p:txBody>
          <a:bodyPr/>
          <a:lstStyle/>
          <a:p>
            <a:r>
              <a:rPr lang="en-CA" dirty="0" smtClean="0"/>
              <a:t>Import all the functions from a file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&gt;&gt;&gt; from filename import </a:t>
            </a:r>
            <a:r>
              <a:rPr lang="en-US" dirty="0" err="1" smtClean="0">
                <a:latin typeface="Courier New"/>
                <a:cs typeface="Courier New"/>
              </a:rPr>
              <a:t>function_name</a:t>
            </a:r>
            <a:endParaRPr lang="en-US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CA" dirty="0" smtClean="0"/>
              <a:t>-Don’t put the .</a:t>
            </a:r>
            <a:r>
              <a:rPr lang="en-CA" dirty="0" err="1" smtClean="0"/>
              <a:t>py</a:t>
            </a:r>
            <a:r>
              <a:rPr lang="en-CA" dirty="0" smtClean="0"/>
              <a:t> part of the filename</a:t>
            </a:r>
            <a:endParaRPr lang="en-CA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Press up key to view past commands</a:t>
            </a:r>
          </a:p>
          <a:p>
            <a:pPr marL="514350" indent="-457200"/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blueprint of a Python file: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796"/>
            <a:ext cx="8229600" cy="4428194"/>
          </a:xfrm>
        </p:spPr>
        <p:txBody>
          <a:bodyPr/>
          <a:lstStyle/>
          <a:p>
            <a:pPr marL="57150" indent="0">
              <a:buNone/>
            </a:pPr>
            <a:endParaRPr lang="en-US" sz="20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57150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from</a:t>
            </a:r>
            <a:r>
              <a:rPr lang="en-US" sz="2000" b="1" dirty="0" smtClean="0">
                <a:latin typeface="Courier New"/>
                <a:cs typeface="Courier New"/>
              </a:rPr>
              <a:t> random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import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randint</a:t>
            </a:r>
            <a:endParaRPr lang="en-US" sz="2000" b="1" dirty="0" smtClean="0">
              <a:latin typeface="Courier New"/>
              <a:cs typeface="Courier New"/>
            </a:endParaRPr>
          </a:p>
          <a:p>
            <a:pPr marL="57150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from</a:t>
            </a:r>
            <a:r>
              <a:rPr lang="en-US" sz="2000" b="1" dirty="0" smtClean="0">
                <a:latin typeface="Courier New"/>
                <a:cs typeface="Courier New"/>
              </a:rPr>
              <a:t> math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import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cos</a:t>
            </a:r>
            <a:endParaRPr lang="en-US" sz="2000" b="1" dirty="0" smtClean="0">
              <a:latin typeface="Courier New"/>
              <a:cs typeface="Courier New"/>
            </a:endParaRPr>
          </a:p>
          <a:p>
            <a:pPr marL="57150" indent="0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5715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my_function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arg</a:t>
            </a:r>
            <a:r>
              <a:rPr lang="en-US" sz="2000" b="1" dirty="0" smtClean="0">
                <a:latin typeface="Courier New"/>
                <a:cs typeface="Courier New"/>
              </a:rPr>
              <a:t>):</a:t>
            </a:r>
          </a:p>
          <a:p>
            <a:pPr marL="5715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...</a:t>
            </a:r>
          </a:p>
          <a:p>
            <a:pPr marL="5715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return</a:t>
            </a:r>
            <a:r>
              <a:rPr lang="en-US" sz="2000" b="1" dirty="0" smtClean="0">
                <a:latin typeface="Courier New"/>
                <a:cs typeface="Courier New"/>
              </a:rPr>
              <a:t> answer</a:t>
            </a:r>
          </a:p>
          <a:p>
            <a:pPr marL="57150" indent="0">
              <a:buNone/>
            </a:pPr>
            <a:endParaRPr lang="en-US" sz="2000" b="1" dirty="0">
              <a:latin typeface="Courier New"/>
              <a:cs typeface="Courier New"/>
            </a:endParaRPr>
          </a:p>
          <a:p>
            <a:pPr marL="5715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class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MyClass</a:t>
            </a:r>
            <a:r>
              <a:rPr lang="en-US" sz="2000" b="1" dirty="0" smtClean="0">
                <a:latin typeface="Courier New"/>
                <a:cs typeface="Courier New"/>
              </a:rPr>
              <a:t>:</a:t>
            </a:r>
            <a:endParaRPr lang="en-US" sz="2000" b="1" dirty="0">
              <a:latin typeface="Courier New"/>
              <a:cs typeface="Courier New"/>
            </a:endParaRPr>
          </a:p>
          <a:p>
            <a:pPr marL="5715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   ...</a:t>
            </a:r>
          </a:p>
          <a:p>
            <a:pPr marL="57150" indent="0">
              <a:buNone/>
            </a:pPr>
            <a:endParaRPr lang="en-US" sz="2000" b="1" dirty="0">
              <a:latin typeface="Courier New"/>
              <a:cs typeface="Courier New"/>
            </a:endParaRPr>
          </a:p>
          <a:p>
            <a:pPr marL="57150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US" sz="2000" b="1" dirty="0" smtClean="0">
                <a:latin typeface="Courier New"/>
                <a:cs typeface="Courier New"/>
              </a:rPr>
              <a:t> __name__ == </a:t>
            </a:r>
            <a:r>
              <a:rPr lang="en-US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‘__main__’</a:t>
            </a:r>
            <a:r>
              <a:rPr lang="en-US" sz="2000" b="1" dirty="0" smtClean="0">
                <a:latin typeface="Courier New"/>
                <a:cs typeface="Courier New"/>
              </a:rPr>
              <a:t>:</a:t>
            </a:r>
          </a:p>
          <a:p>
            <a:pPr marL="5715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</a:t>
            </a:r>
            <a:r>
              <a:rPr lang="en-US" sz="2000" b="1" dirty="0" err="1" smtClean="0">
                <a:latin typeface="Courier New"/>
                <a:cs typeface="Courier New"/>
              </a:rPr>
              <a:t>my_variable</a:t>
            </a:r>
            <a:r>
              <a:rPr lang="en-US" sz="2000" b="1" dirty="0" smtClean="0">
                <a:latin typeface="Courier New"/>
                <a:cs typeface="Courier New"/>
              </a:rPr>
              <a:t> = 21 * 2</a:t>
            </a:r>
          </a:p>
          <a:p>
            <a:pPr marL="5715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...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10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35554" y="1432651"/>
            <a:ext cx="0" cy="7488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35554" y="2578139"/>
            <a:ext cx="0" cy="20454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35554" y="5442990"/>
            <a:ext cx="0" cy="765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9774" y="1286131"/>
            <a:ext cx="3607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import names from other modules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79774" y="3082823"/>
            <a:ext cx="3321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define functions and classes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2174" y="5279132"/>
            <a:ext cx="3353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your main block goes down here!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0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algn="l"/>
            <a:r>
              <a:rPr lang="en-US" sz="4500" dirty="0" smtClean="0"/>
              <a:t>Modules (</a:t>
            </a:r>
            <a:r>
              <a:rPr lang="en-US" sz="3600" dirty="0" smtClean="0"/>
              <a:t>why reinvent the wheel?</a:t>
            </a:r>
            <a:r>
              <a:rPr lang="en-US" sz="4500" dirty="0" smtClean="0"/>
              <a:t>)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8616"/>
            <a:ext cx="8229600" cy="5181600"/>
          </a:xfrm>
          <a:noFill/>
          <a:ln/>
        </p:spPr>
        <p:txBody>
          <a:bodyPr anchor="t"/>
          <a:lstStyle/>
          <a:p>
            <a:pPr marL="0" indent="0">
              <a:buNone/>
            </a:pPr>
            <a:r>
              <a:rPr lang="en-US" sz="2400" dirty="0" smtClean="0"/>
              <a:t>Python has a spectacular assortment of </a:t>
            </a:r>
            <a:r>
              <a:rPr lang="en-US" sz="2400" b="1" dirty="0" smtClean="0"/>
              <a:t>modules</a:t>
            </a:r>
            <a:r>
              <a:rPr lang="en-US" sz="2400" dirty="0" smtClean="0"/>
              <a:t> that you can use (you have to import their </a:t>
            </a:r>
            <a:r>
              <a:rPr lang="en-US" sz="2400" b="1" dirty="0" smtClean="0"/>
              <a:t>names</a:t>
            </a:r>
            <a:r>
              <a:rPr lang="en-US" sz="2400" dirty="0" smtClean="0"/>
              <a:t> first, though)</a:t>
            </a:r>
          </a:p>
          <a:p>
            <a:pPr marL="0" indent="0">
              <a:buNone/>
            </a:pPr>
            <a:endParaRPr lang="en-US" sz="18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b="1" dirty="0" smtClean="0">
                <a:latin typeface="Courier New"/>
                <a:cs typeface="Courier New"/>
              </a:rPr>
              <a:t>from</a:t>
            </a:r>
            <a:r>
              <a:rPr lang="en-US" sz="2000" dirty="0" smtClean="0">
                <a:latin typeface="Courier New"/>
                <a:cs typeface="Courier New"/>
              </a:rPr>
              <a:t> random </a:t>
            </a:r>
            <a:r>
              <a:rPr lang="en-US" sz="2000" b="1" dirty="0" smtClean="0">
                <a:latin typeface="Courier New"/>
                <a:cs typeface="Courier New"/>
              </a:rPr>
              <a:t>import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randint</a:t>
            </a:r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now we can use it!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randint</a:t>
            </a:r>
            <a:r>
              <a:rPr lang="en-US" sz="2000" dirty="0" smtClean="0">
                <a:latin typeface="Courier New"/>
                <a:cs typeface="Courier New"/>
              </a:rPr>
              <a:t>(1, 6) 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roll a die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4  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# http://</a:t>
            </a:r>
            <a:r>
              <a:rPr lang="en-US" sz="2000" dirty="0" err="1">
                <a:solidFill>
                  <a:srgbClr val="008000"/>
                </a:solidFill>
                <a:latin typeface="Courier New"/>
                <a:cs typeface="Courier New"/>
              </a:rPr>
              <a:t>xkcd.com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/221/</a:t>
            </a: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b="1" dirty="0" smtClean="0">
                <a:latin typeface="Courier New"/>
                <a:cs typeface="Courier New"/>
              </a:rPr>
              <a:t>import</a:t>
            </a:r>
            <a:r>
              <a:rPr lang="en-US" sz="2000" dirty="0" smtClean="0">
                <a:latin typeface="Courier New"/>
                <a:cs typeface="Courier New"/>
              </a:rPr>
              <a:t> math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math.sqrt</a:t>
            </a:r>
            <a:r>
              <a:rPr lang="en-US" sz="2000" dirty="0" smtClean="0">
                <a:latin typeface="Courier New"/>
                <a:cs typeface="Courier New"/>
              </a:rPr>
              <a:t>(2)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note you have to say </a:t>
            </a:r>
            <a:r>
              <a:rPr lang="en-US" sz="20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math.sqrt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1.4142135623730951 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b="1" dirty="0" smtClean="0">
                <a:latin typeface="Courier New"/>
                <a:cs typeface="Courier New"/>
              </a:rPr>
              <a:t>from </a:t>
            </a:r>
            <a:r>
              <a:rPr lang="en-US" sz="2000" dirty="0" smtClean="0">
                <a:latin typeface="Courier New"/>
                <a:cs typeface="Courier New"/>
              </a:rPr>
              <a:t>math </a:t>
            </a:r>
            <a:r>
              <a:rPr lang="en-US" sz="2000" b="1" dirty="0" smtClean="0">
                <a:latin typeface="Courier New"/>
                <a:cs typeface="Courier New"/>
              </a:rPr>
              <a:t>import </a:t>
            </a:r>
            <a:r>
              <a:rPr lang="en-US" sz="2000" dirty="0" smtClean="0">
                <a:latin typeface="Courier New"/>
                <a:cs typeface="Courier New"/>
              </a:rPr>
              <a:t>cos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cos(0) 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now we don’t have to use </a:t>
            </a:r>
            <a:r>
              <a:rPr lang="en-US" sz="20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math.cos</a:t>
            </a: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1.0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b="1" dirty="0" smtClean="0">
                <a:latin typeface="Courier New"/>
                <a:cs typeface="Courier New"/>
              </a:rPr>
              <a:t>import </a:t>
            </a:r>
            <a:r>
              <a:rPr lang="en-US" sz="2000" dirty="0" err="1" smtClean="0">
                <a:latin typeface="Courier New"/>
                <a:cs typeface="Courier New"/>
              </a:rPr>
              <a:t>datetime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dir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datetime</a:t>
            </a:r>
            <a:r>
              <a:rPr lang="en-US" sz="2000" dirty="0" smtClean="0">
                <a:latin typeface="Courier New"/>
                <a:cs typeface="Courier New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 Time!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Running vs. importing a file</a:t>
            </a:r>
          </a:p>
          <a:p>
            <a:r>
              <a:rPr lang="en-CA" dirty="0"/>
              <a:t>C</a:t>
            </a:r>
            <a:r>
              <a:rPr lang="en-CA" dirty="0" smtClean="0"/>
              <a:t>ode in the main block only executes when running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96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Let's speak some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5766"/>
            <a:ext cx="8229600" cy="2400300"/>
          </a:xfrm>
        </p:spPr>
        <p:txBody>
          <a:bodyPr/>
          <a:lstStyle/>
          <a:p>
            <a:pPr marL="57150" indent="0">
              <a:buNone/>
            </a:pP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57150" indent="0">
              <a:buNone/>
            </a:pP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57150" indent="0">
              <a:buNone/>
            </a:pP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5715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Comments start with a '#' character.</a:t>
            </a:r>
            <a:endParaRPr lang="en-US" sz="2000" dirty="0">
              <a:latin typeface="Courier New"/>
              <a:cs typeface="Courier New"/>
            </a:endParaRPr>
          </a:p>
          <a:p>
            <a:pPr marL="5715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57150" indent="0">
              <a:buNone/>
            </a:pP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75058"/>
            <a:ext cx="8229600" cy="212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I</a:t>
            </a:r>
            <a:r>
              <a:rPr lang="en-US" sz="2800" b="1" dirty="0" smtClean="0"/>
              <a:t>nterpreted</a:t>
            </a:r>
            <a:r>
              <a:rPr lang="en-US" sz="2800" dirty="0" smtClean="0"/>
              <a:t> (no compilation necessary)</a:t>
            </a:r>
          </a:p>
          <a:p>
            <a:r>
              <a:rPr lang="en-US" sz="2800" b="1" dirty="0" smtClean="0"/>
              <a:t>Whitespace</a:t>
            </a:r>
            <a:r>
              <a:rPr lang="en-US" sz="2800" dirty="0" smtClean="0"/>
              <a:t> matters (4 spaces/1 tab for indentation)</a:t>
            </a:r>
          </a:p>
          <a:p>
            <a:r>
              <a:rPr lang="en-US" sz="2800" dirty="0" smtClean="0"/>
              <a:t>No end-of-line character (no semicolons!)</a:t>
            </a:r>
          </a:p>
          <a:p>
            <a:r>
              <a:rPr lang="en-US" sz="2800" dirty="0" smtClean="0"/>
              <a:t>No extra code needed to start (no "public static ...")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ynamically typed </a:t>
            </a:r>
            <a:r>
              <a:rPr lang="en-US" sz="2800" dirty="0" smtClean="0"/>
              <a:t>(a function can take multiple different types, have different behaviors)</a:t>
            </a:r>
            <a:endParaRPr lang="en-US" sz="2800" b="1" dirty="0" smtClean="0"/>
          </a:p>
          <a:p>
            <a:r>
              <a:rPr lang="en-US" sz="2800" b="1" dirty="0"/>
              <a:t>S</a:t>
            </a:r>
            <a:r>
              <a:rPr lang="en-US" sz="2800" b="1" dirty="0" smtClean="0"/>
              <a:t>trongly typed </a:t>
            </a:r>
            <a:r>
              <a:rPr lang="en-US" sz="2800" dirty="0" smtClean="0"/>
              <a:t>(all values have a type)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35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5766"/>
            <a:ext cx="8229600" cy="2400300"/>
          </a:xfrm>
        </p:spPr>
        <p:txBody>
          <a:bodyPr/>
          <a:lstStyle/>
          <a:p>
            <a:pPr marL="57150" indent="0">
              <a:buNone/>
            </a:pP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57150" indent="0">
              <a:buNone/>
            </a:pP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57150" indent="0">
              <a:buNone/>
            </a:pP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5715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Comments start with a '#' character.</a:t>
            </a:r>
            <a:endParaRPr lang="en-US" sz="2000" dirty="0">
              <a:latin typeface="Courier New"/>
              <a:cs typeface="Courier New"/>
            </a:endParaRPr>
          </a:p>
          <a:p>
            <a:pPr marL="5715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57150" indent="0">
              <a:buNone/>
            </a:pP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75058"/>
            <a:ext cx="8229600" cy="212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I</a:t>
            </a:r>
            <a:r>
              <a:rPr lang="en-US" sz="2800" b="1" dirty="0" smtClean="0"/>
              <a:t>nterpreted</a:t>
            </a:r>
            <a:r>
              <a:rPr lang="en-US" sz="2800" dirty="0" smtClean="0"/>
              <a:t> (no compilation necessary)</a:t>
            </a:r>
          </a:p>
          <a:p>
            <a:r>
              <a:rPr lang="en-US" sz="2800" b="1" dirty="0" smtClean="0"/>
              <a:t>Whitespace</a:t>
            </a:r>
            <a:r>
              <a:rPr lang="en-US" sz="2800" dirty="0" smtClean="0"/>
              <a:t> matters (4 spaces/1 tab for indentation)</a:t>
            </a:r>
          </a:p>
          <a:p>
            <a:r>
              <a:rPr lang="en-US" sz="2800" dirty="0" smtClean="0"/>
              <a:t>No end-of-line character (no semicolons!)</a:t>
            </a:r>
          </a:p>
          <a:p>
            <a:r>
              <a:rPr lang="en-US" sz="2800" dirty="0" smtClean="0"/>
              <a:t>No extra code needed to start (no "public static ...")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ynamically typed </a:t>
            </a:r>
            <a:r>
              <a:rPr lang="en-US" sz="2800" dirty="0" smtClean="0"/>
              <a:t>(a function can take multiple different types, have different behaviors)</a:t>
            </a:r>
            <a:endParaRPr lang="en-US" sz="2800" b="1" dirty="0" smtClean="0"/>
          </a:p>
          <a:p>
            <a:r>
              <a:rPr lang="en-US" sz="2800" b="1" dirty="0"/>
              <a:t>S</a:t>
            </a:r>
            <a:r>
              <a:rPr lang="en-US" sz="2800" b="1" dirty="0" smtClean="0"/>
              <a:t>trongly typed </a:t>
            </a:r>
            <a:r>
              <a:rPr lang="en-US" sz="2800" dirty="0" smtClean="0"/>
              <a:t>(all values have a type)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78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 Python documentation: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http://</a:t>
            </a:r>
            <a:r>
              <a:rPr lang="en-US" sz="2400" dirty="0" err="1" smtClean="0">
                <a:latin typeface="Courier New"/>
                <a:cs typeface="Courier New"/>
              </a:rPr>
              <a:t>docs.python.org</a:t>
            </a:r>
            <a:r>
              <a:rPr lang="en-US" sz="2400" dirty="0" smtClean="0">
                <a:latin typeface="Courier New"/>
                <a:cs typeface="Courier New"/>
              </a:rPr>
              <a:t>/py3k/library/</a:t>
            </a:r>
          </a:p>
          <a:p>
            <a:pPr marL="0" indent="0">
              <a:buNone/>
            </a:pPr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dirty="0" smtClean="0"/>
              <a:t>The </a:t>
            </a: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help </a:t>
            </a:r>
            <a:r>
              <a:rPr lang="en-US" dirty="0" smtClean="0"/>
              <a:t>function provides usage information: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&gt;&gt;&gt; help(print)</a:t>
            </a:r>
          </a:p>
          <a:p>
            <a:pPr marL="0" indent="0">
              <a:buNone/>
            </a:pPr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dirty="0" smtClean="0">
                <a:cs typeface="Courier New"/>
              </a:rPr>
              <a:t>The </a:t>
            </a:r>
            <a:r>
              <a:rPr lang="en-US" sz="2400" dirty="0" err="1" smtClean="0">
                <a:latin typeface="Courier New"/>
                <a:cs typeface="Courier New"/>
              </a:rPr>
              <a:t>dir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function shows names within a given type, module, object: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&gt;&gt;&gt; </a:t>
            </a:r>
            <a:r>
              <a:rPr lang="en-US" sz="2400" dirty="0" err="1" smtClean="0">
                <a:latin typeface="Courier New"/>
                <a:cs typeface="Courier New"/>
              </a:rPr>
              <a:t>dir</a:t>
            </a:r>
            <a:r>
              <a:rPr lang="en-US" sz="2400" dirty="0" smtClean="0">
                <a:latin typeface="Courier New"/>
                <a:cs typeface="Courier New"/>
              </a:rPr>
              <a:t>(</a:t>
            </a:r>
            <a:r>
              <a:rPr lang="en-US" sz="2400" dirty="0" err="1" smtClean="0">
                <a:latin typeface="Courier New"/>
                <a:cs typeface="Courier New"/>
              </a:rPr>
              <a:t>str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2400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Moar</a:t>
            </a:r>
            <a:r>
              <a:rPr lang="en-US" dirty="0" smtClean="0"/>
              <a:t> resources!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Last term's 108 and 148 course websites:</a:t>
            </a:r>
          </a:p>
          <a:p>
            <a:r>
              <a:rPr lang="en-US" sz="2400" dirty="0">
                <a:latin typeface="Courier New"/>
                <a:cs typeface="Courier New"/>
              </a:rPr>
              <a:t>http://</a:t>
            </a:r>
            <a:r>
              <a:rPr lang="en-US" sz="2400" dirty="0" smtClean="0">
                <a:latin typeface="Courier New"/>
                <a:cs typeface="Courier New"/>
              </a:rPr>
              <a:t>www.cdf.utoronto.ca</a:t>
            </a:r>
            <a:r>
              <a:rPr lang="en-US" sz="2400" dirty="0">
                <a:latin typeface="Courier New"/>
                <a:cs typeface="Courier New"/>
              </a:rPr>
              <a:t>/~</a:t>
            </a:r>
            <a:r>
              <a:rPr lang="en-US" sz="2400" dirty="0" smtClean="0">
                <a:latin typeface="Courier New"/>
                <a:cs typeface="Courier New"/>
              </a:rPr>
              <a:t>csc108h/fall</a:t>
            </a:r>
            <a:endParaRPr lang="en-US" sz="2400" dirty="0">
              <a:latin typeface="Courier New"/>
              <a:cs typeface="Courier New"/>
            </a:endParaRPr>
          </a:p>
          <a:p>
            <a:r>
              <a:rPr lang="en-US" sz="2400" dirty="0">
                <a:latin typeface="Courier New"/>
                <a:cs typeface="Courier New"/>
              </a:rPr>
              <a:t>http://www.cdf.utoronto.ca/~</a:t>
            </a:r>
            <a:r>
              <a:rPr lang="en-US" sz="2400" dirty="0" smtClean="0">
                <a:latin typeface="Courier New"/>
                <a:cs typeface="Courier New"/>
              </a:rPr>
              <a:t>csc148h/fall </a:t>
            </a:r>
          </a:p>
          <a:p>
            <a:pPr marL="914400" lvl="2" indent="0">
              <a:buNone/>
            </a:pPr>
            <a:r>
              <a:rPr lang="en-US" sz="1600" b="1" dirty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latin typeface="Courier New"/>
                <a:cs typeface="Courier New"/>
              </a:rPr>
              <a:t>	(Just google the fall courses)</a:t>
            </a:r>
          </a:p>
          <a:p>
            <a:pPr marL="0" indent="0">
              <a:buNone/>
            </a:pPr>
            <a:endParaRPr lang="en-US" sz="10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/>
              <a:t>Software Carpentry (online lectures):</a:t>
            </a:r>
          </a:p>
          <a:p>
            <a:pPr marL="0" indent="0">
              <a:buNone/>
            </a:pPr>
            <a:r>
              <a:rPr lang="en-US" sz="2400" dirty="0">
                <a:latin typeface="Courier New"/>
                <a:cs typeface="Courier New"/>
              </a:rPr>
              <a:t>http://software-</a:t>
            </a:r>
            <a:r>
              <a:rPr lang="en-US" sz="2400" dirty="0" err="1">
                <a:latin typeface="Courier New"/>
                <a:cs typeface="Courier New"/>
              </a:rPr>
              <a:t>carpentry.org</a:t>
            </a:r>
            <a:r>
              <a:rPr lang="en-US" sz="2400" dirty="0" smtClean="0">
                <a:latin typeface="Courier New"/>
                <a:cs typeface="Courier New"/>
              </a:rPr>
              <a:t>/</a:t>
            </a:r>
          </a:p>
          <a:p>
            <a:pPr marL="0" indent="0">
              <a:buNone/>
            </a:pP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cs typeface="Courier New"/>
              </a:rPr>
              <a:t>Google!</a:t>
            </a:r>
          </a:p>
          <a:p>
            <a:pPr marL="0" indent="0">
              <a:buNone/>
            </a:pPr>
            <a:r>
              <a:rPr lang="en-US" sz="2400" dirty="0">
                <a:latin typeface="Courier New"/>
                <a:cs typeface="Courier New"/>
              </a:rPr>
              <a:t>http://</a:t>
            </a:r>
            <a:r>
              <a:rPr lang="en-US" sz="2400" dirty="0" err="1">
                <a:latin typeface="Courier New"/>
                <a:cs typeface="Courier New"/>
              </a:rPr>
              <a:t>lmgtfy.com</a:t>
            </a:r>
            <a:r>
              <a:rPr lang="en-US" sz="2400" dirty="0">
                <a:latin typeface="Courier New"/>
                <a:cs typeface="Courier New"/>
              </a:rPr>
              <a:t>/?q=</a:t>
            </a:r>
            <a:r>
              <a:rPr lang="en-US" sz="2400" dirty="0" err="1">
                <a:latin typeface="Courier New"/>
                <a:cs typeface="Courier New"/>
              </a:rPr>
              <a:t>python+add+to+list</a:t>
            </a: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400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you to good speak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Python's style guide: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http://</a:t>
            </a:r>
            <a:r>
              <a:rPr lang="en-US" sz="2400" dirty="0" err="1" smtClean="0">
                <a:latin typeface="Courier New"/>
                <a:cs typeface="Courier New"/>
              </a:rPr>
              <a:t>www.python.org</a:t>
            </a:r>
            <a:r>
              <a:rPr lang="en-US" sz="2400" dirty="0" smtClean="0">
                <a:latin typeface="Courier New"/>
                <a:cs typeface="Courier New"/>
              </a:rPr>
              <a:t>/</a:t>
            </a:r>
            <a:r>
              <a:rPr lang="en-US" sz="2400" dirty="0" err="1" smtClean="0">
                <a:latin typeface="Courier New"/>
                <a:cs typeface="Courier New"/>
              </a:rPr>
              <a:t>dev</a:t>
            </a:r>
            <a:r>
              <a:rPr lang="en-US" sz="2400" dirty="0" smtClean="0">
                <a:latin typeface="Courier New"/>
                <a:cs typeface="Courier New"/>
              </a:rPr>
              <a:t>/peps/pep-0008/</a:t>
            </a:r>
          </a:p>
          <a:p>
            <a:pPr marL="0" indent="0">
              <a:buNone/>
            </a:pP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/>
              <a:t>Google's Python style guide:</a:t>
            </a:r>
          </a:p>
          <a:p>
            <a:pPr marL="0" indent="0">
              <a:buNone/>
            </a:pPr>
            <a:r>
              <a:rPr lang="en-US" sz="2400" dirty="0">
                <a:latin typeface="Courier New"/>
                <a:cs typeface="Courier New"/>
              </a:rPr>
              <a:t>http://</a:t>
            </a:r>
            <a:r>
              <a:rPr lang="en-US" sz="2400" dirty="0" err="1">
                <a:latin typeface="Courier New"/>
                <a:cs typeface="Courier New"/>
              </a:rPr>
              <a:t>google-styleguide.googlecode.com</a:t>
            </a:r>
            <a:r>
              <a:rPr lang="en-US" sz="2400" dirty="0">
                <a:latin typeface="Courier New"/>
                <a:cs typeface="Courier New"/>
              </a:rPr>
              <a:t>/</a:t>
            </a:r>
            <a:r>
              <a:rPr lang="en-US" sz="2400" dirty="0" err="1">
                <a:latin typeface="Courier New"/>
                <a:cs typeface="Courier New"/>
              </a:rPr>
              <a:t>svn</a:t>
            </a:r>
            <a:r>
              <a:rPr lang="en-US" sz="2400" dirty="0">
                <a:latin typeface="Courier New"/>
                <a:cs typeface="Courier New"/>
              </a:rPr>
              <a:t>/trunk/</a:t>
            </a:r>
            <a:r>
              <a:rPr lang="en-US" sz="2400" dirty="0" err="1" smtClean="0">
                <a:latin typeface="Courier New"/>
                <a:cs typeface="Courier New"/>
              </a:rPr>
              <a:t>pyguide.html</a:t>
            </a: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cs typeface="Courier New"/>
              </a:rPr>
              <a:t>Expert mode:</a:t>
            </a:r>
          </a:p>
          <a:p>
            <a:pPr marL="0" indent="0">
              <a:buNone/>
            </a:pPr>
            <a:r>
              <a:rPr lang="en-US" sz="2400" dirty="0" err="1">
                <a:latin typeface="Courier New"/>
                <a:cs typeface="Courier New"/>
              </a:rPr>
              <a:t>pylint</a:t>
            </a:r>
            <a:r>
              <a:rPr lang="en-US" sz="2400" dirty="0" smtClean="0">
                <a:latin typeface="Courier New"/>
                <a:cs typeface="Courier New"/>
              </a:rPr>
              <a:t>: https</a:t>
            </a:r>
            <a:r>
              <a:rPr lang="en-US" sz="2400" dirty="0">
                <a:latin typeface="Courier New"/>
                <a:cs typeface="Courier New"/>
              </a:rPr>
              <a:t>://</a:t>
            </a:r>
            <a:r>
              <a:rPr lang="en-US" sz="2400" dirty="0" smtClean="0">
                <a:latin typeface="Courier New"/>
                <a:cs typeface="Courier New"/>
              </a:rPr>
              <a:t>www.pylint.org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3"/>
            <a:ext cx="8229600" cy="1143000"/>
          </a:xfrm>
        </p:spPr>
        <p:txBody>
          <a:bodyPr/>
          <a:lstStyle/>
          <a:p>
            <a:r>
              <a:rPr lang="en-US" dirty="0" smtClean="0"/>
              <a:t>Python-Specific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/>
          <a:lstStyle/>
          <a:p>
            <a:r>
              <a:rPr lang="en-US" sz="2800" dirty="0" smtClean="0"/>
              <a:t>Booleans:</a:t>
            </a:r>
            <a:r>
              <a:rPr lang="en-US" sz="2800" dirty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Courier New"/>
                <a:cs typeface="Courier New"/>
              </a:rPr>
              <a:t>True  False</a:t>
            </a:r>
            <a:endParaRPr lang="en-US" sz="2400" dirty="0"/>
          </a:p>
          <a:p>
            <a:r>
              <a:rPr lang="en-US" sz="2800" dirty="0" smtClean="0">
                <a:solidFill>
                  <a:prstClr val="black"/>
                </a:solidFill>
              </a:rPr>
              <a:t>Operators:</a:t>
            </a:r>
            <a:r>
              <a:rPr lang="en-US" sz="2000" dirty="0" smtClean="0">
                <a:solidFill>
                  <a:prstClr val="black"/>
                </a:solidFill>
                <a:latin typeface="Courier New"/>
                <a:cs typeface="Courier New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and  or  not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Null:</a:t>
            </a:r>
            <a:r>
              <a:rPr lang="en-US" sz="2000" dirty="0" smtClean="0">
                <a:solidFill>
                  <a:prstClr val="black"/>
                </a:solidFill>
                <a:latin typeface="Courier New"/>
                <a:cs typeface="Courier New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None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Strings: Immutable lists of characters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Can index into them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Can re-assign variables to a new string value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Type Conversions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r>
              <a:rPr lang="en-US" sz="1800" dirty="0" smtClean="0">
                <a:solidFill>
                  <a:prstClr val="black"/>
                </a:solidFill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Courier New"/>
                <a:cs typeface="Courier New"/>
              </a:rPr>
              <a:t>str</a:t>
            </a:r>
            <a:r>
              <a:rPr lang="en-US" sz="2400" dirty="0" smtClean="0">
                <a:latin typeface="Courier New"/>
                <a:cs typeface="Courier New"/>
                <a:sym typeface="Courier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  <a:sym typeface="Courier" charset="0"/>
              </a:rPr>
              <a:t>5.33) = </a:t>
            </a:r>
            <a:r>
              <a:rPr lang="en-US" sz="2400" dirty="0" smtClean="0">
                <a:latin typeface="Courier New"/>
                <a:cs typeface="Courier New"/>
              </a:rPr>
              <a:t>'</a:t>
            </a: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  <a:sym typeface="Courier" charset="0"/>
              </a:rPr>
              <a:t>5.33</a:t>
            </a:r>
            <a:r>
              <a:rPr lang="en-US" sz="2400" dirty="0">
                <a:latin typeface="Courier New"/>
                <a:cs typeface="Courier New"/>
              </a:rPr>
              <a:t>'</a:t>
            </a:r>
            <a:endParaRPr lang="en-US" sz="2400" dirty="0" smtClean="0">
              <a:latin typeface="Courier New"/>
              <a:cs typeface="Courier New"/>
            </a:endParaRPr>
          </a:p>
          <a:p>
            <a:endParaRPr lang="en-US"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endParaRPr lang="en-US" sz="24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endParaRPr lang="en-US" sz="2400" dirty="0" smtClean="0">
              <a:solidFill>
                <a:prstClr val="black"/>
              </a:solidFill>
              <a:latin typeface="Courier New"/>
              <a:cs typeface="Courier New"/>
            </a:endParaRPr>
          </a:p>
          <a:p>
            <a:endParaRPr lang="en-US" sz="2400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next 6 hours, we’ll cover the background required for CSC148.</a:t>
            </a:r>
          </a:p>
          <a:p>
            <a:r>
              <a:rPr lang="en-US" dirty="0" smtClean="0"/>
              <a:t>This </a:t>
            </a:r>
            <a:r>
              <a:rPr lang="en-US" dirty="0"/>
              <a:t>session is for students with programming </a:t>
            </a:r>
            <a:r>
              <a:rPr lang="en-US" dirty="0" smtClean="0"/>
              <a:t>experience – We will not cover basic programming concepts, it will mostly be about Python-specific concepts.</a:t>
            </a:r>
            <a:endParaRPr lang="en-US" dirty="0"/>
          </a:p>
          <a:p>
            <a:r>
              <a:rPr lang="en-US" dirty="0" smtClean="0"/>
              <a:t>Please </a:t>
            </a:r>
            <a:r>
              <a:rPr lang="en-US" dirty="0"/>
              <a:t>ask questions!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 smtClean="0"/>
              <a:t>Sequences: [Lists]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28700"/>
            <a:ext cx="8229600" cy="4525963"/>
          </a:xfrm>
          <a:ln/>
        </p:spPr>
        <p:txBody>
          <a:bodyPr anchor="t"/>
          <a:lstStyle/>
          <a:p>
            <a:r>
              <a:rPr lang="en-US" sz="2800" dirty="0" smtClean="0"/>
              <a:t>Lists are a </a:t>
            </a:r>
            <a:r>
              <a:rPr lang="en-US" sz="2800" b="1" dirty="0" smtClean="0"/>
              <a:t>mutable</a:t>
            </a:r>
            <a:r>
              <a:rPr lang="en-US" sz="2800" dirty="0" smtClean="0"/>
              <a:t> </a:t>
            </a:r>
            <a:r>
              <a:rPr lang="en-US" sz="2800" b="1" dirty="0" smtClean="0"/>
              <a:t>sequence </a:t>
            </a:r>
            <a:r>
              <a:rPr lang="en-US" sz="2800" dirty="0" smtClean="0"/>
              <a:t>of</a:t>
            </a:r>
            <a:r>
              <a:rPr lang="en-US" sz="2800" b="1" dirty="0" smtClean="0"/>
              <a:t> any objects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random_stuff</a:t>
            </a:r>
            <a:r>
              <a:rPr lang="en-US" sz="2000" dirty="0" smtClean="0">
                <a:latin typeface="Courier New"/>
                <a:cs typeface="Courier New"/>
              </a:rPr>
              <a:t> = [42, 3.14, 'carpe diem']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random_stuff</a:t>
            </a:r>
            <a:r>
              <a:rPr lang="en-US" sz="2000" dirty="0" smtClean="0">
                <a:latin typeface="Courier New"/>
                <a:cs typeface="Courier New"/>
              </a:rPr>
              <a:t>[0] = </a:t>
            </a:r>
            <a:r>
              <a:rPr lang="en-US" sz="2000" dirty="0">
                <a:latin typeface="Courier New"/>
                <a:cs typeface="Courier New"/>
              </a:rPr>
              <a:t>'</a:t>
            </a:r>
            <a:r>
              <a:rPr lang="en-US" sz="2000" dirty="0" smtClean="0">
                <a:latin typeface="Courier New"/>
                <a:cs typeface="Courier New"/>
              </a:rPr>
              <a:t>Replaced!'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[</a:t>
            </a:r>
            <a:r>
              <a:rPr lang="en-US" sz="2000" dirty="0">
                <a:latin typeface="Courier New"/>
                <a:cs typeface="Courier New"/>
              </a:rPr>
              <a:t>'Replaced</a:t>
            </a:r>
            <a:r>
              <a:rPr lang="en-US" sz="2000" dirty="0" smtClean="0">
                <a:latin typeface="Courier New"/>
                <a:cs typeface="Courier New"/>
              </a:rPr>
              <a:t>!', 3.15, </a:t>
            </a:r>
            <a:r>
              <a:rPr lang="en-US" sz="2000" dirty="0">
                <a:latin typeface="Courier New"/>
                <a:cs typeface="Courier New"/>
              </a:rPr>
              <a:t>'</a:t>
            </a:r>
            <a:r>
              <a:rPr lang="en-US" sz="2000" dirty="0" smtClean="0">
                <a:latin typeface="Courier New"/>
                <a:cs typeface="Courier New"/>
              </a:rPr>
              <a:t>carpe diem']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800" dirty="0" smtClean="0"/>
              <a:t>Index and slice like strings:</a:t>
            </a:r>
            <a:endParaRPr lang="en-US" sz="2800" dirty="0"/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</a:t>
            </a:r>
            <a:r>
              <a:rPr lang="en-US" sz="2000" dirty="0">
                <a:latin typeface="Courier New"/>
                <a:cs typeface="Courier New"/>
              </a:rPr>
              <a:t>&gt;</a:t>
            </a:r>
            <a:r>
              <a:rPr lang="en-US" sz="2000" dirty="0" smtClean="0">
                <a:latin typeface="Courier New"/>
                <a:cs typeface="Courier New"/>
              </a:rPr>
              <a:t>&gt; </a:t>
            </a:r>
            <a:r>
              <a:rPr lang="en-US" sz="2000" dirty="0" err="1" smtClean="0">
                <a:latin typeface="Courier New"/>
                <a:cs typeface="Courier New"/>
              </a:rPr>
              <a:t>colours</a:t>
            </a:r>
            <a:r>
              <a:rPr lang="en-US" sz="2000" dirty="0" smtClean="0">
                <a:latin typeface="Courier New"/>
                <a:cs typeface="Courier New"/>
              </a:rPr>
              <a:t>[0]        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indexing returns the element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'cyan'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random_stuff</a:t>
            </a:r>
            <a:r>
              <a:rPr lang="en-US" sz="2000" dirty="0" smtClean="0">
                <a:latin typeface="Courier New"/>
                <a:cs typeface="Courier New"/>
              </a:rPr>
              <a:t>[2:] 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slicing returns a sub-list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['carpe diem']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 smtClean="0"/>
              <a:t>[Lists, of, things].stuff()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2700"/>
            <a:ext cx="8229600" cy="4525963"/>
          </a:xfrm>
          <a:ln/>
        </p:spPr>
        <p:txBody>
          <a:bodyPr anchor="t"/>
          <a:lstStyle/>
          <a:p>
            <a:r>
              <a:rPr lang="en-US" sz="2800" dirty="0" smtClean="0"/>
              <a:t>Lots of other awesome features, too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&gt;</a:t>
            </a:r>
            <a:r>
              <a:rPr lang="en-US" sz="2400" dirty="0">
                <a:latin typeface="Courier New"/>
                <a:cs typeface="Courier New"/>
              </a:rPr>
              <a:t>&gt;</a:t>
            </a:r>
            <a:r>
              <a:rPr lang="en-US" sz="2400" dirty="0" smtClean="0">
                <a:latin typeface="Courier New"/>
                <a:cs typeface="Courier New"/>
              </a:rPr>
              <a:t>&gt; marks = [74, 62, 54]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&gt;&gt;&gt; </a:t>
            </a:r>
            <a:r>
              <a:rPr lang="en-US" sz="2400" dirty="0" err="1" smtClean="0">
                <a:latin typeface="Courier New"/>
                <a:cs typeface="Courier New"/>
              </a:rPr>
              <a:t>len</a:t>
            </a:r>
            <a:r>
              <a:rPr lang="en-US" sz="2400" dirty="0" smtClean="0">
                <a:latin typeface="Courier New"/>
                <a:cs typeface="Courier New"/>
              </a:rPr>
              <a:t>(</a:t>
            </a:r>
            <a:r>
              <a:rPr lang="en-US" sz="2400" dirty="0">
                <a:latin typeface="Courier New"/>
                <a:cs typeface="Courier New"/>
              </a:rPr>
              <a:t>marks)  </a:t>
            </a:r>
            <a:r>
              <a:rPr lang="en-US" sz="24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400" dirty="0" smtClean="0">
                <a:solidFill>
                  <a:srgbClr val="008000"/>
                </a:solidFill>
                <a:latin typeface="Courier New"/>
                <a:cs typeface="Courier New"/>
              </a:rPr>
              <a:t>size</a:t>
            </a: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>
                <a:latin typeface="Courier New"/>
                <a:cs typeface="Courier New"/>
              </a:rPr>
              <a:t>3</a:t>
            </a: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&gt;&gt;&gt; 54 </a:t>
            </a:r>
            <a:r>
              <a:rPr lang="en-US" sz="2400" dirty="0">
                <a:latin typeface="Courier New"/>
                <a:cs typeface="Courier New"/>
              </a:rPr>
              <a:t>in marks  </a:t>
            </a:r>
            <a:r>
              <a:rPr lang="en-US" sz="24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400" dirty="0" smtClean="0">
                <a:solidFill>
                  <a:srgbClr val="008000"/>
                </a:solidFill>
                <a:latin typeface="Courier New"/>
                <a:cs typeface="Courier New"/>
              </a:rPr>
              <a:t>membership testing</a:t>
            </a: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True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&gt;&gt;&gt; </a:t>
            </a:r>
            <a:r>
              <a:rPr lang="en-US" sz="2400" dirty="0" err="1" smtClean="0">
                <a:latin typeface="Courier New"/>
                <a:cs typeface="Courier New"/>
              </a:rPr>
              <a:t>marks.pop</a:t>
            </a:r>
            <a:r>
              <a:rPr lang="en-US" sz="2400" dirty="0" smtClean="0">
                <a:latin typeface="Courier New"/>
                <a:cs typeface="Courier New"/>
              </a:rPr>
              <a:t>(1)  </a:t>
            </a:r>
            <a:r>
              <a:rPr lang="en-US" sz="24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400" dirty="0" smtClean="0">
                <a:solidFill>
                  <a:srgbClr val="008000"/>
                </a:solidFill>
                <a:latin typeface="Courier New"/>
                <a:cs typeface="Courier New"/>
              </a:rPr>
              <a:t>remove/return </a:t>
            </a:r>
            <a:r>
              <a:rPr lang="en-US" sz="24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val</a:t>
            </a:r>
            <a:r>
              <a:rPr lang="en-US" sz="2400" dirty="0" smtClean="0">
                <a:solidFill>
                  <a:srgbClr val="008000"/>
                </a:solidFill>
                <a:latin typeface="Courier New"/>
                <a:cs typeface="Courier New"/>
              </a:rPr>
              <a:t> at [1]</a:t>
            </a: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62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&gt;&gt;&gt; marks + [1, 2]  </a:t>
            </a:r>
            <a:r>
              <a:rPr lang="en-US" sz="24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400" dirty="0" smtClean="0">
                <a:solidFill>
                  <a:srgbClr val="008000"/>
                </a:solidFill>
                <a:latin typeface="Courier New"/>
                <a:cs typeface="Courier New"/>
              </a:rPr>
              <a:t>concatenation</a:t>
            </a:r>
            <a:endParaRPr lang="en-US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[74, 54, 1, 2]  </a:t>
            </a:r>
            <a:r>
              <a:rPr lang="en-US" sz="24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400" dirty="0" smtClean="0">
                <a:solidFill>
                  <a:srgbClr val="008000"/>
                </a:solidFill>
                <a:latin typeface="Courier New"/>
                <a:cs typeface="Courier New"/>
              </a:rPr>
              <a:t>new list</a:t>
            </a:r>
            <a:endParaRPr lang="en-US" sz="24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4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/>
              <a:t>Sequences</a:t>
            </a:r>
            <a:r>
              <a:rPr lang="en-US" sz="4500" dirty="0" smtClean="0"/>
              <a:t>: (tuples)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2700"/>
            <a:ext cx="8229600" cy="4525963"/>
          </a:xfrm>
          <a:ln/>
        </p:spPr>
        <p:txBody>
          <a:bodyPr anchor="t"/>
          <a:lstStyle/>
          <a:p>
            <a:r>
              <a:rPr lang="en-US" sz="2800" dirty="0" smtClean="0"/>
              <a:t>Tuples are like fast, simple lists, that are </a:t>
            </a:r>
            <a:r>
              <a:rPr lang="en-US" sz="2800" b="1" dirty="0" smtClean="0"/>
              <a:t>immutable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stuff = (42, 3.14, 'carpe diem')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stuff[0] = 'a'</a:t>
            </a:r>
          </a:p>
          <a:p>
            <a:pPr marL="0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Traceback</a:t>
            </a:r>
            <a:r>
              <a:rPr lang="en-US" sz="2000" dirty="0">
                <a:latin typeface="Courier New"/>
                <a:cs typeface="Courier New"/>
              </a:rPr>
              <a:t> (most recent call last):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File "&lt;</a:t>
            </a:r>
            <a:r>
              <a:rPr lang="en-US" sz="2000" dirty="0" err="1">
                <a:latin typeface="Courier New"/>
                <a:cs typeface="Courier New"/>
              </a:rPr>
              <a:t>stdin</a:t>
            </a:r>
            <a:r>
              <a:rPr lang="en-US" sz="2000" dirty="0">
                <a:latin typeface="Courier New"/>
                <a:cs typeface="Courier New"/>
              </a:rPr>
              <a:t>&gt;", line 1, in &lt;module&gt;</a:t>
            </a:r>
          </a:p>
          <a:p>
            <a:pPr marL="0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TypeError</a:t>
            </a:r>
            <a:r>
              <a:rPr lang="en-US" sz="2000" dirty="0">
                <a:latin typeface="Courier New"/>
                <a:cs typeface="Courier New"/>
              </a:rPr>
              <a:t>: 'tuple' object does not support item </a:t>
            </a:r>
            <a:r>
              <a:rPr lang="en-US" sz="2000" dirty="0" smtClean="0">
                <a:latin typeface="Courier New"/>
                <a:cs typeface="Courier New"/>
              </a:rPr>
              <a:t>assignment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800" dirty="0" smtClean="0"/>
              <a:t>Can always create a list from them:</a:t>
            </a:r>
            <a:endParaRPr lang="en-US" sz="2800" dirty="0"/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</a:t>
            </a:r>
            <a:r>
              <a:rPr lang="en-US" sz="2000" dirty="0">
                <a:latin typeface="Courier New"/>
                <a:cs typeface="Courier New"/>
              </a:rPr>
              <a:t>&gt;</a:t>
            </a:r>
            <a:r>
              <a:rPr lang="en-US" sz="2000" dirty="0" smtClean="0">
                <a:latin typeface="Courier New"/>
                <a:cs typeface="Courier New"/>
              </a:rPr>
              <a:t>&gt; L = list(stuff)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/>
              <a:t>{</a:t>
            </a:r>
            <a:r>
              <a:rPr lang="en-US" sz="4500" dirty="0" smtClean="0"/>
              <a:t>'dictionaries': 'awesome'}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42785"/>
            <a:ext cx="8229600" cy="4525963"/>
          </a:xfrm>
          <a:ln/>
        </p:spPr>
        <p:txBody>
          <a:bodyPr anchor="t"/>
          <a:lstStyle/>
          <a:p>
            <a:r>
              <a:rPr lang="en-US" b="1" dirty="0" smtClean="0"/>
              <a:t>Dictionaries</a:t>
            </a:r>
            <a:r>
              <a:rPr lang="en-US" dirty="0" smtClean="0"/>
              <a:t> (type </a:t>
            </a:r>
            <a:r>
              <a:rPr lang="en-US" b="1" dirty="0" err="1" smtClean="0">
                <a:latin typeface="Courier New"/>
                <a:cs typeface="Courier New"/>
              </a:rPr>
              <a:t>dict</a:t>
            </a:r>
            <a:r>
              <a:rPr lang="en-US" dirty="0" smtClean="0"/>
              <a:t>) are an </a:t>
            </a:r>
            <a:r>
              <a:rPr lang="en-US" b="1" dirty="0" smtClean="0"/>
              <a:t>unordered</a:t>
            </a:r>
            <a:r>
              <a:rPr lang="en-US" dirty="0" smtClean="0"/>
              <a:t> association of </a:t>
            </a:r>
            <a:r>
              <a:rPr lang="en-US" b="1" dirty="0" smtClean="0"/>
              <a:t>keys</a:t>
            </a:r>
            <a:r>
              <a:rPr lang="en-US" dirty="0" smtClean="0"/>
              <a:t> with </a:t>
            </a:r>
            <a:r>
              <a:rPr lang="en-US" b="1" dirty="0" smtClean="0"/>
              <a:t>values</a:t>
            </a:r>
          </a:p>
          <a:p>
            <a:r>
              <a:rPr lang="en-US" dirty="0" smtClean="0"/>
              <a:t>We usually use them to store associations:</a:t>
            </a:r>
          </a:p>
          <a:p>
            <a:pPr lvl="1"/>
            <a:r>
              <a:rPr lang="en-US" dirty="0" smtClean="0"/>
              <a:t>like name -&gt; phone number</a:t>
            </a:r>
          </a:p>
          <a:p>
            <a:pPr lvl="1"/>
            <a:r>
              <a:rPr lang="en-US" dirty="0" smtClean="0"/>
              <a:t>phone number -&gt; name</a:t>
            </a:r>
          </a:p>
          <a:p>
            <a:pPr lvl="1"/>
            <a:r>
              <a:rPr lang="en-US" dirty="0" smtClean="0"/>
              <a:t>student id -&gt; grade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/>
              <a:t>{</a:t>
            </a:r>
            <a:r>
              <a:rPr lang="en-US" sz="4500" dirty="0" smtClean="0"/>
              <a:t>'dictionaries': 'awesome'}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42785"/>
            <a:ext cx="8229600" cy="4525963"/>
          </a:xfrm>
          <a:ln/>
        </p:spPr>
        <p:txBody>
          <a:bodyPr anchor="t"/>
          <a:lstStyle/>
          <a:p>
            <a:r>
              <a:rPr lang="en-US" b="1" dirty="0" smtClean="0"/>
              <a:t>Dictionaries</a:t>
            </a:r>
            <a:r>
              <a:rPr lang="en-US" dirty="0" smtClean="0"/>
              <a:t> (type </a:t>
            </a:r>
            <a:r>
              <a:rPr lang="en-US" b="1" dirty="0" err="1" smtClean="0">
                <a:latin typeface="Courier New"/>
                <a:cs typeface="Courier New"/>
              </a:rPr>
              <a:t>dict</a:t>
            </a:r>
            <a:r>
              <a:rPr lang="en-US" dirty="0" smtClean="0"/>
              <a:t>) are an </a:t>
            </a:r>
            <a:r>
              <a:rPr lang="en-US" b="1" dirty="0" smtClean="0"/>
              <a:t>unordered</a:t>
            </a:r>
            <a:r>
              <a:rPr lang="en-US" dirty="0" smtClean="0"/>
              <a:t> association of </a:t>
            </a:r>
            <a:r>
              <a:rPr lang="en-US" b="1" dirty="0" smtClean="0"/>
              <a:t>keys</a:t>
            </a:r>
            <a:r>
              <a:rPr lang="en-US" dirty="0" smtClean="0"/>
              <a:t> with </a:t>
            </a:r>
            <a:r>
              <a:rPr lang="en-US" b="1" dirty="0" smtClean="0"/>
              <a:t>values</a:t>
            </a:r>
          </a:p>
          <a:p>
            <a:r>
              <a:rPr lang="en-US" dirty="0" smtClean="0"/>
              <a:t>We usually use them to store associations:</a:t>
            </a:r>
          </a:p>
          <a:p>
            <a:pPr lvl="1"/>
            <a:r>
              <a:rPr lang="en-US" dirty="0" smtClean="0"/>
              <a:t>like name -&gt; phone number</a:t>
            </a:r>
          </a:p>
          <a:p>
            <a:pPr lvl="1"/>
            <a:r>
              <a:rPr lang="en-US" dirty="0" smtClean="0"/>
              <a:t>phone number -&gt; name</a:t>
            </a:r>
          </a:p>
          <a:p>
            <a:pPr lvl="1"/>
            <a:r>
              <a:rPr lang="en-US" dirty="0" smtClean="0"/>
              <a:t>student id -&gt; grade</a:t>
            </a:r>
          </a:p>
          <a:p>
            <a:pPr lvl="1"/>
            <a:r>
              <a:rPr lang="en-US" dirty="0" smtClean="0"/>
              <a:t>grade -&gt; student id  </a:t>
            </a:r>
            <a:r>
              <a:rPr lang="en-US" b="1" dirty="0" smtClean="0">
                <a:solidFill>
                  <a:srgbClr val="FF0000"/>
                </a:solidFill>
              </a:rPr>
              <a:t>#BAD,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/>
              <a:t>{</a:t>
            </a:r>
            <a:r>
              <a:rPr lang="en-US" sz="4500" dirty="0" smtClean="0"/>
              <a:t>'dictionaries': 'awesome'}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42785"/>
            <a:ext cx="8229600" cy="4525963"/>
          </a:xfrm>
          <a:ln/>
        </p:spPr>
        <p:txBody>
          <a:bodyPr anchor="t"/>
          <a:lstStyle/>
          <a:p>
            <a:r>
              <a:rPr lang="en-US" b="1" dirty="0" smtClean="0"/>
              <a:t>Dictionaries</a:t>
            </a:r>
            <a:r>
              <a:rPr lang="en-US" dirty="0" smtClean="0"/>
              <a:t> (type </a:t>
            </a:r>
            <a:r>
              <a:rPr lang="en-US" b="1" dirty="0" err="1" smtClean="0">
                <a:latin typeface="Courier New"/>
                <a:cs typeface="Courier New"/>
              </a:rPr>
              <a:t>dict</a:t>
            </a:r>
            <a:r>
              <a:rPr lang="en-US" dirty="0" smtClean="0"/>
              <a:t>) are an </a:t>
            </a:r>
            <a:r>
              <a:rPr lang="en-US" b="1" dirty="0" smtClean="0"/>
              <a:t>unordered</a:t>
            </a:r>
            <a:r>
              <a:rPr lang="en-US" dirty="0" smtClean="0"/>
              <a:t> association of </a:t>
            </a:r>
            <a:r>
              <a:rPr lang="en-US" b="1" dirty="0" smtClean="0"/>
              <a:t>keys</a:t>
            </a:r>
            <a:r>
              <a:rPr lang="en-US" dirty="0" smtClean="0"/>
              <a:t> with </a:t>
            </a:r>
            <a:r>
              <a:rPr lang="en-US" b="1" dirty="0" smtClean="0"/>
              <a:t>values</a:t>
            </a:r>
          </a:p>
          <a:p>
            <a:r>
              <a:rPr lang="en-US" dirty="0" smtClean="0"/>
              <a:t>We usually use them to store associations:</a:t>
            </a:r>
          </a:p>
          <a:p>
            <a:pPr lvl="1"/>
            <a:r>
              <a:rPr lang="en-US" dirty="0" smtClean="0"/>
              <a:t>like name -&gt; phone number</a:t>
            </a:r>
          </a:p>
          <a:p>
            <a:pPr lvl="1"/>
            <a:r>
              <a:rPr lang="en-US" dirty="0" smtClean="0"/>
              <a:t>phone number -&gt; name</a:t>
            </a:r>
          </a:p>
          <a:p>
            <a:pPr lvl="1"/>
            <a:r>
              <a:rPr lang="en-US" dirty="0" smtClean="0"/>
              <a:t>student id -&gt; grade</a:t>
            </a:r>
          </a:p>
          <a:p>
            <a:pPr lvl="1"/>
            <a:r>
              <a:rPr lang="en-US" dirty="0" smtClean="0"/>
              <a:t>grade -&gt; list of student ids</a:t>
            </a:r>
          </a:p>
          <a:p>
            <a:r>
              <a:rPr lang="en-US" dirty="0" smtClean="0"/>
              <a:t>Keys must be </a:t>
            </a:r>
            <a:r>
              <a:rPr lang="en-US" b="1" dirty="0" smtClean="0"/>
              <a:t>unique</a:t>
            </a:r>
            <a:r>
              <a:rPr lang="en-US" dirty="0" smtClean="0"/>
              <a:t> and </a:t>
            </a:r>
            <a:r>
              <a:rPr lang="en-US" b="1" dirty="0" smtClean="0"/>
              <a:t>immutable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/>
              <a:t>{</a:t>
            </a:r>
            <a:r>
              <a:rPr lang="en-US" sz="4500" dirty="0" smtClean="0"/>
              <a:t>'dictionaries': 'awesome'}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75345"/>
            <a:ext cx="8229600" cy="4525963"/>
          </a:xfrm>
          <a:ln/>
        </p:spPr>
        <p:txBody>
          <a:bodyPr anchor="t"/>
          <a:lstStyle/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scores = {'Alice': 90, 'Bob': 76, 'Eve': 82}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scores['Alice'] </a:t>
            </a:r>
            <a:r>
              <a:rPr lang="en-US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get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90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scores['Charlie'] = 64 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set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&gt;&gt;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scores.pop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('Bob')</a:t>
            </a: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delete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76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&gt;&gt;&gt; 'Eve' in scores  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membership testing</a:t>
            </a: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True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for name in scores: 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loops over keys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     print("{}: {}".format(name, scores[name]))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Charlie: 64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Alice: 88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Eve: 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 smtClean="0"/>
              <a:t>For loops!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10517"/>
            <a:ext cx="8229600" cy="4525963"/>
          </a:xfrm>
          <a:ln/>
        </p:spPr>
        <p:txBody>
          <a:bodyPr anchor="t"/>
          <a:lstStyle/>
          <a:p>
            <a:r>
              <a:rPr lang="en-US" sz="2800" b="1" dirty="0" smtClean="0"/>
              <a:t>For loops </a:t>
            </a:r>
            <a:r>
              <a:rPr lang="en-US" sz="2800" dirty="0" smtClean="0"/>
              <a:t>repeat some code for </a:t>
            </a:r>
            <a:r>
              <a:rPr lang="en-US" sz="2800" b="1" dirty="0" smtClean="0"/>
              <a:t>each </a:t>
            </a:r>
            <a:r>
              <a:rPr lang="en-US" sz="2800" dirty="0" smtClean="0"/>
              <a:t>element in a sequence</a:t>
            </a:r>
          </a:p>
          <a:p>
            <a:pPr lvl="1"/>
            <a:r>
              <a:rPr lang="en-US" sz="2400" dirty="0" smtClean="0"/>
              <a:t>This is a </a:t>
            </a:r>
            <a:r>
              <a:rPr lang="en-US" sz="2400" dirty="0" err="1" smtClean="0"/>
              <a:t>foreach</a:t>
            </a:r>
            <a:r>
              <a:rPr lang="en-US" sz="2400" dirty="0" smtClean="0"/>
              <a:t> loop in most languages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</a:t>
            </a:r>
            <a:r>
              <a:rPr lang="en-US" sz="2000" dirty="0">
                <a:latin typeface="Courier New"/>
                <a:cs typeface="Courier New"/>
              </a:rPr>
              <a:t>&gt;</a:t>
            </a:r>
            <a:r>
              <a:rPr lang="en-US" sz="2000" dirty="0" smtClean="0">
                <a:latin typeface="Courier New"/>
                <a:cs typeface="Courier New"/>
              </a:rPr>
              <a:t>&gt; </a:t>
            </a:r>
            <a:r>
              <a:rPr lang="en-US" sz="2000" dirty="0" err="1" smtClean="0">
                <a:latin typeface="Courier New"/>
                <a:cs typeface="Courier New"/>
              </a:rPr>
              <a:t>colours</a:t>
            </a:r>
            <a:r>
              <a:rPr lang="en-US" sz="2000" dirty="0" smtClean="0">
                <a:latin typeface="Courier New"/>
                <a:cs typeface="Courier New"/>
              </a:rPr>
              <a:t> = ['red', 'green', 'blue']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b="1" dirty="0" smtClean="0">
                <a:latin typeface="Courier New"/>
                <a:cs typeface="Courier New"/>
              </a:rPr>
              <a:t>for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colour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in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colours</a:t>
            </a:r>
            <a:r>
              <a:rPr lang="en-US" sz="20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     print(</a:t>
            </a:r>
            <a:r>
              <a:rPr lang="en-US" sz="2000" dirty="0" err="1" smtClean="0">
                <a:latin typeface="Courier New"/>
                <a:cs typeface="Courier New"/>
              </a:rPr>
              <a:t>colour</a:t>
            </a:r>
            <a:r>
              <a:rPr lang="en-US" sz="20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red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green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blue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63400" y="6131160"/>
              <a:ext cx="4680" cy="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7640" y="6124680"/>
                <a:ext cx="18000" cy="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85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/>
              <a:t>For </a:t>
            </a:r>
            <a:r>
              <a:rPr lang="en-US" sz="4500" dirty="0" smtClean="0"/>
              <a:t>loops!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10517"/>
            <a:ext cx="8229600" cy="4525963"/>
          </a:xfrm>
          <a:ln/>
        </p:spPr>
        <p:txBody>
          <a:bodyPr anchor="t"/>
          <a:lstStyle/>
          <a:p>
            <a:r>
              <a:rPr lang="en-US" sz="2800" dirty="0" smtClean="0"/>
              <a:t>But wait, I actually </a:t>
            </a:r>
            <a:r>
              <a:rPr lang="en-US" sz="2800" i="1" dirty="0" smtClean="0"/>
              <a:t>wanted</a:t>
            </a:r>
            <a:r>
              <a:rPr lang="en-US" sz="2800" dirty="0" smtClean="0"/>
              <a:t> the index!</a:t>
            </a:r>
            <a:endParaRPr lang="en-US" sz="2400" dirty="0" smtClean="0"/>
          </a:p>
          <a:p>
            <a:pPr lvl="1"/>
            <a:r>
              <a:rPr lang="en-US" sz="2400" dirty="0" smtClean="0"/>
              <a:t>Use </a:t>
            </a:r>
            <a:r>
              <a:rPr lang="en-US" sz="2400" b="1" dirty="0" smtClean="0">
                <a:latin typeface="Courier New"/>
                <a:cs typeface="Courier New"/>
              </a:rPr>
              <a:t>range</a:t>
            </a:r>
            <a:r>
              <a:rPr lang="en-US" sz="2400" dirty="0" smtClean="0">
                <a:latin typeface="Courier New"/>
                <a:cs typeface="Courier New"/>
              </a:rPr>
              <a:t>(n)</a:t>
            </a:r>
            <a:r>
              <a:rPr lang="en-US" sz="2400" dirty="0" smtClean="0"/>
              <a:t> in a for loop to loop over a range. </a:t>
            </a:r>
          </a:p>
          <a:p>
            <a:pPr lvl="1"/>
            <a:endParaRPr lang="en-US" sz="2800" dirty="0" smtClean="0"/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for </a:t>
            </a:r>
            <a:r>
              <a:rPr lang="en-US" sz="2000" dirty="0" err="1" smtClean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 in range(2):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     print(</a:t>
            </a:r>
            <a:r>
              <a:rPr lang="en-US" sz="2000" dirty="0" err="1" smtClean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0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1</a:t>
            </a:r>
            <a:endParaRPr lang="en-US" sz="2400" dirty="0"/>
          </a:p>
          <a:p>
            <a:pPr lvl="1"/>
            <a:r>
              <a:rPr lang="en-US" sz="2400" dirty="0"/>
              <a:t>To start </a:t>
            </a:r>
            <a:r>
              <a:rPr lang="en-US" sz="2400" dirty="0" smtClean="0"/>
              <a:t>at a value other </a:t>
            </a:r>
            <a:r>
              <a:rPr lang="en-US" sz="2400" dirty="0"/>
              <a:t>than </a:t>
            </a:r>
            <a:r>
              <a:rPr lang="en-US" sz="2400" dirty="0" smtClean="0"/>
              <a:t>0: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for </a:t>
            </a:r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>
                <a:latin typeface="Courier New"/>
                <a:cs typeface="Courier New"/>
              </a:rPr>
              <a:t> in range</a:t>
            </a:r>
            <a:r>
              <a:rPr lang="en-US" sz="2000" dirty="0" smtClean="0">
                <a:latin typeface="Courier New"/>
                <a:cs typeface="Courier New"/>
              </a:rPr>
              <a:t>(4, 6)</a:t>
            </a:r>
            <a:r>
              <a:rPr lang="en-US" sz="2000" dirty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...     </a:t>
            </a:r>
            <a:r>
              <a:rPr lang="en-US" sz="2000" dirty="0" smtClean="0">
                <a:latin typeface="Courier New"/>
                <a:cs typeface="Courier New"/>
              </a:rPr>
              <a:t>print(</a:t>
            </a:r>
            <a:r>
              <a:rPr lang="en-US" sz="2000" dirty="0" err="1" smtClean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)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4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5</a:t>
            </a:r>
            <a:endParaRPr lang="en-US" sz="2000" dirty="0">
              <a:latin typeface="Courier New"/>
              <a:cs typeface="Courier New"/>
            </a:endParaRPr>
          </a:p>
          <a:p>
            <a:pPr lvl="1"/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/>
              <a:t>For loops</a:t>
            </a:r>
            <a:r>
              <a:rPr lang="en-US" sz="4500" dirty="0" smtClean="0"/>
              <a:t>!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22787" y="1110517"/>
            <a:ext cx="8229600" cy="4525963"/>
          </a:xfrm>
          <a:ln/>
        </p:spPr>
        <p:txBody>
          <a:bodyPr anchor="t"/>
          <a:lstStyle/>
          <a:p>
            <a:r>
              <a:rPr lang="en-US" sz="2800" dirty="0"/>
              <a:t>zip returns a list of </a:t>
            </a:r>
            <a:r>
              <a:rPr lang="en-US" sz="2800" dirty="0" smtClean="0"/>
              <a:t>pairs</a:t>
            </a:r>
          </a:p>
          <a:p>
            <a:endParaRPr lang="en-US" sz="2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>
                <a:latin typeface="Courier New"/>
                <a:cs typeface="Courier New"/>
              </a:rPr>
              <a:t>colours</a:t>
            </a:r>
            <a:r>
              <a:rPr lang="en-US" sz="2000" dirty="0">
                <a:latin typeface="Courier New"/>
                <a:cs typeface="Courier New"/>
              </a:rPr>
              <a:t> = ['red', 'green', 'blue</a:t>
            </a:r>
            <a:r>
              <a:rPr lang="en-US" sz="2000" dirty="0" smtClean="0">
                <a:latin typeface="Courier New"/>
                <a:cs typeface="Courier New"/>
              </a:rPr>
              <a:t>']</a:t>
            </a:r>
          </a:p>
          <a:p>
            <a:pPr marL="0" indent="0">
              <a:buNone/>
            </a:pPr>
            <a:endParaRPr lang="en-US" sz="2000" dirty="0" smtClean="0"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n = </a:t>
            </a:r>
            <a:r>
              <a:rPr lang="en-US" sz="2000" dirty="0" err="1" smtClean="0">
                <a:latin typeface="Courier New"/>
                <a:cs typeface="Courier New"/>
              </a:rPr>
              <a:t>len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colours</a:t>
            </a:r>
            <a:r>
              <a:rPr lang="en-US" sz="20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for </a:t>
            </a:r>
            <a:r>
              <a:rPr lang="en-US" sz="2000" dirty="0" err="1" smtClean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colour</a:t>
            </a:r>
            <a:r>
              <a:rPr lang="en-US" sz="2000" dirty="0" smtClean="0">
                <a:latin typeface="Courier New"/>
                <a:cs typeface="Courier New"/>
              </a:rPr>
              <a:t> in </a:t>
            </a:r>
            <a:r>
              <a:rPr lang="en-US" sz="2000" b="1" dirty="0" smtClean="0">
                <a:latin typeface="Courier New"/>
                <a:cs typeface="Courier New"/>
              </a:rPr>
              <a:t>zip</a:t>
            </a:r>
            <a:r>
              <a:rPr lang="en-US" sz="2000" dirty="0" smtClean="0">
                <a:latin typeface="Courier New"/>
                <a:cs typeface="Courier New"/>
              </a:rPr>
              <a:t>(range(n), </a:t>
            </a:r>
            <a:r>
              <a:rPr lang="en-US" sz="2000" dirty="0" err="1" smtClean="0">
                <a:latin typeface="Courier New"/>
                <a:cs typeface="Courier New"/>
              </a:rPr>
              <a:t>colours</a:t>
            </a:r>
            <a:r>
              <a:rPr lang="en-US" sz="2000" dirty="0" smtClean="0">
                <a:latin typeface="Courier New"/>
                <a:cs typeface="Courier New"/>
              </a:rPr>
              <a:t>):</a:t>
            </a: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     print(‘{}. {}’.format(</a:t>
            </a:r>
            <a:r>
              <a:rPr lang="en-US" sz="2000" dirty="0" err="1" smtClean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colour</a:t>
            </a:r>
            <a:r>
              <a:rPr lang="en-US" sz="2000" dirty="0" smtClean="0">
                <a:latin typeface="Courier New"/>
                <a:cs typeface="Courier New"/>
              </a:rPr>
              <a:t>))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0. red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1. green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2. blue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</a:t>
            </a:r>
            <a:r>
              <a:rPr lang="en-US" b="1" dirty="0" smtClean="0"/>
              <a:t>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591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Week 1 Administration Recap</a:t>
            </a:r>
          </a:p>
          <a:p>
            <a:r>
              <a:rPr lang="en-US" dirty="0" smtClean="0"/>
              <a:t>Quick intro to basics</a:t>
            </a:r>
          </a:p>
          <a:p>
            <a:r>
              <a:rPr lang="en-US" dirty="0" smtClean="0"/>
              <a:t>Blueprint of a Python file</a:t>
            </a:r>
          </a:p>
          <a:p>
            <a:r>
              <a:rPr lang="en-US" dirty="0" smtClean="0"/>
              <a:t>Learn to speak Python</a:t>
            </a:r>
          </a:p>
          <a:p>
            <a:r>
              <a:rPr lang="en-US" dirty="0" smtClean="0"/>
              <a:t>Lunch</a:t>
            </a:r>
          </a:p>
          <a:p>
            <a:r>
              <a:rPr lang="en-US" dirty="0" smtClean="0"/>
              <a:t>Mutability &amp; Aliasing</a:t>
            </a:r>
          </a:p>
          <a:p>
            <a:r>
              <a:rPr lang="en-US" dirty="0" smtClean="0"/>
              <a:t>Debugging</a:t>
            </a:r>
          </a:p>
          <a:p>
            <a:r>
              <a:rPr lang="en-US" dirty="0" smtClean="0"/>
              <a:t>Files - Reading &amp; Writing</a:t>
            </a:r>
          </a:p>
          <a:p>
            <a:r>
              <a:rPr lang="en-US" dirty="0" smtClean="0"/>
              <a:t>Unit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/>
              <a:t>For </a:t>
            </a:r>
            <a:r>
              <a:rPr lang="en-US" sz="4500" dirty="0" smtClean="0"/>
              <a:t>loops!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10517"/>
            <a:ext cx="8229600" cy="4525963"/>
          </a:xfrm>
          <a:ln/>
        </p:spPr>
        <p:txBody>
          <a:bodyPr anchor="t"/>
          <a:lstStyle/>
          <a:p>
            <a:r>
              <a:rPr lang="en-US" dirty="0"/>
              <a:t>e</a:t>
            </a:r>
            <a:r>
              <a:rPr lang="en-US" dirty="0" smtClean="0"/>
              <a:t>numerate assigns a number to each element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for </a:t>
            </a:r>
            <a:r>
              <a:rPr lang="en-US" sz="2000" dirty="0" err="1" smtClean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colour</a:t>
            </a:r>
            <a:r>
              <a:rPr lang="en-US" sz="2000" dirty="0" smtClean="0">
                <a:latin typeface="Courier New"/>
                <a:cs typeface="Courier New"/>
              </a:rPr>
              <a:t> in </a:t>
            </a:r>
            <a:r>
              <a:rPr lang="en-US" sz="2000" b="1" dirty="0" smtClean="0">
                <a:latin typeface="Courier New"/>
                <a:cs typeface="Courier New"/>
              </a:rPr>
              <a:t>enumerate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colours</a:t>
            </a:r>
            <a:r>
              <a:rPr lang="en-US" sz="2000" dirty="0" smtClean="0">
                <a:latin typeface="Courier New"/>
                <a:cs typeface="Courier New"/>
              </a:rPr>
              <a:t>):</a:t>
            </a: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     print("{}. {}".format(</a:t>
            </a:r>
            <a:r>
              <a:rPr lang="en-US" sz="2000" dirty="0" err="1" smtClean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colour</a:t>
            </a:r>
            <a:r>
              <a:rPr lang="en-US" sz="2000" dirty="0" smtClean="0">
                <a:latin typeface="Courier New"/>
                <a:cs typeface="Courier New"/>
              </a:rPr>
              <a:t>))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0. red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1. green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2. blue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2700"/>
            <a:ext cx="8229600" cy="5073650"/>
          </a:xfrm>
          <a:ln/>
        </p:spPr>
        <p:txBody>
          <a:bodyPr anchor="t"/>
          <a:lstStyle/>
          <a:p>
            <a:r>
              <a:rPr lang="en-US" sz="2800" b="1" dirty="0" smtClean="0"/>
              <a:t>While loops </a:t>
            </a:r>
            <a:r>
              <a:rPr lang="en-US" sz="2800" dirty="0" smtClean="0"/>
              <a:t>keep repeating a block of code while a condition is </a:t>
            </a:r>
            <a:r>
              <a:rPr lang="en-US" sz="2400" dirty="0" smtClean="0">
                <a:latin typeface="Courier New"/>
                <a:cs typeface="Courier New"/>
              </a:rPr>
              <a:t>True</a:t>
            </a:r>
            <a:endParaRPr lang="en-US" sz="28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8000"/>
                </a:solidFill>
                <a:latin typeface="Courier New"/>
                <a:cs typeface="Courier New"/>
              </a:rPr>
              <a:t># What does this code do?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val</a:t>
            </a:r>
            <a:r>
              <a:rPr lang="en-US" sz="2000" dirty="0" smtClean="0">
                <a:latin typeface="Courier New"/>
                <a:cs typeface="Courier New"/>
              </a:rPr>
              <a:t> = 10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while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val</a:t>
            </a:r>
            <a:r>
              <a:rPr lang="en-US" sz="2000" dirty="0" smtClean="0">
                <a:latin typeface="Courier New"/>
                <a:cs typeface="Courier New"/>
              </a:rPr>
              <a:t> &gt; 0: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  print(‘hello’)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val</a:t>
            </a:r>
            <a:r>
              <a:rPr lang="en-US" sz="2000" dirty="0" smtClean="0">
                <a:latin typeface="Courier New"/>
                <a:cs typeface="Courier New"/>
              </a:rPr>
              <a:t> -= 1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# prints ‘hello’ 10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30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316"/>
            <a:ext cx="8229600" cy="1143000"/>
          </a:xfrm>
          <a:ln/>
        </p:spPr>
        <p:txBody>
          <a:bodyPr>
            <a:normAutofit/>
          </a:bodyPr>
          <a:lstStyle/>
          <a:p>
            <a:pPr algn="l"/>
            <a:r>
              <a:rPr lang="en-US" sz="4500" dirty="0" smtClean="0"/>
              <a:t>While loops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5131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2700"/>
            <a:ext cx="8229600" cy="4525963"/>
          </a:xfrm>
          <a:ln/>
        </p:spPr>
        <p:txBody>
          <a:bodyPr anchor="t"/>
          <a:lstStyle/>
          <a:p>
            <a:r>
              <a:rPr lang="en-US" sz="2800" b="1" dirty="0" smtClean="0">
                <a:latin typeface="Courier New"/>
                <a:cs typeface="Courier New"/>
              </a:rPr>
              <a:t>break </a:t>
            </a:r>
            <a:r>
              <a:rPr lang="en-US" sz="2800" dirty="0" smtClean="0"/>
              <a:t>can be used to exit a loop early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000" b="1" dirty="0">
                <a:solidFill>
                  <a:srgbClr val="008000"/>
                </a:solidFill>
                <a:latin typeface="Courier New"/>
                <a:cs typeface="Courier New"/>
              </a:rPr>
              <a:t>What does this code do?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while</a:t>
            </a:r>
            <a:r>
              <a:rPr lang="en-US" sz="2000" dirty="0" smtClean="0">
                <a:latin typeface="Courier New"/>
                <a:cs typeface="Courier New"/>
              </a:rPr>
              <a:t> True: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 # This is an infinite loop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    # Stop when the user types 'quit', 'Q', etc.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  response = input("Enter number or 'quit':")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  if </a:t>
            </a:r>
            <a:r>
              <a:rPr lang="en-US" sz="2000" dirty="0" err="1" smtClean="0">
                <a:latin typeface="Courier New"/>
                <a:cs typeface="Courier New"/>
              </a:rPr>
              <a:t>response.lower</a:t>
            </a:r>
            <a:r>
              <a:rPr lang="en-US" sz="2000" dirty="0" smtClean="0">
                <a:latin typeface="Courier New"/>
                <a:cs typeface="Courier New"/>
              </a:rPr>
              <a:t>().</a:t>
            </a:r>
            <a:r>
              <a:rPr lang="en-US" sz="2000" dirty="0" err="1" smtClean="0">
                <a:latin typeface="Courier New"/>
                <a:cs typeface="Courier New"/>
              </a:rPr>
              <a:t>startswith</a:t>
            </a:r>
            <a:r>
              <a:rPr lang="en-US" sz="2000" dirty="0" smtClean="0">
                <a:latin typeface="Courier New"/>
                <a:cs typeface="Courier New"/>
              </a:rPr>
              <a:t>('q'):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</a:t>
            </a:r>
            <a:r>
              <a:rPr lang="en-US" sz="2000" b="1" dirty="0" smtClean="0">
                <a:latin typeface="Courier New"/>
                <a:cs typeface="Courier New"/>
              </a:rPr>
              <a:t>break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 # 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This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breaks out of the loop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...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316"/>
            <a:ext cx="8229600" cy="1143000"/>
          </a:xfrm>
          <a:ln/>
        </p:spPr>
        <p:txBody>
          <a:bodyPr>
            <a:normAutofit/>
          </a:bodyPr>
          <a:lstStyle/>
          <a:p>
            <a:pPr algn="l"/>
            <a:r>
              <a:rPr lang="en-US" sz="4500" dirty="0" smtClean="0"/>
              <a:t>While loops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2515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 smtClean="0"/>
              <a:t>Conditionals (if, </a:t>
            </a:r>
            <a:r>
              <a:rPr lang="en-US" sz="4500" dirty="0" err="1" smtClean="0"/>
              <a:t>elif</a:t>
            </a:r>
            <a:r>
              <a:rPr lang="en-US" sz="4500" dirty="0" smtClean="0"/>
              <a:t>, else)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2700"/>
            <a:ext cx="8229600" cy="5181600"/>
          </a:xfrm>
          <a:noFill/>
          <a:ln/>
        </p:spPr>
        <p:txBody>
          <a:bodyPr anchor="t"/>
          <a:lstStyle/>
          <a:p>
            <a:r>
              <a:rPr lang="en-US" sz="2400" b="1" dirty="0" smtClean="0"/>
              <a:t>If statements</a:t>
            </a:r>
            <a:r>
              <a:rPr lang="en-US" sz="2400" dirty="0" smtClean="0"/>
              <a:t> allow you to execute code sometimes (based upon some </a:t>
            </a:r>
            <a:r>
              <a:rPr lang="en-US" sz="2400" b="1" dirty="0" smtClean="0"/>
              <a:t>condition</a:t>
            </a:r>
            <a:r>
              <a:rPr lang="en-US" sz="2400" dirty="0" smtClean="0"/>
              <a:t>)</a:t>
            </a:r>
          </a:p>
          <a:p>
            <a:r>
              <a:rPr lang="en-US" sz="2400" b="1" dirty="0" err="1" smtClean="0"/>
              <a:t>elif</a:t>
            </a:r>
            <a:r>
              <a:rPr lang="en-US" sz="2400" dirty="0" smtClean="0"/>
              <a:t> (meaning 'else if') and </a:t>
            </a:r>
            <a:r>
              <a:rPr lang="en-US" sz="2400" b="1" dirty="0" smtClean="0"/>
              <a:t>else</a:t>
            </a:r>
            <a:r>
              <a:rPr lang="en-US" sz="2400" dirty="0" smtClean="0"/>
              <a:t> are optional</a:t>
            </a:r>
          </a:p>
          <a:p>
            <a:pPr marL="0" indent="0">
              <a:buNone/>
            </a:pPr>
            <a:endParaRPr lang="en-US" sz="18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if </a:t>
            </a:r>
            <a:r>
              <a:rPr lang="en-US" sz="1800" dirty="0" smtClean="0">
                <a:latin typeface="Courier New"/>
                <a:cs typeface="Courier New"/>
              </a:rPr>
              <a:t>amount &gt; balance: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    print(‘You have been charged a $20’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         ‘ overdraft fee. Enjoy.’)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   balance -= 20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/>
                <a:cs typeface="Courier New"/>
              </a:rPr>
              <a:t>elif</a:t>
            </a:r>
            <a:r>
              <a:rPr lang="en-US" sz="1800" dirty="0" smtClean="0">
                <a:latin typeface="Courier New"/>
                <a:cs typeface="Courier New"/>
              </a:rPr>
              <a:t> amount == balance: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   print(‘You're now broke’)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else</a:t>
            </a:r>
            <a:r>
              <a:rPr lang="en-US" sz="18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   print(‘Your account has been charged’)</a:t>
            </a:r>
          </a:p>
          <a:p>
            <a:pPr marL="0" indent="0">
              <a:buNone/>
            </a:pP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balance -= amount 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  <a:cs typeface="Courier New"/>
              </a:rPr>
              <a:t># deduct amount from account</a:t>
            </a:r>
            <a:endParaRPr lang="en-US" sz="1800" dirty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1.1: Dictionaries – Simple Formatting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44063"/>
            <a:ext cx="2133600" cy="365125"/>
          </a:xfrm>
        </p:spPr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33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700368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 smtClean="0"/>
              <a:t>Complete 1.1 – Dictionaries Simple Formatting on the exercise sheet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6593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1.1: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577"/>
            <a:ext cx="8229600" cy="3467324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for pin in record: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print('{} (#{})'.format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(record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[pin]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pin))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da-DK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1.2: Dictionaries – Loops and Dictionaries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44063"/>
            <a:ext cx="2133600" cy="365125"/>
          </a:xfrm>
        </p:spPr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35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700368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 smtClean="0"/>
              <a:t>Complete 1.2 – Loops and Dictionaries on the exercise sheet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40492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1.2: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577"/>
            <a:ext cx="8229600" cy="3894890"/>
          </a:xfrm>
        </p:spPr>
        <p:txBody>
          <a:bodyPr/>
          <a:lstStyle/>
          <a:p>
            <a:pPr marL="0" indent="0">
              <a:buNone/>
            </a:pPr>
            <a:r>
              <a:rPr lang="en-US" sz="2000" smtClean="0">
                <a:solidFill>
                  <a:srgbClr val="000000"/>
                </a:solidFill>
                <a:latin typeface="Courier New"/>
                <a:cs typeface="Courier New"/>
              </a:rPr>
              <a:t>	counts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{}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for line in file: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   for word in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line.split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():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if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word in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counts: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counts[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word]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+= 1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else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counts[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word] = 1 </a:t>
            </a: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 smtClean="0"/>
              <a:t>Functions 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2700"/>
            <a:ext cx="8229600" cy="5181600"/>
          </a:xfrm>
          <a:noFill/>
          <a:ln/>
        </p:spPr>
        <p:txBody>
          <a:bodyPr anchor="t"/>
          <a:lstStyle/>
          <a:p>
            <a:r>
              <a:rPr lang="en-US" sz="2400" dirty="0"/>
              <a:t>A</a:t>
            </a:r>
            <a:r>
              <a:rPr lang="en-US" sz="2400" dirty="0" smtClean="0"/>
              <a:t>llow you to group together a bunch of statements into a block that you can call.</a:t>
            </a:r>
          </a:p>
          <a:p>
            <a:r>
              <a:rPr lang="en-US" sz="2400" b="1" dirty="0" smtClean="0"/>
              <a:t>Important</a:t>
            </a:r>
            <a:r>
              <a:rPr lang="en-US" sz="2400" dirty="0" smtClean="0"/>
              <a:t>: If you don't specify a return value, it will be None</a:t>
            </a:r>
            <a:endParaRPr lang="en-US" sz="2400" dirty="0"/>
          </a:p>
          <a:p>
            <a:endParaRPr lang="en-US" sz="1600" b="1" dirty="0" smtClean="0">
              <a:latin typeface="Courier New"/>
              <a:cs typeface="Courier New"/>
            </a:endParaRPr>
          </a:p>
          <a:p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def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celsius_to_fahrenheit</a:t>
            </a:r>
            <a:r>
              <a:rPr lang="en-US" sz="2000" dirty="0" smtClean="0">
                <a:latin typeface="Courier New"/>
                <a:cs typeface="Courier New"/>
              </a:rPr>
              <a:t>(degrees):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 return </a:t>
            </a:r>
            <a:r>
              <a:rPr lang="en-US" sz="2000" dirty="0" smtClean="0">
                <a:latin typeface="Courier New"/>
                <a:cs typeface="Courier New"/>
              </a:rPr>
              <a:t>(9 / 5) * degrees + 32</a:t>
            </a:r>
          </a:p>
          <a:p>
            <a:pPr marL="0" indent="0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f = </a:t>
            </a:r>
            <a:r>
              <a:rPr lang="en-US" sz="2000" dirty="0" err="1" smtClean="0">
                <a:latin typeface="Courier New"/>
                <a:cs typeface="Courier New"/>
              </a:rPr>
              <a:t>celsius_to_fahrenheit</a:t>
            </a:r>
            <a:r>
              <a:rPr lang="en-US" sz="2000" dirty="0" smtClean="0">
                <a:latin typeface="Courier New"/>
                <a:cs typeface="Courier New"/>
              </a:rPr>
              <a:t>(100)</a:t>
            </a:r>
            <a:endParaRPr lang="en-US" sz="2000" dirty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Functions – Design Recipe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1. Example Calls: </a:t>
            </a:r>
            <a:r>
              <a:rPr lang="en-CA" sz="2700" dirty="0" err="1" smtClean="0"/>
              <a:t>doctests</a:t>
            </a:r>
            <a:r>
              <a:rPr lang="en-CA" sz="2700" dirty="0" smtClean="0"/>
              <a:t> – will cover this more later</a:t>
            </a:r>
          </a:p>
          <a:p>
            <a:pPr marL="0" indent="0">
              <a:buNone/>
            </a:pPr>
            <a:r>
              <a:rPr lang="en-US" sz="2500" dirty="0" smtClean="0">
                <a:latin typeface="Courier New"/>
                <a:cs typeface="Courier New"/>
              </a:rPr>
              <a:t> &gt;&gt;&gt; </a:t>
            </a:r>
            <a:r>
              <a:rPr lang="en-US" sz="2500" dirty="0" err="1">
                <a:latin typeface="Courier New"/>
                <a:cs typeface="Courier New"/>
              </a:rPr>
              <a:t>celsius_to_fahrenheit</a:t>
            </a:r>
            <a:r>
              <a:rPr lang="en-US" sz="2500" dirty="0">
                <a:latin typeface="Courier New"/>
                <a:cs typeface="Courier New"/>
              </a:rPr>
              <a:t>(10)</a:t>
            </a:r>
          </a:p>
          <a:p>
            <a:pPr marL="0" indent="0">
              <a:buNone/>
            </a:pPr>
            <a:r>
              <a:rPr lang="en-US" sz="2500" dirty="0" smtClean="0">
                <a:latin typeface="Courier New"/>
                <a:cs typeface="Courier New"/>
              </a:rPr>
              <a:t> 50</a:t>
            </a:r>
            <a:endParaRPr lang="en-CA" dirty="0" smtClean="0"/>
          </a:p>
          <a:p>
            <a:pPr marL="514350" indent="-514350">
              <a:buAutoNum type="arabicPeriod" startAt="2"/>
            </a:pPr>
            <a:r>
              <a:rPr lang="en-CA" dirty="0" smtClean="0"/>
              <a:t>Type Contract: </a:t>
            </a:r>
            <a:r>
              <a:rPr lang="en-CA" sz="2700" dirty="0" smtClean="0"/>
              <a:t>The argument(s) and return type(s)</a:t>
            </a:r>
          </a:p>
          <a:p>
            <a:pPr marL="0" indent="0">
              <a:buNone/>
            </a:pPr>
            <a:r>
              <a:rPr lang="en-US" sz="2500" dirty="0" smtClean="0">
                <a:latin typeface="Courier New"/>
                <a:cs typeface="Courier New"/>
              </a:rPr>
              <a:t> @</a:t>
            </a:r>
            <a:r>
              <a:rPr lang="en-US" sz="2500" dirty="0">
                <a:latin typeface="Courier New"/>
                <a:cs typeface="Courier New"/>
              </a:rPr>
              <a:t>type degrees: (</a:t>
            </a:r>
            <a:r>
              <a:rPr lang="en-US" sz="2500" dirty="0" err="1">
                <a:latin typeface="Courier New"/>
                <a:cs typeface="Courier New"/>
              </a:rPr>
              <a:t>int</a:t>
            </a:r>
            <a:r>
              <a:rPr lang="en-US" sz="2500" dirty="0">
                <a:latin typeface="Courier New"/>
                <a:cs typeface="Courier New"/>
              </a:rPr>
              <a:t> or float)</a:t>
            </a:r>
          </a:p>
          <a:p>
            <a:pPr marL="0" indent="0">
              <a:buNone/>
            </a:pPr>
            <a:r>
              <a:rPr lang="en-US" sz="2500" dirty="0" smtClean="0">
                <a:latin typeface="Courier New"/>
                <a:cs typeface="Courier New"/>
              </a:rPr>
              <a:t> @</a:t>
            </a:r>
            <a:r>
              <a:rPr lang="en-US" sz="2500" dirty="0" err="1">
                <a:latin typeface="Courier New"/>
                <a:cs typeface="Courier New"/>
              </a:rPr>
              <a:t>rtype</a:t>
            </a:r>
            <a:r>
              <a:rPr lang="en-US" sz="2500" dirty="0">
                <a:latin typeface="Courier New"/>
                <a:cs typeface="Courier New"/>
              </a:rPr>
              <a:t>: </a:t>
            </a:r>
            <a:r>
              <a:rPr lang="en-US" sz="2500" dirty="0" smtClean="0">
                <a:latin typeface="Courier New"/>
                <a:cs typeface="Courier New"/>
              </a:rPr>
              <a:t>float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3. Header</a:t>
            </a:r>
          </a:p>
          <a:p>
            <a:pPr marL="0" indent="0">
              <a:buNone/>
            </a:pPr>
            <a:r>
              <a:rPr lang="en-CA" sz="2500" dirty="0"/>
              <a:t> </a:t>
            </a:r>
            <a:r>
              <a:rPr lang="en-CA" sz="2500" dirty="0" smtClean="0"/>
              <a:t>  </a:t>
            </a:r>
            <a:r>
              <a:rPr lang="en-US" sz="2500" dirty="0" err="1" smtClean="0">
                <a:latin typeface="Courier New"/>
                <a:cs typeface="Courier New"/>
              </a:rPr>
              <a:t>def</a:t>
            </a:r>
            <a:r>
              <a:rPr lang="en-US" sz="2500" b="1" dirty="0" smtClean="0">
                <a:latin typeface="Courier New"/>
                <a:cs typeface="Courier New"/>
              </a:rPr>
              <a:t> </a:t>
            </a:r>
            <a:r>
              <a:rPr lang="en-US" sz="2500" dirty="0" err="1">
                <a:latin typeface="Courier New"/>
                <a:cs typeface="Courier New"/>
              </a:rPr>
              <a:t>celsius_to_fahrenheit</a:t>
            </a:r>
            <a:r>
              <a:rPr lang="en-US" sz="2500" dirty="0">
                <a:latin typeface="Courier New"/>
                <a:cs typeface="Courier New"/>
              </a:rPr>
              <a:t>(degrees):</a:t>
            </a:r>
            <a:endParaRPr lang="en-CA" sz="2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4658" y="3323302"/>
            <a:ext cx="2969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Note: There are multiple ways to write the type contract. Use what you are shown in class if it is different from these slides.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Administration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956"/>
            <a:ext cx="8229600" cy="4525963"/>
          </a:xfrm>
        </p:spPr>
        <p:txBody>
          <a:bodyPr/>
          <a:lstStyle/>
          <a:p>
            <a:r>
              <a:rPr lang="en-CA" dirty="0" smtClean="0"/>
              <a:t>We’re using the teaching lab environment to run your programs</a:t>
            </a:r>
          </a:p>
          <a:p>
            <a:pPr lvl="1"/>
            <a:r>
              <a:rPr lang="en-CA" dirty="0" smtClean="0"/>
              <a:t>Info for new students</a:t>
            </a:r>
            <a:r>
              <a:rPr lang="en-CA" dirty="0"/>
              <a:t>: 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www.teach.cs.toronto.edu/resources/intro_for_new_students.html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Python version 3.5 - PLEASE USE THIS!!!</a:t>
            </a:r>
          </a:p>
          <a:p>
            <a:pPr marL="914400" lvl="1" indent="-457200"/>
            <a:r>
              <a:rPr lang="en-CA" dirty="0" smtClean="0">
                <a:hlinkClick r:id="rId4"/>
              </a:rPr>
              <a:t>https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www.python.org/downloads</a:t>
            </a:r>
            <a:endParaRPr lang="en-CA" dirty="0" smtClean="0"/>
          </a:p>
          <a:p>
            <a:pPr marL="514350" indent="-457200"/>
            <a:r>
              <a:rPr lang="en-CA" dirty="0" smtClean="0"/>
              <a:t>Using the </a:t>
            </a:r>
            <a:r>
              <a:rPr lang="en-CA" dirty="0" err="1" smtClean="0"/>
              <a:t>PyCharm</a:t>
            </a:r>
            <a:r>
              <a:rPr lang="en-CA" dirty="0" smtClean="0"/>
              <a:t> IDE </a:t>
            </a:r>
          </a:p>
          <a:p>
            <a:pPr marL="914400" lvl="1" indent="-457200"/>
            <a:r>
              <a:rPr lang="en-CA" dirty="0" smtClean="0"/>
              <a:t>You can use any IDE you prefer, but </a:t>
            </a:r>
            <a:r>
              <a:rPr lang="en-CA" dirty="0" err="1" smtClean="0"/>
              <a:t>PyCharm</a:t>
            </a:r>
            <a:r>
              <a:rPr lang="en-CA" dirty="0" smtClean="0"/>
              <a:t> does a lot of neat things for you </a:t>
            </a:r>
            <a:r>
              <a:rPr lang="en-CA" dirty="0" smtClean="0">
                <a:sym typeface="Wingdings" panose="05000000000000000000" pitchFamily="2" charset="2"/>
              </a:rPr>
              <a:t></a:t>
            </a:r>
          </a:p>
          <a:p>
            <a:pPr marL="914400" lvl="1" indent="-457200"/>
            <a:r>
              <a:rPr lang="en-CA" dirty="0" smtClean="0">
                <a:sym typeface="Wingdings" panose="05000000000000000000" pitchFamily="2" charset="2"/>
              </a:rPr>
              <a:t>More on this coming soon!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Functions – Design Recipe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4. Description: </a:t>
            </a:r>
            <a:r>
              <a:rPr lang="en-US" sz="2700" b="1" dirty="0"/>
              <a:t>what</a:t>
            </a:r>
            <a:r>
              <a:rPr lang="en-US" sz="2700" dirty="0"/>
              <a:t> the function does, </a:t>
            </a:r>
            <a:r>
              <a:rPr lang="en-US" sz="2700" b="1" dirty="0"/>
              <a:t>not</a:t>
            </a:r>
            <a:r>
              <a:rPr lang="en-US" sz="2700" dirty="0"/>
              <a:t> </a:t>
            </a:r>
            <a:r>
              <a:rPr lang="en-US" sz="2700" b="1" dirty="0"/>
              <a:t>how</a:t>
            </a:r>
            <a:r>
              <a:rPr lang="en-US" sz="2700" dirty="0"/>
              <a:t> it does it</a:t>
            </a:r>
            <a:endParaRPr lang="en-CA" sz="2700" dirty="0" smtClean="0"/>
          </a:p>
          <a:p>
            <a:pPr marL="0" indent="0">
              <a:buNone/>
            </a:pPr>
            <a:r>
              <a:rPr lang="en-US" sz="2500" dirty="0" smtClean="0">
                <a:latin typeface="Courier New"/>
                <a:cs typeface="Courier New"/>
              </a:rPr>
              <a:t> Convert </a:t>
            </a:r>
            <a:r>
              <a:rPr lang="en-US" sz="2500" dirty="0">
                <a:latin typeface="Courier New"/>
                <a:cs typeface="Courier New"/>
              </a:rPr>
              <a:t>degrees from C to F</a:t>
            </a:r>
            <a:r>
              <a:rPr lang="en-US" sz="2500" dirty="0" smtClean="0">
                <a:latin typeface="Courier New"/>
                <a:cs typeface="Courier New"/>
              </a:rPr>
              <a:t>.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5. Body: </a:t>
            </a:r>
            <a:r>
              <a:rPr lang="en-CA" sz="2700" dirty="0" smtClean="0"/>
              <a:t>The actual function code</a:t>
            </a:r>
            <a:endParaRPr lang="en-CA" dirty="0" smtClean="0"/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sz="2500" dirty="0" smtClean="0">
                <a:latin typeface="Courier New"/>
                <a:cs typeface="Courier New"/>
              </a:rPr>
              <a:t>return</a:t>
            </a:r>
            <a:r>
              <a:rPr lang="en-US" sz="2500" b="1" dirty="0" smtClean="0">
                <a:latin typeface="Courier New"/>
                <a:cs typeface="Courier New"/>
              </a:rPr>
              <a:t> </a:t>
            </a:r>
            <a:r>
              <a:rPr lang="en-US" sz="2500" dirty="0">
                <a:latin typeface="Courier New"/>
                <a:cs typeface="Courier New"/>
              </a:rPr>
              <a:t>(9 / 5) * degrees + 32</a:t>
            </a:r>
            <a:endParaRPr lang="en-CA" sz="2500" dirty="0" smtClean="0"/>
          </a:p>
          <a:p>
            <a:pPr marL="0" indent="0">
              <a:buNone/>
            </a:pPr>
            <a:r>
              <a:rPr lang="en-CA" dirty="0" smtClean="0"/>
              <a:t>6. Test Your Function – More on this later </a:t>
            </a:r>
            <a:r>
              <a:rPr lang="en-CA" dirty="0" smtClean="0">
                <a:sym typeface="Wingdings" panose="05000000000000000000" pitchFamily="2" charset="2"/>
              </a:rPr>
              <a:t>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96645" y="18316"/>
            <a:ext cx="8490155" cy="1143000"/>
          </a:xfrm>
          <a:ln/>
        </p:spPr>
        <p:txBody>
          <a:bodyPr>
            <a:normAutofit fontScale="90000"/>
          </a:bodyPr>
          <a:lstStyle/>
          <a:p>
            <a:r>
              <a:rPr lang="en-CA" sz="4800" dirty="0"/>
              <a:t>Functions – Design Recipe (cont.)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46202"/>
            <a:ext cx="8229600" cy="5181600"/>
          </a:xfrm>
          <a:noFill/>
          <a:ln/>
        </p:spPr>
        <p:txBody>
          <a:bodyPr anchor="t"/>
          <a:lstStyle/>
          <a:p>
            <a:r>
              <a:rPr lang="en-US" sz="2500" dirty="0" smtClean="0"/>
              <a:t>The part of the function in triple-quotes is the </a:t>
            </a:r>
            <a:r>
              <a:rPr lang="en-US" sz="2500" b="1" dirty="0" err="1" smtClean="0"/>
              <a:t>docstring</a:t>
            </a:r>
            <a:endParaRPr lang="en-US" sz="2500" dirty="0" smtClean="0"/>
          </a:p>
          <a:p>
            <a:pPr lvl="1"/>
            <a:r>
              <a:rPr lang="en-US" sz="2200" dirty="0" smtClean="0"/>
              <a:t>It is shown when </a:t>
            </a:r>
            <a:r>
              <a:rPr lang="en-US" sz="2200" b="1" dirty="0" smtClean="0"/>
              <a:t>help</a:t>
            </a:r>
            <a:r>
              <a:rPr lang="en-US" sz="2200" dirty="0" smtClean="0"/>
              <a:t> is called on your function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500" dirty="0" smtClean="0"/>
              <a:t>Putting it all together we get: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		</a:t>
            </a:r>
            <a:r>
              <a:rPr lang="en-US" sz="2000" dirty="0" err="1" smtClean="0">
                <a:latin typeface="Courier New"/>
                <a:cs typeface="Courier New"/>
              </a:rPr>
              <a:t>def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celsius_to_fahrenheit</a:t>
            </a:r>
            <a:r>
              <a:rPr lang="en-US" sz="2000" dirty="0" smtClean="0">
                <a:latin typeface="Courier New"/>
                <a:cs typeface="Courier New"/>
              </a:rPr>
              <a:t>(degrees):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</a:t>
            </a:r>
            <a:r>
              <a:rPr lang="en-US" sz="2000" dirty="0" smtClean="0">
                <a:latin typeface="Courier New"/>
                <a:cs typeface="Courier New"/>
              </a:rPr>
              <a:t>		 </a:t>
            </a:r>
            <a:r>
              <a:rPr lang="en-US" sz="2000" b="1" dirty="0">
                <a:latin typeface="Courier New"/>
                <a:cs typeface="Courier New"/>
              </a:rPr>
              <a:t>""" Convert degrees from C to F.</a:t>
            </a:r>
            <a:endParaRPr lang="en-US" sz="20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0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</a:t>
            </a:r>
            <a:r>
              <a:rPr lang="en-US" sz="2000" b="1" dirty="0">
                <a:latin typeface="Courier New"/>
                <a:cs typeface="Courier New"/>
              </a:rPr>
              <a:t>	 </a:t>
            </a:r>
            <a:r>
              <a:rPr lang="en-US" sz="2000" b="1" dirty="0" smtClean="0">
                <a:latin typeface="Courier New"/>
                <a:cs typeface="Courier New"/>
              </a:rPr>
              <a:t>@type degrees: (</a:t>
            </a:r>
            <a:r>
              <a:rPr lang="en-US" sz="2000" b="1" dirty="0" err="1" smtClean="0">
                <a:latin typeface="Courier New"/>
                <a:cs typeface="Courier New"/>
              </a:rPr>
              <a:t>int</a:t>
            </a:r>
            <a:r>
              <a:rPr lang="en-US" sz="2000" b="1" dirty="0" smtClean="0">
                <a:latin typeface="Courier New"/>
                <a:cs typeface="Courier New"/>
              </a:rPr>
              <a:t> or float)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	</a:t>
            </a:r>
            <a:r>
              <a:rPr lang="en-US" sz="2000" b="1" dirty="0" smtClean="0">
                <a:latin typeface="Courier New"/>
                <a:cs typeface="Courier New"/>
              </a:rPr>
              <a:t>		 @</a:t>
            </a:r>
            <a:r>
              <a:rPr lang="en-US" sz="2000" b="1" dirty="0" err="1" smtClean="0">
                <a:latin typeface="Courier New"/>
                <a:cs typeface="Courier New"/>
              </a:rPr>
              <a:t>rtype</a:t>
            </a:r>
            <a:r>
              <a:rPr lang="en-US" sz="2000" b="1" dirty="0" smtClean="0">
                <a:latin typeface="Courier New"/>
                <a:cs typeface="Courier New"/>
              </a:rPr>
              <a:t>: float</a:t>
            </a:r>
          </a:p>
          <a:p>
            <a:pPr marL="0" indent="0">
              <a:buNone/>
            </a:pPr>
            <a:endParaRPr lang="en-US" sz="20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	 &gt;&gt;&gt; </a:t>
            </a:r>
            <a:r>
              <a:rPr lang="en-US" sz="2000" b="1" dirty="0" err="1" smtClean="0">
                <a:latin typeface="Courier New"/>
                <a:cs typeface="Courier New"/>
              </a:rPr>
              <a:t>celsius_to_fahrenheit</a:t>
            </a:r>
            <a:r>
              <a:rPr lang="en-US" sz="2000" b="1" dirty="0" smtClean="0">
                <a:latin typeface="Courier New"/>
                <a:cs typeface="Courier New"/>
              </a:rPr>
              <a:t>(10)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	</a:t>
            </a:r>
            <a:r>
              <a:rPr lang="en-US" sz="2000" b="1" dirty="0" smtClean="0">
                <a:latin typeface="Courier New"/>
                <a:cs typeface="Courier New"/>
              </a:rPr>
              <a:t>	 	 50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    	 """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   	 	 </a:t>
            </a:r>
            <a:r>
              <a:rPr lang="en-US" sz="2000" dirty="0" smtClean="0">
                <a:latin typeface="Courier New"/>
                <a:cs typeface="Courier New"/>
              </a:rPr>
              <a:t>return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(9 / 5) * degrees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 smtClean="0">
                <a:latin typeface="Courier New"/>
                <a:cs typeface="Courier New"/>
              </a:rPr>
              <a:t>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_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0" y="0"/>
            <a:ext cx="448977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Function control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20800"/>
            <a:ext cx="8229600" cy="3467100"/>
          </a:xfrm>
          <a:noFill/>
          <a:ln/>
        </p:spPr>
        <p:txBody>
          <a:bodyPr anchor="t"/>
          <a:lstStyle/>
          <a:p>
            <a:r>
              <a:rPr lang="en-US" sz="2400" dirty="0" smtClean="0"/>
              <a:t>Pass: A null operation. Nothing happens</a:t>
            </a:r>
          </a:p>
          <a:p>
            <a:pPr marL="0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&gt;</a:t>
            </a:r>
            <a:r>
              <a:rPr lang="en-US" sz="2400" dirty="0">
                <a:latin typeface="Courier New"/>
                <a:cs typeface="Courier New"/>
              </a:rPr>
              <a:t>&gt;&gt; </a:t>
            </a:r>
            <a:r>
              <a:rPr lang="en-US" sz="2400" dirty="0" err="1">
                <a:latin typeface="Courier New"/>
                <a:cs typeface="Courier New"/>
              </a:rPr>
              <a:t>def</a:t>
            </a:r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smtClean="0">
                <a:latin typeface="Courier New"/>
                <a:cs typeface="Courier New"/>
              </a:rPr>
              <a:t>skip_5_until_10 (</a:t>
            </a:r>
            <a:r>
              <a:rPr lang="en-US" sz="2400" dirty="0">
                <a:latin typeface="Courier New"/>
                <a:cs typeface="Courier New"/>
              </a:rPr>
              <a:t>number):</a:t>
            </a:r>
          </a:p>
          <a:p>
            <a:pPr marL="0" indent="0">
              <a:buNone/>
            </a:pPr>
            <a:r>
              <a:rPr lang="en-US" sz="2400" dirty="0">
                <a:latin typeface="Courier New"/>
                <a:cs typeface="Courier New"/>
              </a:rPr>
              <a:t>...     for index in range(number):</a:t>
            </a:r>
          </a:p>
          <a:p>
            <a:pPr marL="0" indent="0">
              <a:buNone/>
            </a:pPr>
            <a:r>
              <a:rPr lang="en-US" sz="2400" dirty="0">
                <a:latin typeface="Courier New"/>
                <a:cs typeface="Courier New"/>
              </a:rPr>
              <a:t>...         if number == </a:t>
            </a:r>
            <a:r>
              <a:rPr lang="en-US" sz="2400" dirty="0" smtClean="0">
                <a:latin typeface="Courier New"/>
                <a:cs typeface="Courier New"/>
              </a:rPr>
              <a:t>10:</a:t>
            </a:r>
            <a:endParaRPr lang="en-US" sz="2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>
                <a:latin typeface="Courier New"/>
                <a:cs typeface="Courier New"/>
              </a:rPr>
              <a:t>...             break</a:t>
            </a:r>
          </a:p>
          <a:p>
            <a:pPr marL="0" indent="0">
              <a:buNone/>
            </a:pPr>
            <a:r>
              <a:rPr lang="en-US" sz="2400" dirty="0">
                <a:latin typeface="Courier New"/>
                <a:cs typeface="Courier New"/>
              </a:rPr>
              <a:t>...         </a:t>
            </a:r>
            <a:r>
              <a:rPr lang="en-US" sz="2400" dirty="0" err="1" smtClean="0">
                <a:latin typeface="Courier New"/>
                <a:cs typeface="Courier New"/>
              </a:rPr>
              <a:t>elif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/>
                <a:cs typeface="Courier New"/>
              </a:rPr>
              <a:t>number == </a:t>
            </a:r>
            <a:r>
              <a:rPr lang="en-US" sz="2400" dirty="0" smtClean="0">
                <a:latin typeface="Courier New"/>
                <a:cs typeface="Courier New"/>
              </a:rPr>
              <a:t>5:</a:t>
            </a:r>
            <a:endParaRPr lang="en-US" sz="24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>
                <a:latin typeface="Courier New"/>
                <a:cs typeface="Courier New"/>
              </a:rPr>
              <a:t>...             </a:t>
            </a:r>
            <a:r>
              <a:rPr lang="en-US" sz="2400" dirty="0" smtClean="0">
                <a:latin typeface="Courier New"/>
                <a:cs typeface="Courier New"/>
              </a:rPr>
              <a:t>pass</a:t>
            </a:r>
          </a:p>
          <a:p>
            <a:pPr marL="0" indent="0">
              <a:buNone/>
            </a:pPr>
            <a:r>
              <a:rPr lang="de-DE" sz="2400" dirty="0" smtClean="0">
                <a:latin typeface="Courier New"/>
                <a:cs typeface="Courier New"/>
              </a:rPr>
              <a:t>...         </a:t>
            </a:r>
            <a:r>
              <a:rPr lang="de-DE" sz="2400" dirty="0" err="1" smtClean="0">
                <a:latin typeface="Courier New"/>
                <a:cs typeface="Courier New"/>
              </a:rPr>
              <a:t>else</a:t>
            </a:r>
            <a:r>
              <a:rPr lang="de-DE" sz="24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de-DE" sz="2400" dirty="0" smtClean="0">
                <a:latin typeface="Courier New"/>
                <a:cs typeface="Courier New"/>
              </a:rPr>
              <a:t>...             </a:t>
            </a:r>
            <a:r>
              <a:rPr lang="de-DE" sz="2400" dirty="0" err="1" smtClean="0">
                <a:latin typeface="Courier New"/>
                <a:cs typeface="Courier New"/>
              </a:rPr>
              <a:t>print</a:t>
            </a:r>
            <a:r>
              <a:rPr lang="de-DE" sz="2400" dirty="0" smtClean="0">
                <a:latin typeface="Courier New"/>
                <a:cs typeface="Courier New"/>
              </a:rPr>
              <a:t>(</a:t>
            </a:r>
            <a:r>
              <a:rPr lang="de-DE" sz="2400" dirty="0" err="1" smtClean="0">
                <a:latin typeface="Courier New"/>
                <a:cs typeface="Courier New"/>
              </a:rPr>
              <a:t>number</a:t>
            </a:r>
            <a:r>
              <a:rPr lang="de-DE" sz="24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de-DE" sz="2400" dirty="0" smtClean="0">
                <a:latin typeface="Courier New"/>
                <a:cs typeface="Courier New"/>
              </a:rPr>
              <a:t>...     </a:t>
            </a:r>
            <a:r>
              <a:rPr lang="de-DE" sz="2400" dirty="0" err="1" smtClean="0">
                <a:latin typeface="Courier New"/>
                <a:cs typeface="Courier New"/>
              </a:rPr>
              <a:t>return</a:t>
            </a:r>
            <a:r>
              <a:rPr lang="de-DE" sz="2400" dirty="0" smtClean="0">
                <a:latin typeface="Courier New"/>
                <a:cs typeface="Courier New"/>
              </a:rPr>
              <a:t> None</a:t>
            </a:r>
            <a:endParaRPr lang="de-DE" sz="2400" dirty="0">
              <a:latin typeface="Courier New"/>
              <a:cs typeface="Courier New"/>
            </a:endParaRPr>
          </a:p>
          <a:p>
            <a:endParaRPr lang="en-US" sz="24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800" b="1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26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 smtClean="0"/>
              <a:t>Functions Changing things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86080" y="914936"/>
            <a:ext cx="8229600" cy="5526504"/>
          </a:xfrm>
          <a:noFill/>
          <a:ln/>
        </p:spPr>
        <p:txBody>
          <a:bodyPr anchor="t"/>
          <a:lstStyle/>
          <a:p>
            <a:r>
              <a:rPr lang="en-US" sz="2400" dirty="0" smtClean="0"/>
              <a:t>Functions can modify mutable arguments</a:t>
            </a:r>
          </a:p>
          <a:p>
            <a:r>
              <a:rPr lang="en-US" sz="2400" dirty="0" smtClean="0"/>
              <a:t>Let’s say we want a function to take a list, and return a list that is double the initial list: Does this function work?</a:t>
            </a:r>
            <a:endParaRPr lang="en-US" sz="18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def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double(L):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    </a:t>
            </a:r>
            <a:r>
              <a:rPr lang="en-US" sz="1800" dirty="0">
                <a:latin typeface="Courier New"/>
                <a:cs typeface="Courier New"/>
              </a:rPr>
              <a:t>""" Modify L so it is equivalent to L + L.</a:t>
            </a:r>
          </a:p>
          <a:p>
            <a:pPr marL="0" indent="0">
              <a:buNone/>
            </a:pPr>
            <a:endParaRPr lang="en-US" sz="1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 @type L: list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 @</a:t>
            </a:r>
            <a:r>
              <a:rPr lang="en-US" sz="1800" dirty="0" err="1" smtClean="0">
                <a:latin typeface="Courier New"/>
                <a:cs typeface="Courier New"/>
              </a:rPr>
              <a:t>rtype</a:t>
            </a:r>
            <a:r>
              <a:rPr lang="en-US" sz="1800" dirty="0" smtClean="0">
                <a:latin typeface="Courier New"/>
                <a:cs typeface="Courier New"/>
              </a:rPr>
              <a:t>: None	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	 """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dirty="0" smtClean="0">
                <a:latin typeface="Courier New"/>
                <a:cs typeface="Courier New"/>
              </a:rPr>
              <a:t>for </a:t>
            </a:r>
            <a:r>
              <a:rPr lang="en-US" sz="1800" dirty="0" err="1" smtClean="0">
                <a:latin typeface="Courier New"/>
                <a:cs typeface="Courier New"/>
              </a:rPr>
              <a:t>i</a:t>
            </a:r>
            <a:r>
              <a:rPr lang="en-US" sz="1800" dirty="0" smtClean="0">
                <a:latin typeface="Courier New"/>
                <a:cs typeface="Courier New"/>
              </a:rPr>
              <a:t> in range(</a:t>
            </a:r>
            <a:r>
              <a:rPr lang="en-US" sz="1800" dirty="0" err="1" smtClean="0">
                <a:latin typeface="Courier New"/>
                <a:cs typeface="Courier New"/>
              </a:rPr>
              <a:t>len</a:t>
            </a:r>
            <a:r>
              <a:rPr lang="en-US" sz="1800" dirty="0" smtClean="0">
                <a:latin typeface="Courier New"/>
                <a:cs typeface="Courier New"/>
              </a:rPr>
              <a:t>(L)):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       </a:t>
            </a:r>
            <a:r>
              <a:rPr lang="en-US" sz="1800" dirty="0" err="1" smtClean="0">
                <a:latin typeface="Courier New"/>
                <a:cs typeface="Courier New"/>
              </a:rPr>
              <a:t>L.append</a:t>
            </a:r>
            <a:r>
              <a:rPr lang="en-US" sz="1800" dirty="0" smtClean="0">
                <a:latin typeface="Courier New"/>
                <a:cs typeface="Courier New"/>
              </a:rPr>
              <a:t>(L[</a:t>
            </a:r>
            <a:r>
              <a:rPr lang="en-US" sz="1800" dirty="0" err="1" smtClean="0">
                <a:latin typeface="Courier New"/>
                <a:cs typeface="Courier New"/>
              </a:rPr>
              <a:t>i</a:t>
            </a:r>
            <a:r>
              <a:rPr lang="en-US" sz="1800" dirty="0" smtClean="0">
                <a:latin typeface="Courier New"/>
                <a:cs typeface="Courier New"/>
              </a:rPr>
              <a:t>])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&gt;&gt;&gt; L = [1, 2, 3]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&gt;&gt;&gt; L = double(L) 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Don't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  <a:cs typeface="Courier New"/>
              </a:rPr>
              <a:t> do this! Why?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# double(L) changes the list and then returns None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&gt;&gt;&gt; print(L</a:t>
            </a:r>
            <a:r>
              <a:rPr lang="en-US" sz="1800" dirty="0">
                <a:latin typeface="Courier New"/>
                <a:cs typeface="Courier New"/>
              </a:rPr>
              <a:t>)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We expect [1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, 2, 3, 1, 2, 3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]</a:t>
            </a:r>
            <a:endParaRPr lang="en-US" sz="1800" b="1" dirty="0" smtClean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would you fix this function?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3664" y="2605803"/>
            <a:ext cx="80501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/>
                <a:cs typeface="Courier New"/>
              </a:rPr>
              <a:t>def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double(L):</a:t>
            </a:r>
          </a:p>
          <a:p>
            <a:r>
              <a:rPr lang="en-US" dirty="0">
                <a:latin typeface="Courier New"/>
                <a:cs typeface="Courier New"/>
              </a:rPr>
              <a:t>    """ Modify L so it is equivalent to L + L.</a:t>
            </a:r>
          </a:p>
          <a:p>
            <a:endParaRPr lang="en-US" sz="1000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 @type L: list</a:t>
            </a:r>
          </a:p>
          <a:p>
            <a:r>
              <a:rPr lang="en-US" dirty="0">
                <a:latin typeface="Courier New"/>
                <a:cs typeface="Courier New"/>
              </a:rPr>
              <a:t>	 @</a:t>
            </a:r>
            <a:r>
              <a:rPr lang="en-US" dirty="0" err="1">
                <a:latin typeface="Courier New"/>
                <a:cs typeface="Courier New"/>
              </a:rPr>
              <a:t>rtype</a:t>
            </a:r>
            <a:r>
              <a:rPr lang="en-US" dirty="0">
                <a:latin typeface="Courier New"/>
                <a:cs typeface="Courier New"/>
              </a:rPr>
              <a:t>: None	 </a:t>
            </a:r>
          </a:p>
          <a:p>
            <a:r>
              <a:rPr lang="en-US" dirty="0">
                <a:latin typeface="Courier New"/>
                <a:cs typeface="Courier New"/>
              </a:rPr>
              <a:t> 	 """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dirty="0">
                <a:latin typeface="Courier New"/>
                <a:cs typeface="Courier New"/>
              </a:rPr>
              <a:t>for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in range(</a:t>
            </a:r>
            <a:r>
              <a:rPr lang="en-US" dirty="0" err="1">
                <a:latin typeface="Courier New"/>
                <a:cs typeface="Courier New"/>
              </a:rPr>
              <a:t>len</a:t>
            </a:r>
            <a:r>
              <a:rPr lang="en-US" dirty="0">
                <a:latin typeface="Courier New"/>
                <a:cs typeface="Courier New"/>
              </a:rPr>
              <a:t>(L)):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L.append</a:t>
            </a:r>
            <a:r>
              <a:rPr lang="en-US" dirty="0">
                <a:latin typeface="Courier New"/>
                <a:cs typeface="Courier New"/>
              </a:rPr>
              <a:t>(L[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&gt;&gt;&gt; L </a:t>
            </a:r>
            <a:r>
              <a:rPr lang="en-US" dirty="0">
                <a:latin typeface="Courier New"/>
                <a:cs typeface="Courier New"/>
              </a:rPr>
              <a:t>= [1, 2, 3]</a:t>
            </a:r>
          </a:p>
          <a:p>
            <a:r>
              <a:rPr lang="en-US" dirty="0" smtClean="0">
                <a:latin typeface="Courier New"/>
                <a:cs typeface="Courier New"/>
              </a:rPr>
              <a:t>&gt;&gt;&gt; double(L</a:t>
            </a:r>
            <a:r>
              <a:rPr lang="en-US" dirty="0">
                <a:latin typeface="Courier New"/>
                <a:cs typeface="Courier New"/>
              </a:rPr>
              <a:t>)  </a:t>
            </a:r>
            <a:r>
              <a:rPr lang="en-US" dirty="0">
                <a:solidFill>
                  <a:srgbClr val="008000"/>
                </a:solidFill>
                <a:latin typeface="Courier New"/>
                <a:cs typeface="Courier New"/>
              </a:rPr>
              <a:t># Call double L without assigning L to its 				</a:t>
            </a:r>
            <a:r>
              <a:rPr lang="en-US" dirty="0" smtClean="0">
                <a:solidFill>
                  <a:srgbClr val="008000"/>
                </a:solidFill>
                <a:latin typeface="Courier New"/>
                <a:cs typeface="Courier New"/>
              </a:rPr>
              <a:t>   return </a:t>
            </a:r>
            <a:r>
              <a:rPr lang="en-US" dirty="0">
                <a:solidFill>
                  <a:srgbClr val="008000"/>
                </a:solidFill>
                <a:latin typeface="Courier New"/>
                <a:cs typeface="Courier New"/>
              </a:rPr>
              <a:t>value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Courier New"/>
                <a:cs typeface="Courier New"/>
              </a:rPr>
              <a:t># </a:t>
            </a:r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double(L) changes the list and then returns None</a:t>
            </a:r>
          </a:p>
          <a:p>
            <a:r>
              <a:rPr lang="en-US" dirty="0" smtClean="0">
                <a:latin typeface="Courier New"/>
                <a:cs typeface="Courier New"/>
              </a:rPr>
              <a:t>&gt;&gt;&gt; print(L)</a:t>
            </a:r>
            <a:r>
              <a:rPr lang="en-US" b="1" dirty="0" smtClean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/>
                <a:cs typeface="Courier New"/>
              </a:rPr>
              <a:t># We get [1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, 2, 3, 1, 2, 3]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084220"/>
            <a:ext cx="7802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/>
              </a:rPr>
              <a:t>We want the original list L to be doubled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/>
              </a:rPr>
              <a:t>We don’t want the original list L to end up as None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/>
              </a:rPr>
              <a:t>Don’t actually need to change the function, just how we call it!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04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2.1: Functions– Simple Function Reuse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44063"/>
            <a:ext cx="2133600" cy="365125"/>
          </a:xfrm>
        </p:spPr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45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700368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 smtClean="0"/>
              <a:t>Complete 2.1 –Simple Function Reuse on the exercise sheet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3695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2.1: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577"/>
            <a:ext cx="8229600" cy="389489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def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to_listing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first_name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last_name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phone_number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):</a:t>
            </a: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""" </a:t>
            </a: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Returns a string in the format </a:t>
            </a:r>
            <a:r>
              <a:rPr lang="en-CA" sz="2000" dirty="0" err="1">
                <a:solidFill>
                  <a:srgbClr val="000000"/>
                </a:solidFill>
                <a:latin typeface="Courier New"/>
                <a:cs typeface="Courier New"/>
              </a:rPr>
              <a:t>last_name</a:t>
            </a: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first_name</a:t>
            </a: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: </a:t>
            </a:r>
            <a:r>
              <a:rPr lang="en-CA" sz="2000" dirty="0" err="1">
                <a:solidFill>
                  <a:srgbClr val="000000"/>
                </a:solidFill>
                <a:latin typeface="Courier New"/>
                <a:cs typeface="Courier New"/>
              </a:rPr>
              <a:t>phone_number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CA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@type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first_name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: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str</a:t>
            </a:r>
            <a:endParaRPr lang="en-CA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@type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last_name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: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str</a:t>
            </a:r>
            <a:endParaRPr lang="en-CA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@type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phone_number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: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str</a:t>
            </a:r>
            <a:endParaRPr lang="en-CA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@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rtype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: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str</a:t>
            </a: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"""</a:t>
            </a: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return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format_name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first_name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last_name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) + ': ' 	+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phone_number</a:t>
            </a:r>
            <a:endParaRPr lang="en-CA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7135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Eat ALL the things…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&amp; Mutability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48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008916"/>
            <a:ext cx="8229600" cy="5181600"/>
          </a:xfrm>
          <a:prstGeom prst="rect">
            <a:avLst/>
          </a:prstGeom>
          <a:noFill/>
          <a:ln/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cs typeface="Courier New"/>
              </a:rPr>
              <a:t>It is important to understand how memory works to know how your code will behave</a:t>
            </a:r>
          </a:p>
          <a:p>
            <a:r>
              <a:rPr lang="en-US" sz="2400" dirty="0" smtClean="0">
                <a:cs typeface="Courier New"/>
              </a:rPr>
              <a:t>We know strings are immutable, and lists are mutable, but what implications does that have?</a:t>
            </a:r>
          </a:p>
          <a:p>
            <a:r>
              <a:rPr lang="en-US" sz="2400" dirty="0" smtClean="0">
                <a:cs typeface="Courier New"/>
              </a:rPr>
              <a:t>If you assign a variable to an immutable object (like a string), and then change where the variable refers to, a whole new object is created in memory, and the variable points to that new object</a:t>
            </a:r>
          </a:p>
          <a:p>
            <a:r>
              <a:rPr lang="en-US" sz="2400" dirty="0" smtClean="0">
                <a:cs typeface="Courier New"/>
              </a:rPr>
              <a:t>If you assign a variable to a mutable object (like a list), and then change the value that the variable refers to, the variable will continue to point to the the original object, which has been internally changed</a:t>
            </a:r>
          </a:p>
        </p:txBody>
      </p:sp>
    </p:spTree>
    <p:extLst>
      <p:ext uri="{BB962C8B-B14F-4D97-AF65-F5344CB8AC3E}">
        <p14:creationId xmlns:p14="http://schemas.microsoft.com/office/powerpoint/2010/main" val="5465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&amp; Basics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377" y="1677377"/>
            <a:ext cx="3490546" cy="34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997341"/>
            <a:ext cx="8229600" cy="5181600"/>
          </a:xfrm>
          <a:prstGeom prst="rect">
            <a:avLst/>
          </a:prstGeom>
          <a:noFill/>
          <a:ln/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cs typeface="Courier New"/>
              </a:rPr>
              <a:t>You can model how your program’s memory will look</a:t>
            </a:r>
          </a:p>
          <a:p>
            <a:r>
              <a:rPr lang="en-US" sz="2400" dirty="0">
                <a:cs typeface="Courier New"/>
              </a:rPr>
              <a:t>Use the Python visualizer at </a:t>
            </a:r>
            <a:r>
              <a:rPr lang="en-US" sz="2400" dirty="0">
                <a:cs typeface="Courier New"/>
                <a:hlinkClick r:id="rId3"/>
              </a:rPr>
              <a:t>http://</a:t>
            </a:r>
            <a:r>
              <a:rPr lang="en-US" sz="2400" dirty="0" smtClean="0">
                <a:cs typeface="Courier New"/>
                <a:hlinkClick r:id="rId3"/>
              </a:rPr>
              <a:t>www.pythontutor.com/visualize.html</a:t>
            </a:r>
            <a:r>
              <a:rPr lang="en-US" sz="2400" dirty="0" smtClean="0">
                <a:cs typeface="Courier New"/>
              </a:rPr>
              <a:t> </a:t>
            </a:r>
          </a:p>
          <a:p>
            <a:pPr lvl="1"/>
            <a:r>
              <a:rPr lang="en-US" sz="2000" dirty="0" smtClean="0">
                <a:cs typeface="Courier New"/>
              </a:rPr>
              <a:t>Set language to Python 3.3</a:t>
            </a:r>
          </a:p>
          <a:p>
            <a:pPr lvl="1"/>
            <a:r>
              <a:rPr lang="en-US" sz="2000" dirty="0" smtClean="0">
                <a:cs typeface="Courier New"/>
              </a:rPr>
              <a:t>Set “render all objects on the heap”</a:t>
            </a:r>
            <a:endParaRPr lang="en-US" sz="2000" dirty="0">
              <a:cs typeface="Courier New"/>
            </a:endParaRPr>
          </a:p>
          <a:p>
            <a:pPr lvl="1"/>
            <a:endParaRPr lang="en-US" sz="2000" dirty="0" smtClean="0">
              <a:cs typeface="Courier New"/>
            </a:endParaRPr>
          </a:p>
          <a:p>
            <a:pPr lvl="1"/>
            <a:endParaRPr lang="en-US" sz="2000" dirty="0" smtClean="0">
              <a:cs typeface="Courier Ne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214" y="3102015"/>
            <a:ext cx="4674579" cy="3619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00" y="3102015"/>
            <a:ext cx="3366414" cy="15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 smtClean="0"/>
              <a:t>Variable aliasing - Mutable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2700"/>
            <a:ext cx="8229600" cy="4525963"/>
          </a:xfrm>
          <a:ln/>
        </p:spPr>
        <p:txBody>
          <a:bodyPr anchor="t"/>
          <a:lstStyle/>
          <a:p>
            <a:r>
              <a:rPr lang="en-US" sz="2400" dirty="0" smtClean="0"/>
              <a:t>Careful! Multiple variables might be referring to the </a:t>
            </a:r>
            <a:r>
              <a:rPr lang="en-US" sz="2400" b="1" dirty="0" smtClean="0"/>
              <a:t>same</a:t>
            </a:r>
            <a:r>
              <a:rPr lang="en-US" sz="2400" dirty="0" smtClean="0"/>
              <a:t> </a:t>
            </a:r>
            <a:r>
              <a:rPr lang="en-US" sz="2400" b="1" dirty="0" smtClean="0"/>
              <a:t>mutable</a:t>
            </a:r>
            <a:r>
              <a:rPr lang="en-US" sz="2400" dirty="0" smtClean="0"/>
              <a:t> data structure</a:t>
            </a:r>
            <a:endParaRPr lang="en-US" sz="2400" dirty="0"/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</a:t>
            </a:r>
            <a:r>
              <a:rPr lang="en-US" sz="2000" dirty="0">
                <a:latin typeface="Courier New"/>
                <a:cs typeface="Courier New"/>
              </a:rPr>
              <a:t>&gt;</a:t>
            </a:r>
            <a:r>
              <a:rPr lang="en-US" sz="2000" dirty="0" smtClean="0">
                <a:latin typeface="Courier New"/>
                <a:cs typeface="Courier New"/>
              </a:rPr>
              <a:t>&gt; </a:t>
            </a:r>
            <a:r>
              <a:rPr lang="en-US" sz="2000" dirty="0" err="1" smtClean="0">
                <a:latin typeface="Courier New"/>
                <a:cs typeface="Courier New"/>
              </a:rPr>
              <a:t>sorted_list</a:t>
            </a:r>
            <a:r>
              <a:rPr lang="en-US" sz="2000" dirty="0" smtClean="0">
                <a:latin typeface="Courier New"/>
                <a:cs typeface="Courier New"/>
              </a:rPr>
              <a:t> = [1, 2, </a:t>
            </a:r>
            <a:r>
              <a:rPr lang="en-US" sz="2000" dirty="0">
                <a:latin typeface="Courier New"/>
                <a:cs typeface="Courier New"/>
              </a:rPr>
              <a:t>3</a:t>
            </a:r>
            <a:r>
              <a:rPr lang="en-US" sz="2000" dirty="0" smtClean="0">
                <a:latin typeface="Courier New"/>
                <a:cs typeface="Courier New"/>
              </a:rPr>
              <a:t>]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not_a_copy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sorted_list</a:t>
            </a:r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not a copy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not_a_copy.append</a:t>
            </a:r>
            <a:r>
              <a:rPr lang="en-US" sz="2000" dirty="0" smtClean="0">
                <a:latin typeface="Courier New"/>
                <a:cs typeface="Courier New"/>
              </a:rPr>
              <a:t>(0)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sorted_list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[1, 2, 3, 0] 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# crap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actually_a_copy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= list(</a:t>
            </a:r>
            <a:r>
              <a:rPr lang="en-US" sz="2000" dirty="0" err="1" smtClean="0">
                <a:latin typeface="Courier New"/>
                <a:cs typeface="Courier New"/>
              </a:rPr>
              <a:t>sorted_list</a:t>
            </a:r>
            <a:r>
              <a:rPr lang="en-US" sz="2000" dirty="0" smtClean="0">
                <a:latin typeface="Courier New"/>
                <a:cs typeface="Courier New"/>
              </a:rPr>
              <a:t>)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another_copy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sorted_list</a:t>
            </a:r>
            <a:r>
              <a:rPr lang="en-US" sz="2000" dirty="0" smtClean="0">
                <a:latin typeface="Courier New"/>
                <a:cs typeface="Courier New"/>
              </a:rPr>
              <a:t>[:]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50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 smtClean="0"/>
              <a:t>Variable aliasing - Mutable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82700"/>
            <a:ext cx="8229600" cy="4525963"/>
          </a:xfrm>
          <a:ln/>
        </p:spPr>
        <p:txBody>
          <a:bodyPr anchor="t"/>
          <a:lstStyle/>
          <a:p>
            <a:r>
              <a:rPr lang="en-US" sz="2400" dirty="0" smtClean="0"/>
              <a:t>What if we try to assign </a:t>
            </a:r>
            <a:r>
              <a:rPr lang="en-US" sz="2400" dirty="0" err="1" smtClean="0"/>
              <a:t>not_a_copy</a:t>
            </a:r>
            <a:r>
              <a:rPr lang="en-US" sz="2400" dirty="0" smtClean="0"/>
              <a:t> to a whole new list? Will </a:t>
            </a:r>
            <a:r>
              <a:rPr lang="en-US" sz="2400" dirty="0" err="1" smtClean="0"/>
              <a:t>sorted_list</a:t>
            </a:r>
            <a:r>
              <a:rPr lang="en-US" sz="2400" dirty="0" smtClean="0"/>
              <a:t> change?</a:t>
            </a:r>
            <a:endParaRPr lang="en-US" sz="2400" dirty="0"/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</a:t>
            </a:r>
            <a:r>
              <a:rPr lang="en-US" sz="2000" dirty="0" err="1">
                <a:latin typeface="Courier New"/>
                <a:cs typeface="Courier New"/>
              </a:rPr>
              <a:t>sorted_list</a:t>
            </a:r>
            <a:r>
              <a:rPr lang="en-US" sz="2000" dirty="0">
                <a:latin typeface="Courier New"/>
                <a:cs typeface="Courier New"/>
              </a:rPr>
              <a:t> = [1, 2, 3]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</a:t>
            </a:r>
            <a:r>
              <a:rPr lang="en-US" sz="2000" dirty="0" err="1">
                <a:latin typeface="Courier New"/>
                <a:cs typeface="Courier New"/>
              </a:rPr>
              <a:t>not_a_copy</a:t>
            </a:r>
            <a:r>
              <a:rPr lang="en-US" sz="2000" dirty="0">
                <a:latin typeface="Courier New"/>
                <a:cs typeface="Courier New"/>
              </a:rPr>
              <a:t> = </a:t>
            </a:r>
            <a:r>
              <a:rPr lang="en-US" sz="2000" dirty="0" err="1">
                <a:latin typeface="Courier New"/>
                <a:cs typeface="Courier New"/>
              </a:rPr>
              <a:t>sorted_list</a:t>
            </a: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# not a copy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</a:t>
            </a:r>
            <a:r>
              <a:rPr lang="en-US" sz="2000" dirty="0" err="1" smtClean="0">
                <a:latin typeface="Courier New"/>
                <a:cs typeface="Courier New"/>
              </a:rPr>
              <a:t>not_a_copy</a:t>
            </a:r>
            <a:r>
              <a:rPr lang="en-US" sz="2000" dirty="0" smtClean="0">
                <a:latin typeface="Courier New"/>
                <a:cs typeface="Courier New"/>
              </a:rPr>
              <a:t> = [4, 5, 6]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</a:t>
            </a:r>
            <a:r>
              <a:rPr lang="en-US" sz="2000" dirty="0" err="1">
                <a:latin typeface="Courier New"/>
                <a:cs typeface="Courier New"/>
              </a:rPr>
              <a:t>sorted_list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[1, 2, </a:t>
            </a:r>
            <a:r>
              <a:rPr lang="en-US" sz="2000" dirty="0" smtClean="0">
                <a:latin typeface="Courier New"/>
                <a:cs typeface="Courier New"/>
              </a:rPr>
              <a:t>3]  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</a:rPr>
              <a:t>nope we’re still OK!</a:t>
            </a:r>
            <a:endParaRPr lang="en-US" sz="2000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r>
              <a:rPr lang="en-US" sz="2400" dirty="0" smtClean="0"/>
              <a:t>We assigned </a:t>
            </a:r>
            <a:r>
              <a:rPr lang="en-US" sz="2400" dirty="0" err="1" smtClean="0"/>
              <a:t>not_a_copy</a:t>
            </a:r>
            <a:r>
              <a:rPr lang="en-US" sz="2400" dirty="0" smtClean="0"/>
              <a:t> to an entirely new list, which changed which object it was referring to</a:t>
            </a:r>
          </a:p>
          <a:p>
            <a:r>
              <a:rPr lang="en-US" sz="2400" dirty="0" err="1" smtClean="0"/>
              <a:t>sorted_list</a:t>
            </a:r>
            <a:r>
              <a:rPr lang="en-US" sz="2400" dirty="0" smtClean="0"/>
              <a:t> </a:t>
            </a:r>
            <a:r>
              <a:rPr lang="en-US" sz="2400" dirty="0"/>
              <a:t>will still refer to the original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51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 to the double function above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3664" y="2335290"/>
            <a:ext cx="7189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/>
                <a:cs typeface="Courier New"/>
              </a:rPr>
              <a:t>def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double(L):</a:t>
            </a:r>
          </a:p>
          <a:p>
            <a:r>
              <a:rPr lang="en-US" dirty="0">
                <a:latin typeface="Courier New"/>
                <a:cs typeface="Courier New"/>
              </a:rPr>
              <a:t> 	""" Modify L so that it is equivalent to L + 		  	 L</a:t>
            </a:r>
          </a:p>
          <a:p>
            <a:r>
              <a:rPr lang="en-US" dirty="0">
                <a:latin typeface="Courier New"/>
                <a:cs typeface="Courier New"/>
              </a:rPr>
              <a:t>		</a:t>
            </a:r>
          </a:p>
          <a:p>
            <a:r>
              <a:rPr lang="en-US" dirty="0">
                <a:latin typeface="Courier New"/>
                <a:cs typeface="Courier New"/>
              </a:rPr>
              <a:t>	@type L: list</a:t>
            </a:r>
          </a:p>
          <a:p>
            <a:r>
              <a:rPr lang="en-US" dirty="0">
                <a:latin typeface="Courier New"/>
                <a:cs typeface="Courier New"/>
              </a:rPr>
              <a:t>	@</a:t>
            </a:r>
            <a:r>
              <a:rPr lang="en-US" dirty="0" err="1">
                <a:latin typeface="Courier New"/>
                <a:cs typeface="Courier New"/>
              </a:rPr>
              <a:t>rtype</a:t>
            </a:r>
            <a:r>
              <a:rPr lang="en-US" dirty="0">
                <a:latin typeface="Courier New"/>
                <a:cs typeface="Courier New"/>
              </a:rPr>
              <a:t>: list</a:t>
            </a:r>
          </a:p>
          <a:p>
            <a:r>
              <a:rPr lang="en-US" dirty="0">
                <a:latin typeface="Courier New"/>
                <a:cs typeface="Courier New"/>
              </a:rPr>
              <a:t>	"""</a:t>
            </a:r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for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in range(</a:t>
            </a:r>
            <a:r>
              <a:rPr lang="en-US" dirty="0" err="1">
                <a:latin typeface="Courier New"/>
                <a:cs typeface="Courier New"/>
              </a:rPr>
              <a:t>len</a:t>
            </a:r>
            <a:r>
              <a:rPr lang="en-US" dirty="0">
                <a:latin typeface="Courier New"/>
                <a:cs typeface="Courier New"/>
              </a:rPr>
              <a:t>(L)):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L.append</a:t>
            </a:r>
            <a:r>
              <a:rPr lang="en-US" dirty="0">
                <a:latin typeface="Courier New"/>
                <a:cs typeface="Courier New"/>
              </a:rPr>
              <a:t>(L[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L = [1, 2, 3]</a:t>
            </a:r>
          </a:p>
          <a:p>
            <a:r>
              <a:rPr lang="en-US" dirty="0">
                <a:latin typeface="Courier New"/>
                <a:cs typeface="Courier New"/>
              </a:rPr>
              <a:t>L = double(L)  </a:t>
            </a:r>
            <a:r>
              <a:rPr lang="en-US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Don't</a:t>
            </a:r>
            <a:r>
              <a:rPr lang="en-US" dirty="0">
                <a:solidFill>
                  <a:srgbClr val="008000"/>
                </a:solidFill>
                <a:latin typeface="Courier New"/>
                <a:cs typeface="Courier New"/>
              </a:rPr>
              <a:t> do this! Why?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# double(L) changes the list and then returns None</a:t>
            </a:r>
          </a:p>
          <a:p>
            <a:r>
              <a:rPr lang="en-US" dirty="0">
                <a:latin typeface="Courier New"/>
                <a:cs typeface="Courier New"/>
              </a:rPr>
              <a:t>print(L)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b="1" dirty="0" smtClean="0">
                <a:solidFill>
                  <a:srgbClr val="008000"/>
                </a:solidFill>
                <a:latin typeface="Courier New"/>
                <a:cs typeface="Courier New"/>
              </a:rPr>
              <a:t>We expect[1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, 2, 3, 1, 2, 3]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084220"/>
            <a:ext cx="7802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/>
              </a:rPr>
              <a:t>We were able to change the value of L in the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/>
              </a:rPr>
              <a:t>Lets run the memory simulator on this function to see why L changes</a:t>
            </a:r>
            <a:endParaRPr lang="en-US" sz="2400" dirty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320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would you fix this function?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3664" y="2206649"/>
            <a:ext cx="7189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/>
                <a:cs typeface="Courier New"/>
              </a:rPr>
              <a:t>def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double(L):</a:t>
            </a:r>
          </a:p>
          <a:p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	""" Modify L so that it </a:t>
            </a:r>
            <a:r>
              <a:rPr lang="en-US" dirty="0">
                <a:latin typeface="Courier New"/>
                <a:cs typeface="Courier New"/>
              </a:rPr>
              <a:t>is equivalent to L + 		  </a:t>
            </a:r>
            <a:r>
              <a:rPr lang="en-US" dirty="0" smtClean="0">
                <a:latin typeface="Courier New"/>
                <a:cs typeface="Courier New"/>
              </a:rPr>
              <a:t>	 L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	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@</a:t>
            </a:r>
            <a:r>
              <a:rPr lang="en-US" dirty="0">
                <a:latin typeface="Courier New"/>
                <a:cs typeface="Courier New"/>
              </a:rPr>
              <a:t>type L: list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@</a:t>
            </a:r>
            <a:r>
              <a:rPr lang="en-US" dirty="0" err="1">
                <a:latin typeface="Courier New"/>
                <a:cs typeface="Courier New"/>
              </a:rPr>
              <a:t>rtype</a:t>
            </a:r>
            <a:r>
              <a:rPr lang="en-US" dirty="0">
                <a:latin typeface="Courier New"/>
                <a:cs typeface="Courier New"/>
              </a:rPr>
              <a:t>: </a:t>
            </a:r>
            <a:r>
              <a:rPr lang="en-US" dirty="0" smtClean="0">
                <a:latin typeface="Courier New"/>
                <a:cs typeface="Courier New"/>
              </a:rPr>
              <a:t>list</a:t>
            </a:r>
          </a:p>
          <a:p>
            <a:r>
              <a:rPr lang="en-US" dirty="0" smtClean="0">
                <a:latin typeface="Courier New"/>
                <a:cs typeface="Courier New"/>
              </a:rPr>
              <a:t>	"""</a:t>
            </a:r>
            <a:r>
              <a:rPr lang="en-US" b="1" dirty="0" smtClean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for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in range(</a:t>
            </a:r>
            <a:r>
              <a:rPr lang="en-US" dirty="0" err="1">
                <a:latin typeface="Courier New"/>
                <a:cs typeface="Courier New"/>
              </a:rPr>
              <a:t>len</a:t>
            </a:r>
            <a:r>
              <a:rPr lang="en-US" dirty="0">
                <a:latin typeface="Courier New"/>
                <a:cs typeface="Courier New"/>
              </a:rPr>
              <a:t>(L)):</a:t>
            </a:r>
          </a:p>
          <a:p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L.append</a:t>
            </a:r>
            <a:r>
              <a:rPr lang="en-US" dirty="0">
                <a:latin typeface="Courier New"/>
                <a:cs typeface="Courier New"/>
              </a:rPr>
              <a:t>(L[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L = [1, 2, 3]</a:t>
            </a:r>
          </a:p>
          <a:p>
            <a:r>
              <a:rPr lang="en-US" dirty="0">
                <a:latin typeface="Courier New"/>
                <a:cs typeface="Courier New"/>
              </a:rPr>
              <a:t>L = double(L)  </a:t>
            </a:r>
            <a:r>
              <a:rPr lang="en-US" dirty="0">
                <a:solidFill>
                  <a:srgbClr val="008000"/>
                </a:solidFill>
                <a:latin typeface="Courier New"/>
                <a:cs typeface="Courier New"/>
              </a:rPr>
              <a:t>#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Don't</a:t>
            </a:r>
            <a:r>
              <a:rPr lang="en-US" dirty="0">
                <a:solidFill>
                  <a:srgbClr val="008000"/>
                </a:solidFill>
                <a:latin typeface="Courier New"/>
                <a:cs typeface="Courier New"/>
              </a:rPr>
              <a:t> do this! Why?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# double(L) changes the list and then returns None</a:t>
            </a:r>
          </a:p>
          <a:p>
            <a:r>
              <a:rPr lang="en-US" dirty="0">
                <a:latin typeface="Courier New"/>
                <a:cs typeface="Courier New"/>
              </a:rPr>
              <a:t>print(L)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# [1, 2, 3, 1, 2, 3]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084220"/>
            <a:ext cx="7802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/>
              </a:rPr>
              <a:t>We don’t want the original list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ourier New"/>
              </a:rPr>
              <a:t>We want double(L) to return something</a:t>
            </a:r>
            <a:endParaRPr lang="en-US" sz="2400" dirty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906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0964" y="1196269"/>
            <a:ext cx="7189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/>
                <a:cs typeface="Courier New"/>
              </a:rPr>
              <a:t>def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double(L):</a:t>
            </a:r>
          </a:p>
          <a:p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smtClean="0">
                <a:latin typeface="Courier New"/>
                <a:cs typeface="Courier New"/>
              </a:rPr>
              <a:t>""" Create </a:t>
            </a:r>
            <a:r>
              <a:rPr lang="en-US" dirty="0">
                <a:latin typeface="Courier New"/>
                <a:cs typeface="Courier New"/>
              </a:rPr>
              <a:t>a new list that is equivalent to L + </a:t>
            </a:r>
            <a:r>
              <a:rPr lang="en-US" dirty="0" smtClean="0">
                <a:latin typeface="Courier New"/>
                <a:cs typeface="Courier New"/>
              </a:rPr>
              <a:t>		  L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		</a:t>
            </a:r>
          </a:p>
          <a:p>
            <a:r>
              <a:rPr lang="en-US" dirty="0">
                <a:latin typeface="Courier New"/>
                <a:cs typeface="Courier New"/>
              </a:rPr>
              <a:t>	 </a:t>
            </a:r>
            <a:r>
              <a:rPr lang="en-US" dirty="0" smtClean="0">
                <a:latin typeface="Courier New"/>
                <a:cs typeface="Courier New"/>
              </a:rPr>
              <a:t>@type L: list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 @</a:t>
            </a:r>
            <a:r>
              <a:rPr lang="en-US" dirty="0" err="1" smtClean="0">
                <a:latin typeface="Courier New"/>
                <a:cs typeface="Courier New"/>
              </a:rPr>
              <a:t>rtype</a:t>
            </a:r>
            <a:r>
              <a:rPr lang="en-US" dirty="0" smtClean="0">
                <a:latin typeface="Courier New"/>
                <a:cs typeface="Courier New"/>
              </a:rPr>
              <a:t>: list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 """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newList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= []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for j in range(2):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dirty="0">
                <a:latin typeface="Courier New"/>
                <a:cs typeface="Courier New"/>
              </a:rPr>
              <a:t>for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in range(</a:t>
            </a:r>
            <a:r>
              <a:rPr lang="en-US" dirty="0" err="1">
                <a:latin typeface="Courier New"/>
                <a:cs typeface="Courier New"/>
              </a:rPr>
              <a:t>len</a:t>
            </a:r>
            <a:r>
              <a:rPr lang="en-US" dirty="0">
                <a:latin typeface="Courier New"/>
                <a:cs typeface="Courier New"/>
              </a:rPr>
              <a:t>(L)):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 smtClean="0">
                <a:latin typeface="Courier New"/>
                <a:cs typeface="Courier New"/>
              </a:rPr>
              <a:t>newList.append</a:t>
            </a:r>
            <a:r>
              <a:rPr lang="en-US" dirty="0" smtClean="0">
                <a:latin typeface="Courier New"/>
                <a:cs typeface="Courier New"/>
              </a:rPr>
              <a:t>(L[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])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return </a:t>
            </a:r>
            <a:r>
              <a:rPr lang="en-US" dirty="0" err="1" smtClean="0">
                <a:latin typeface="Courier New"/>
                <a:cs typeface="Courier New"/>
              </a:rPr>
              <a:t>newList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L = [1, 2, 3]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endList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= double(L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print (</a:t>
            </a:r>
            <a:r>
              <a:rPr lang="en-US" dirty="0" err="1" smtClean="0">
                <a:latin typeface="Courier New"/>
                <a:cs typeface="Courier New"/>
              </a:rPr>
              <a:t>endList</a:t>
            </a:r>
            <a:r>
              <a:rPr lang="en-US" dirty="0" smtClean="0">
                <a:latin typeface="Courier New"/>
                <a:cs typeface="Courier New"/>
              </a:rPr>
              <a:t>)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# [1, 2, 3, 1, 2, 3]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print(L</a:t>
            </a:r>
            <a:r>
              <a:rPr lang="en-US" dirty="0">
                <a:latin typeface="Courier New"/>
                <a:cs typeface="Courier New"/>
              </a:rPr>
              <a:t>)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# [1, 2, </a:t>
            </a:r>
            <a:r>
              <a:rPr lang="en-US" b="1" dirty="0" smtClean="0">
                <a:solidFill>
                  <a:srgbClr val="008000"/>
                </a:solidFill>
                <a:latin typeface="Courier New"/>
                <a:cs typeface="Courier New"/>
              </a:rPr>
              <a:t>3]</a:t>
            </a:r>
            <a:endParaRPr lang="en-US" b="1" dirty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797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3.1: Memory &amp; Mutability – Variable 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44063"/>
            <a:ext cx="2133600" cy="365125"/>
          </a:xfrm>
        </p:spPr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55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700368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 smtClean="0"/>
              <a:t>Complete 3.1 – Variable Assignment on the exercise sheet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8681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3.1: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577"/>
            <a:ext cx="8229600" cy="3894890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a: 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0, 1, 10, 3, 4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]</a:t>
            </a: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CA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b: </a:t>
            </a: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[0, 1, 10, 3, 4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]</a:t>
            </a: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c: 20</a:t>
            </a: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d: [0, 1, 10, 3, 4]</a:t>
            </a:r>
            <a:endParaRPr lang="en-CA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Let’s visualize this!!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Debugger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57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981536"/>
            <a:ext cx="8922855" cy="52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 smtClean="0"/>
              <a:t>Standard </a:t>
            </a:r>
            <a:r>
              <a:rPr lang="en-US" sz="4500" dirty="0"/>
              <a:t>i</a:t>
            </a:r>
            <a:r>
              <a:rPr lang="en-US" sz="4500" dirty="0" smtClean="0"/>
              <a:t>nput/output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64369"/>
            <a:ext cx="8229600" cy="4525963"/>
          </a:xfrm>
          <a:ln/>
        </p:spPr>
        <p:txBody>
          <a:bodyPr anchor="t"/>
          <a:lstStyle/>
          <a:p>
            <a:r>
              <a:rPr lang="en-US" sz="2800" dirty="0" smtClean="0"/>
              <a:t>Generating output (</a:t>
            </a:r>
            <a:r>
              <a:rPr lang="en-US" sz="2800" dirty="0" err="1" smtClean="0"/>
              <a:t>stdout</a:t>
            </a:r>
            <a:r>
              <a:rPr lang="en-US" sz="2800" dirty="0" smtClean="0"/>
              <a:t>): </a:t>
            </a:r>
            <a:r>
              <a:rPr lang="en-US" sz="2800" b="1" dirty="0" smtClean="0">
                <a:solidFill>
                  <a:prstClr val="black"/>
                </a:solidFill>
                <a:latin typeface="Courier New"/>
                <a:cs typeface="Courier New"/>
                <a:sym typeface="Courier" charset="0"/>
              </a:rPr>
              <a:t>print()</a:t>
            </a:r>
            <a:endParaRPr lang="en-US" sz="2800" b="1" dirty="0" smtClean="0"/>
          </a:p>
          <a:p>
            <a:pPr lvl="1"/>
            <a:r>
              <a:rPr lang="en-US" sz="2400" dirty="0" smtClean="0"/>
              <a:t>Can take multiple arguments (will be joined with spaces)</a:t>
            </a:r>
          </a:p>
          <a:p>
            <a:pPr lvl="1"/>
            <a:r>
              <a:rPr lang="en-US" sz="2400" dirty="0" smtClean="0"/>
              <a:t>print() doesn’t return a value</a:t>
            </a:r>
          </a:p>
          <a:p>
            <a:r>
              <a:rPr lang="en-US" sz="2800" dirty="0" smtClean="0"/>
              <a:t>Reading keyboard input:</a:t>
            </a:r>
            <a:r>
              <a:rPr lang="en-US" sz="2000" dirty="0" smtClean="0"/>
              <a:t> </a:t>
            </a:r>
            <a:r>
              <a:rPr lang="en-US" sz="2800" b="1" dirty="0" smtClean="0">
                <a:latin typeface="Courier New"/>
                <a:cs typeface="Courier New"/>
                <a:sym typeface="Courier" charset="0"/>
              </a:rPr>
              <a:t>input()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Courier" charset="0"/>
              </a:rPr>
              <a:t> 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&gt;&gt;&gt; name = input()</a:t>
            </a:r>
            <a:br>
              <a:rPr lang="en-US" sz="2000" dirty="0" smtClean="0">
                <a:latin typeface="Courier New"/>
                <a:cs typeface="Courier New"/>
                <a:sym typeface="Courier" charset="0"/>
              </a:rPr>
            </a:b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 &gt;&gt;&gt; name</a:t>
            </a:r>
            <a:br>
              <a:rPr lang="en-US" sz="2000" dirty="0" smtClean="0">
                <a:latin typeface="Courier New"/>
                <a:cs typeface="Courier New"/>
                <a:sym typeface="Courier" charset="0"/>
              </a:rPr>
            </a:b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 'Orion'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 &gt;&gt;&gt; print(‘</a:t>
            </a:r>
            <a:r>
              <a:rPr lang="en-US" sz="2000" dirty="0">
                <a:latin typeface="Courier New"/>
                <a:cs typeface="Courier New"/>
                <a:sym typeface="Courier" charset="0"/>
              </a:rPr>
              <a:t>Hello ’ 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+ name)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 Hello </a:t>
            </a:r>
            <a:r>
              <a:rPr lang="en-US" sz="2000" dirty="0">
                <a:latin typeface="Courier New"/>
                <a:cs typeface="Courier New"/>
                <a:sym typeface="Courier" charset="0"/>
              </a:rPr>
              <a:t>Orion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Courier" charset="0"/>
              </a:rPr>
              <a:t>  &gt;&gt;&gt; 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‘Hello {}’.</a:t>
            </a:r>
            <a:r>
              <a:rPr lang="en-US" sz="2000" dirty="0">
                <a:latin typeface="Courier New"/>
                <a:cs typeface="Courier New"/>
                <a:sym typeface="Courier" charset="0"/>
              </a:rPr>
              <a:t>format(name)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Courier" charset="0"/>
              </a:rPr>
              <a:t>  'Hello Orion'  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  <a:sym typeface="Courier" charset="0"/>
              </a:rPr>
              <a:t># Why quotes here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  <a:sym typeface="Courier" charset="0"/>
              </a:rPr>
              <a:t>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  <a:sym typeface="Courier" charset="0"/>
              </a:rPr>
              <a:t> 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&gt;&gt;&gt; </a:t>
            </a:r>
            <a:r>
              <a:rPr lang="en-US" sz="2000" dirty="0" err="1" smtClean="0">
                <a:latin typeface="Courier New"/>
                <a:cs typeface="Courier New"/>
                <a:sym typeface="Courier" charset="0"/>
              </a:rPr>
              <a:t>printed_name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= </a:t>
            </a:r>
            <a:r>
              <a:rPr lang="en-US" sz="2000" dirty="0">
                <a:latin typeface="Courier New"/>
                <a:cs typeface="Courier New"/>
                <a:sym typeface="Courier" charset="0"/>
              </a:rPr>
              <a:t>print(‘Hello ’ + name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Courier" charset="0"/>
              </a:rPr>
              <a:t> 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&gt;&gt;&gt; </a:t>
            </a:r>
            <a:r>
              <a:rPr lang="en-US" sz="2000" dirty="0" err="1" smtClean="0">
                <a:latin typeface="Courier New"/>
                <a:cs typeface="Courier New"/>
                <a:sym typeface="Courier" charset="0"/>
              </a:rPr>
              <a:t>printed_name</a:t>
            </a:r>
            <a:endParaRPr lang="en-US" sz="2000" dirty="0">
              <a:solidFill>
                <a:srgbClr val="008000"/>
              </a:solidFill>
              <a:latin typeface="Courier New"/>
              <a:cs typeface="Courier New"/>
              <a:sym typeface="Courier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8000"/>
              </a:solidFill>
              <a:latin typeface="Courier New"/>
              <a:cs typeface="Courier New"/>
              <a:sym typeface="Courie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58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pyth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60" y="198574"/>
            <a:ext cx="5687785" cy="64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4500" dirty="0" smtClean="0"/>
              <a:t>A brief detour to open some files</a:t>
            </a:r>
            <a:endParaRPr lang="en-US" sz="4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t"/>
          <a:lstStyle/>
          <a:p>
            <a:r>
              <a:rPr lang="en-US" sz="2800" dirty="0" smtClean="0"/>
              <a:t>Use </a:t>
            </a:r>
            <a:r>
              <a:rPr lang="en-US" sz="2800" dirty="0" smtClean="0">
                <a:latin typeface="Courier New"/>
                <a:cs typeface="Courier New"/>
              </a:rPr>
              <a:t>with/as</a:t>
            </a:r>
            <a:r>
              <a:rPr lang="en-US" sz="2800" dirty="0" smtClean="0"/>
              <a:t> to open something for a while, but always close it, even if something goes wrong.</a:t>
            </a:r>
          </a:p>
          <a:p>
            <a:endParaRPr lang="en-US" sz="2800" dirty="0" smtClean="0"/>
          </a:p>
          <a:p>
            <a:r>
              <a:rPr lang="en-US" sz="2800" dirty="0" smtClean="0"/>
              <a:t>Reading Files: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 </a:t>
            </a:r>
            <a:r>
              <a:rPr lang="en-US" sz="2000" b="1" dirty="0" smtClean="0">
                <a:latin typeface="Courier New"/>
                <a:cs typeface="Courier New"/>
                <a:sym typeface="Courier" charset="0"/>
              </a:rPr>
              <a:t>with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open('</a:t>
            </a:r>
            <a:r>
              <a:rPr lang="en-US" sz="2000" dirty="0" err="1" smtClean="0">
                <a:latin typeface="Courier New"/>
                <a:cs typeface="Courier New"/>
                <a:sym typeface="Courier" charset="0"/>
              </a:rPr>
              <a:t>myfile.txt</a:t>
            </a:r>
            <a:r>
              <a:rPr lang="en-US" sz="2000" dirty="0">
                <a:latin typeface="Courier New"/>
                <a:cs typeface="Courier New"/>
                <a:sym typeface="Courier" charset="0"/>
              </a:rPr>
              <a:t>'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) </a:t>
            </a:r>
            <a:r>
              <a:rPr lang="en-US" sz="2000" b="1" dirty="0" smtClean="0">
                <a:latin typeface="Courier New"/>
                <a:cs typeface="Courier New"/>
                <a:sym typeface="Courier" charset="0"/>
              </a:rPr>
              <a:t>as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</a:t>
            </a:r>
            <a:r>
              <a:rPr lang="en-US" sz="2000" dirty="0" err="1" smtClean="0">
                <a:latin typeface="Courier New"/>
                <a:cs typeface="Courier New"/>
                <a:sym typeface="Courier" charset="0"/>
              </a:rPr>
              <a:t>open_file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  <a:sym typeface="Courier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  <a:sym typeface="Courier" charset="0"/>
              </a:rPr>
              <a:t>   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for line in </a:t>
            </a:r>
            <a:r>
              <a:rPr lang="en-US" sz="2000" dirty="0" err="1" smtClean="0">
                <a:latin typeface="Courier New"/>
                <a:cs typeface="Courier New"/>
                <a:sym typeface="Courier" charset="0"/>
              </a:rPr>
              <a:t>open_file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     ...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  <a:sym typeface="Courier" charset="0"/>
              </a:rPr>
              <a:t># do something with each line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  <a:sym typeface="Courier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urier New"/>
                <a:cs typeface="Courier New"/>
                <a:sym typeface="Courier" charset="0"/>
              </a:rPr>
              <a:t> </a:t>
            </a:r>
            <a:endParaRPr lang="en-US" sz="2000" dirty="0">
              <a:solidFill>
                <a:srgbClr val="008000"/>
              </a:solidFill>
              <a:latin typeface="Courier New"/>
              <a:cs typeface="Courier New"/>
              <a:sym typeface="Courie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59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199" y="1282700"/>
            <a:ext cx="9208911" cy="5181600"/>
          </a:xfrm>
          <a:noFill/>
          <a:ln/>
        </p:spPr>
        <p:txBody>
          <a:bodyPr anchor="t"/>
          <a:lstStyle/>
          <a:p>
            <a:r>
              <a:rPr lang="en-US" sz="2800" dirty="0" smtClean="0">
                <a:sym typeface="Courier" charset="0"/>
              </a:rPr>
              <a:t>Writing Files:</a:t>
            </a:r>
            <a:endParaRPr lang="en-US" sz="2000" dirty="0">
              <a:solidFill>
                <a:srgbClr val="008000"/>
              </a:solidFill>
              <a:latin typeface="Courier New"/>
              <a:cs typeface="Courier New"/>
              <a:sym typeface="Courier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balance = 40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with open(‘output.txt’, ‘w’) </a:t>
            </a:r>
            <a:r>
              <a:rPr lang="en-US" sz="2000" dirty="0">
                <a:latin typeface="Courier New"/>
                <a:cs typeface="Courier New"/>
                <a:sym typeface="Courier" charset="0"/>
              </a:rPr>
              <a:t>as 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file: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   </a:t>
            </a:r>
            <a:r>
              <a:rPr lang="en-US" sz="2000" dirty="0" err="1" smtClean="0">
                <a:latin typeface="Courier New"/>
                <a:cs typeface="Courier New"/>
                <a:sym typeface="Courier" charset="0"/>
              </a:rPr>
              <a:t>file.write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(‘I can write\n’)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    </a:t>
            </a:r>
            <a:r>
              <a:rPr lang="en-US" sz="2000" dirty="0" err="1" smtClean="0">
                <a:latin typeface="Courier New"/>
                <a:cs typeface="Courier New"/>
                <a:sym typeface="Courier" charset="0"/>
              </a:rPr>
              <a:t>file.write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(‘Account balance{}\</a:t>
            </a:r>
            <a:r>
              <a:rPr lang="en-US" sz="2000" dirty="0" err="1" smtClean="0">
                <a:latin typeface="Courier New"/>
                <a:cs typeface="Courier New"/>
                <a:sym typeface="Courier" charset="0"/>
              </a:rPr>
              <a:t>n’.format</a:t>
            </a:r>
            <a:r>
              <a:rPr lang="en-US" sz="2000" dirty="0" smtClean="0">
                <a:latin typeface="Courier New"/>
                <a:cs typeface="Courier New"/>
                <a:sym typeface="Courier" charset="0"/>
              </a:rPr>
              <a:t>(balance))</a:t>
            </a:r>
            <a:endParaRPr lang="en-US" sz="2000" dirty="0">
              <a:latin typeface="Courier New"/>
              <a:cs typeface="Courier New"/>
              <a:sym typeface="Courier" charset="0"/>
            </a:endParaRPr>
          </a:p>
          <a:p>
            <a:endParaRPr lang="en-US" sz="2000" dirty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199" y="141093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A brief detour to open some files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5997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444"/>
            <a:ext cx="8529484" cy="49558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Given </a:t>
            </a:r>
            <a:r>
              <a:rPr lang="en-US" sz="2000" dirty="0"/>
              <a:t>this list: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</a:t>
            </a:r>
            <a:r>
              <a:rPr lang="en-US" sz="2000" dirty="0">
                <a:latin typeface="Courier New"/>
                <a:cs typeface="Courier New"/>
              </a:rPr>
              <a:t>&gt;&gt; </a:t>
            </a:r>
            <a:r>
              <a:rPr lang="en-US" sz="2000" dirty="0" smtClean="0">
                <a:latin typeface="Courier New"/>
                <a:cs typeface="Courier New"/>
              </a:rPr>
              <a:t>characters </a:t>
            </a:r>
            <a:r>
              <a:rPr lang="en-US" sz="2000" dirty="0">
                <a:latin typeface="Courier New"/>
                <a:cs typeface="Courier New"/>
              </a:rPr>
              <a:t>= </a:t>
            </a:r>
            <a:r>
              <a:rPr lang="en-US" sz="2000" dirty="0" smtClean="0">
                <a:latin typeface="Courier New"/>
                <a:cs typeface="Courier New"/>
              </a:rPr>
              <a:t>[‘Frodo Baggins’, ‘Samwise Gamgee’, ‘Gandalf’, ‘Aragorn II’, ‘Legolas Greenleaf’, ‘</a:t>
            </a:r>
            <a:r>
              <a:rPr lang="en-US" sz="2000" dirty="0" err="1" smtClean="0">
                <a:latin typeface="Courier New"/>
                <a:cs typeface="Courier New"/>
              </a:rPr>
              <a:t>Meriadoc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Brandybuck</a:t>
            </a:r>
            <a:r>
              <a:rPr lang="en-US" sz="2000" dirty="0" smtClean="0">
                <a:latin typeface="Courier New"/>
                <a:cs typeface="Courier New"/>
              </a:rPr>
              <a:t>’, ‘</a:t>
            </a:r>
            <a:r>
              <a:rPr lang="en-US" sz="2000" dirty="0" err="1" smtClean="0">
                <a:latin typeface="Courier New"/>
                <a:cs typeface="Courier New"/>
              </a:rPr>
              <a:t>Peregrin</a:t>
            </a:r>
            <a:r>
              <a:rPr lang="en-US" sz="2000" dirty="0" smtClean="0">
                <a:latin typeface="Courier New"/>
                <a:cs typeface="Courier New"/>
              </a:rPr>
              <a:t> Took’]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Write </a:t>
            </a:r>
            <a:r>
              <a:rPr lang="en-US" sz="2000" dirty="0"/>
              <a:t>code that takes </a:t>
            </a:r>
            <a:r>
              <a:rPr lang="en-US" sz="2000" dirty="0" smtClean="0"/>
              <a:t>the </a:t>
            </a:r>
            <a:r>
              <a:rPr lang="en-US" sz="2000" dirty="0"/>
              <a:t>list, and writes </a:t>
            </a:r>
            <a:r>
              <a:rPr lang="en-US" sz="2000" dirty="0" smtClean="0"/>
              <a:t>its contents (one </a:t>
            </a:r>
            <a:r>
              <a:rPr lang="en-US" sz="2000" dirty="0"/>
              <a:t>on each line) to the file </a:t>
            </a:r>
            <a:r>
              <a:rPr lang="en-US" sz="2000" dirty="0">
                <a:latin typeface="Courier New"/>
                <a:cs typeface="Courier New"/>
              </a:rPr>
              <a:t>tolkien.txt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/>
              <a:t>Syntax to remember:</a:t>
            </a:r>
          </a:p>
          <a:p>
            <a:r>
              <a:rPr lang="en-US" sz="2000" dirty="0">
                <a:latin typeface="Courier New"/>
                <a:cs typeface="Courier New"/>
              </a:rPr>
              <a:t>w</a:t>
            </a:r>
            <a:r>
              <a:rPr lang="en-US" sz="2000" dirty="0" smtClean="0">
                <a:latin typeface="Courier New"/>
                <a:cs typeface="Courier New"/>
              </a:rPr>
              <a:t>ith open(‘filename.txt’, ‘w’) as </a:t>
            </a:r>
            <a:r>
              <a:rPr lang="en-US" sz="2000" dirty="0" err="1" smtClean="0">
                <a:latin typeface="Courier New"/>
                <a:cs typeface="Courier New"/>
              </a:rPr>
              <a:t>my_file</a:t>
            </a:r>
            <a:r>
              <a:rPr lang="en-US" sz="2000" dirty="0" smtClean="0">
                <a:latin typeface="Courier New"/>
                <a:cs typeface="Courier New"/>
              </a:rPr>
              <a:t>: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3"/>
                </a:solidFill>
                <a:latin typeface="Courier New"/>
                <a:cs typeface="Courier New"/>
              </a:rPr>
              <a:t>	</a:t>
            </a:r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#do stuff here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r>
              <a:rPr lang="en-US" sz="2000" dirty="0" err="1" smtClean="0">
                <a:latin typeface="Courier New"/>
                <a:cs typeface="Courier New"/>
              </a:rPr>
              <a:t>my_file.write</a:t>
            </a:r>
            <a:r>
              <a:rPr lang="en-US" sz="2000" dirty="0" smtClean="0">
                <a:latin typeface="Courier New"/>
                <a:cs typeface="Courier New"/>
              </a:rPr>
              <a:t>(‘my variable here:{}\</a:t>
            </a:r>
            <a:r>
              <a:rPr lang="en-US" sz="2000" dirty="0" err="1" smtClean="0">
                <a:latin typeface="Courier New"/>
                <a:cs typeface="Courier New"/>
              </a:rPr>
              <a:t>n’.format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myvar</a:t>
            </a:r>
            <a:r>
              <a:rPr lang="en-US" sz="2000" dirty="0" smtClean="0">
                <a:latin typeface="Courier New"/>
                <a:cs typeface="Courier New"/>
              </a:rPr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61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39200"/>
            <a:ext cx="8229600" cy="334462"/>
          </a:xfrm>
        </p:spPr>
        <p:txBody>
          <a:bodyPr>
            <a:normAutofit fontScale="90000"/>
          </a:bodyPr>
          <a:lstStyle/>
          <a:p>
            <a:r>
              <a:rPr lang="en-US" dirty="0"/>
              <a:t>A brief detour to open some files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510823" y="170716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256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444"/>
            <a:ext cx="8229600" cy="49558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Given this list: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characters = [‘Frodo Baggins’, ‘Samwise Gamgee’, ‘Gandalf’, ‘Aragorn II’, ‘Legolas Greenleaf’, ‘</a:t>
            </a:r>
            <a:r>
              <a:rPr lang="en-US" sz="2000" dirty="0" err="1">
                <a:latin typeface="Courier New"/>
                <a:cs typeface="Courier New"/>
              </a:rPr>
              <a:t>Meriadoc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Brandybuck</a:t>
            </a:r>
            <a:r>
              <a:rPr lang="en-US" sz="2000" dirty="0">
                <a:latin typeface="Courier New"/>
                <a:cs typeface="Courier New"/>
              </a:rPr>
              <a:t>’, ‘</a:t>
            </a:r>
            <a:r>
              <a:rPr lang="en-US" sz="2000" dirty="0" err="1">
                <a:latin typeface="Courier New"/>
                <a:cs typeface="Courier New"/>
              </a:rPr>
              <a:t>Peregrin</a:t>
            </a:r>
            <a:r>
              <a:rPr lang="en-US" sz="2000" dirty="0">
                <a:latin typeface="Courier New"/>
                <a:cs typeface="Courier New"/>
              </a:rPr>
              <a:t> Took’]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Write code that takes the list, and writes its contents (one on each line) to the file </a:t>
            </a:r>
            <a:r>
              <a:rPr lang="en-US" sz="2000" dirty="0">
                <a:latin typeface="Courier New"/>
                <a:cs typeface="Courier New"/>
              </a:rPr>
              <a:t>tolkien.txt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with </a:t>
            </a:r>
            <a:r>
              <a:rPr lang="en-US" sz="2000" dirty="0" smtClean="0">
                <a:latin typeface="Courier New"/>
                <a:cs typeface="Courier New"/>
              </a:rPr>
              <a:t>open(‘tolkien.txt’, ‘w’) </a:t>
            </a:r>
            <a:r>
              <a:rPr lang="en-US" sz="2000" dirty="0">
                <a:latin typeface="Courier New"/>
                <a:cs typeface="Courier New"/>
              </a:rPr>
              <a:t>as file: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...     for name in </a:t>
            </a:r>
            <a:r>
              <a:rPr lang="en-US" sz="2000" dirty="0" smtClean="0">
                <a:latin typeface="Courier New"/>
                <a:cs typeface="Courier New"/>
              </a:rPr>
              <a:t>characters: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...         </a:t>
            </a:r>
            <a:r>
              <a:rPr lang="en-US" sz="2000" dirty="0" err="1">
                <a:latin typeface="Courier New"/>
                <a:cs typeface="Courier New"/>
              </a:rPr>
              <a:t>file.write</a:t>
            </a:r>
            <a:r>
              <a:rPr lang="en-US" sz="2000" dirty="0" smtClean="0">
                <a:latin typeface="Courier New"/>
                <a:cs typeface="Courier New"/>
              </a:rPr>
              <a:t>(‘{}\</a:t>
            </a:r>
            <a:r>
              <a:rPr lang="en-US" sz="2000" dirty="0" err="1" smtClean="0">
                <a:latin typeface="Courier New"/>
                <a:cs typeface="Courier New"/>
              </a:rPr>
              <a:t>n’.format</a:t>
            </a:r>
            <a:r>
              <a:rPr lang="en-US" sz="2000" dirty="0" smtClean="0">
                <a:latin typeface="Courier New"/>
                <a:cs typeface="Courier New"/>
              </a:rPr>
              <a:t>(name</a:t>
            </a:r>
            <a:r>
              <a:rPr lang="en-US" sz="2000" dirty="0">
                <a:latin typeface="Courier New"/>
                <a:cs typeface="Courier New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...     </a:t>
            </a:r>
            <a:r>
              <a:rPr lang="en-US" sz="2000" dirty="0" err="1">
                <a:latin typeface="Courier New"/>
                <a:cs typeface="Courier New"/>
              </a:rPr>
              <a:t>file.close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62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39200"/>
            <a:ext cx="8229600" cy="334462"/>
          </a:xfrm>
        </p:spPr>
        <p:txBody>
          <a:bodyPr>
            <a:normAutofit fontScale="90000"/>
          </a:bodyPr>
          <a:lstStyle/>
          <a:p>
            <a:r>
              <a:rPr lang="en-US" dirty="0"/>
              <a:t>A brief detour to open some files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510823" y="170716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7317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444"/>
            <a:ext cx="8229600" cy="49558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 the text file we made right now, read from the file </a:t>
            </a:r>
            <a:r>
              <a:rPr lang="en-US" sz="2000" dirty="0" smtClean="0">
                <a:latin typeface="Courier New"/>
                <a:cs typeface="Courier New"/>
              </a:rPr>
              <a:t>tolkien.txt </a:t>
            </a:r>
            <a:r>
              <a:rPr lang="en-US" sz="2000" dirty="0" smtClean="0"/>
              <a:t>and store each line in a list </a:t>
            </a:r>
            <a:r>
              <a:rPr lang="en-US" sz="2000" dirty="0" smtClean="0">
                <a:latin typeface="Courier New"/>
                <a:cs typeface="Courier New"/>
              </a:rPr>
              <a:t>characters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63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39200"/>
            <a:ext cx="8229600" cy="334462"/>
          </a:xfrm>
        </p:spPr>
        <p:txBody>
          <a:bodyPr>
            <a:normAutofit fontScale="90000"/>
          </a:bodyPr>
          <a:lstStyle/>
          <a:p>
            <a:r>
              <a:rPr lang="en-US" dirty="0"/>
              <a:t>A brief detour to open some files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510823" y="170716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5625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444"/>
            <a:ext cx="8229600" cy="49558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 the text file we made right now, read from a file </a:t>
            </a:r>
            <a:r>
              <a:rPr lang="en-US" sz="2000" dirty="0" smtClean="0">
                <a:latin typeface="Courier New"/>
                <a:cs typeface="Courier New"/>
              </a:rPr>
              <a:t>tolkien.txt </a:t>
            </a:r>
            <a:r>
              <a:rPr lang="en-US" sz="2000" dirty="0" smtClean="0"/>
              <a:t>and store each line in a list </a:t>
            </a:r>
            <a:r>
              <a:rPr lang="en-US" sz="2000" dirty="0" smtClean="0">
                <a:latin typeface="Courier New"/>
                <a:cs typeface="Courier New"/>
              </a:rPr>
              <a:t>characters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with </a:t>
            </a:r>
            <a:r>
              <a:rPr lang="en-US" sz="2000" dirty="0" smtClean="0">
                <a:latin typeface="Courier New"/>
                <a:cs typeface="Courier New"/>
              </a:rPr>
              <a:t>open(‘tolkien.txt’) </a:t>
            </a:r>
            <a:r>
              <a:rPr lang="en-US" sz="2000" dirty="0">
                <a:latin typeface="Courier New"/>
                <a:cs typeface="Courier New"/>
              </a:rPr>
              <a:t>as file: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...     </a:t>
            </a:r>
            <a:r>
              <a:rPr lang="en-US" sz="2000" dirty="0" smtClean="0">
                <a:latin typeface="Courier New"/>
                <a:cs typeface="Courier New"/>
              </a:rPr>
              <a:t>characters = </a:t>
            </a:r>
            <a:r>
              <a:rPr lang="en-US" sz="2000" dirty="0" err="1">
                <a:latin typeface="Courier New"/>
                <a:cs typeface="Courier New"/>
              </a:rPr>
              <a:t>file.readlines</a:t>
            </a:r>
            <a:r>
              <a:rPr lang="en-US" sz="2000" dirty="0" smtClean="0">
                <a:latin typeface="Courier New"/>
                <a:cs typeface="Courier New"/>
              </a:rPr>
              <a:t>()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</a:t>
            </a:r>
            <a:r>
              <a:rPr lang="en-US" sz="2000" dirty="0" smtClean="0">
                <a:latin typeface="Courier New"/>
                <a:cs typeface="Courier New"/>
              </a:rPr>
              <a:t>characters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['Frodo Baggins\n', '</a:t>
            </a:r>
            <a:r>
              <a:rPr lang="en-US" sz="2000" dirty="0" err="1">
                <a:latin typeface="Courier New"/>
                <a:cs typeface="Courier New"/>
              </a:rPr>
              <a:t>Samwise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Gamgee</a:t>
            </a:r>
            <a:r>
              <a:rPr lang="en-US" sz="2000" dirty="0">
                <a:latin typeface="Courier New"/>
                <a:cs typeface="Courier New"/>
              </a:rPr>
              <a:t>\n', 'Gandalf\n', 'Aragorn II\n', '</a:t>
            </a:r>
            <a:r>
              <a:rPr lang="en-US" sz="2000" dirty="0" err="1">
                <a:latin typeface="Courier New"/>
                <a:cs typeface="Courier New"/>
              </a:rPr>
              <a:t>Legolas</a:t>
            </a:r>
            <a:r>
              <a:rPr lang="en-US" sz="2000" dirty="0">
                <a:latin typeface="Courier New"/>
                <a:cs typeface="Courier New"/>
              </a:rPr>
              <a:t> Greenleaf\n', '</a:t>
            </a:r>
            <a:r>
              <a:rPr lang="en-US" sz="2000" dirty="0" err="1">
                <a:latin typeface="Courier New"/>
                <a:cs typeface="Courier New"/>
              </a:rPr>
              <a:t>Meriadoc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Brandybuck</a:t>
            </a:r>
            <a:r>
              <a:rPr lang="en-US" sz="2000" dirty="0">
                <a:latin typeface="Courier New"/>
                <a:cs typeface="Courier New"/>
              </a:rPr>
              <a:t>\n', '</a:t>
            </a:r>
            <a:r>
              <a:rPr lang="en-US" sz="2000" dirty="0" err="1">
                <a:latin typeface="Courier New"/>
                <a:cs typeface="Courier New"/>
              </a:rPr>
              <a:t>Peregrin</a:t>
            </a:r>
            <a:r>
              <a:rPr lang="en-US" sz="2000" dirty="0">
                <a:latin typeface="Courier New"/>
                <a:cs typeface="Courier New"/>
              </a:rPr>
              <a:t> Took\n']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64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39200"/>
            <a:ext cx="8229600" cy="334462"/>
          </a:xfrm>
        </p:spPr>
        <p:txBody>
          <a:bodyPr>
            <a:normAutofit fontScale="90000"/>
          </a:bodyPr>
          <a:lstStyle/>
          <a:p>
            <a:r>
              <a:rPr lang="en-US" dirty="0"/>
              <a:t>A brief detour to open some files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510823" y="170716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dirty="0"/>
          </a:p>
        </p:txBody>
      </p:sp>
      <p:sp>
        <p:nvSpPr>
          <p:cNvPr id="7" name="TextBox 6"/>
          <p:cNvSpPr txBox="1"/>
          <p:nvPr/>
        </p:nvSpPr>
        <p:spPr>
          <a:xfrm>
            <a:off x="5161631" y="5275409"/>
            <a:ext cx="234511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happened?</a:t>
            </a:r>
            <a:endParaRPr lang="en-US" sz="24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690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444"/>
            <a:ext cx="8229600" cy="49558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 the text file we made right now, read from a file </a:t>
            </a:r>
            <a:r>
              <a:rPr lang="en-US" sz="2000" dirty="0" smtClean="0">
                <a:latin typeface="Courier New"/>
                <a:cs typeface="Courier New"/>
              </a:rPr>
              <a:t>tolkien.txt </a:t>
            </a:r>
            <a:r>
              <a:rPr lang="en-US" sz="2000" dirty="0" smtClean="0"/>
              <a:t>and store each line in a list </a:t>
            </a:r>
            <a:r>
              <a:rPr lang="en-US" sz="2000" dirty="0" smtClean="0">
                <a:latin typeface="Courier New"/>
                <a:cs typeface="Courier New"/>
              </a:rPr>
              <a:t>characters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</a:t>
            </a:r>
            <a:r>
              <a:rPr lang="en-US" sz="2000" dirty="0" smtClean="0">
                <a:latin typeface="Courier New"/>
                <a:cs typeface="Courier New"/>
              </a:rPr>
              <a:t>characters </a:t>
            </a:r>
            <a:r>
              <a:rPr lang="en-US" sz="2000" dirty="0">
                <a:latin typeface="Courier New"/>
                <a:cs typeface="Courier New"/>
              </a:rPr>
              <a:t>= </a:t>
            </a:r>
            <a:r>
              <a:rPr lang="en-US" sz="2000" dirty="0" smtClean="0">
                <a:latin typeface="Courier New"/>
                <a:cs typeface="Courier New"/>
              </a:rPr>
              <a:t>[]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&gt;&gt;&gt; with open(‘tolkien.txt’) </a:t>
            </a:r>
            <a:r>
              <a:rPr lang="en-US" sz="2000" dirty="0">
                <a:latin typeface="Courier New"/>
                <a:cs typeface="Courier New"/>
              </a:rPr>
              <a:t>as file</a:t>
            </a:r>
            <a:r>
              <a:rPr lang="en-US" sz="2000" dirty="0" smtClean="0">
                <a:latin typeface="Courier New"/>
                <a:cs typeface="Courier New"/>
              </a:rPr>
              <a:t>: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...	for </a:t>
            </a:r>
            <a:r>
              <a:rPr lang="en-US" sz="2000" dirty="0">
                <a:latin typeface="Courier New"/>
                <a:cs typeface="Courier New"/>
              </a:rPr>
              <a:t>line in </a:t>
            </a:r>
            <a:r>
              <a:rPr lang="en-US" sz="2000" dirty="0" smtClean="0">
                <a:latin typeface="Courier New"/>
                <a:cs typeface="Courier New"/>
              </a:rPr>
              <a:t>file: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...     </a:t>
            </a:r>
            <a:r>
              <a:rPr lang="en-US" sz="2000" dirty="0" smtClean="0">
                <a:latin typeface="Courier New"/>
                <a:cs typeface="Courier New"/>
              </a:rPr>
              <a:t>	</a:t>
            </a:r>
            <a:r>
              <a:rPr lang="en-US" sz="2000" dirty="0" err="1" smtClean="0">
                <a:latin typeface="Courier New"/>
                <a:cs typeface="Courier New"/>
              </a:rPr>
              <a:t>characters.append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line.strip</a:t>
            </a:r>
            <a:r>
              <a:rPr lang="en-US" sz="2000" dirty="0">
                <a:latin typeface="Courier New"/>
                <a:cs typeface="Courier New"/>
              </a:rPr>
              <a:t>())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&gt;&gt;&gt; </a:t>
            </a:r>
            <a:r>
              <a:rPr lang="en-US" sz="2000" dirty="0" smtClean="0">
                <a:latin typeface="Courier New"/>
                <a:cs typeface="Courier New"/>
              </a:rPr>
              <a:t>characters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['Frodo Baggins', '</a:t>
            </a:r>
            <a:r>
              <a:rPr lang="en-US" sz="2000" dirty="0" err="1">
                <a:latin typeface="Courier New"/>
                <a:cs typeface="Courier New"/>
              </a:rPr>
              <a:t>Samwise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Gamgee</a:t>
            </a:r>
            <a:r>
              <a:rPr lang="en-US" sz="2000" dirty="0">
                <a:latin typeface="Courier New"/>
                <a:cs typeface="Courier New"/>
              </a:rPr>
              <a:t>', 'Gandalf', 'Aragorn II', '</a:t>
            </a:r>
            <a:r>
              <a:rPr lang="en-US" sz="2000" dirty="0" err="1">
                <a:latin typeface="Courier New"/>
                <a:cs typeface="Courier New"/>
              </a:rPr>
              <a:t>Legolas</a:t>
            </a:r>
            <a:r>
              <a:rPr lang="en-US" sz="2000" dirty="0">
                <a:latin typeface="Courier New"/>
                <a:cs typeface="Courier New"/>
              </a:rPr>
              <a:t> Greenleaf', '</a:t>
            </a:r>
            <a:r>
              <a:rPr lang="en-US" sz="2000" dirty="0" err="1">
                <a:latin typeface="Courier New"/>
                <a:cs typeface="Courier New"/>
              </a:rPr>
              <a:t>Meriadoc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Brandybuck</a:t>
            </a:r>
            <a:r>
              <a:rPr lang="en-US" sz="2000" dirty="0">
                <a:latin typeface="Courier New"/>
                <a:cs typeface="Courier New"/>
              </a:rPr>
              <a:t>', '</a:t>
            </a:r>
            <a:r>
              <a:rPr lang="en-US" sz="2000" dirty="0" err="1">
                <a:latin typeface="Courier New"/>
                <a:cs typeface="Courier New"/>
              </a:rPr>
              <a:t>Peregrin</a:t>
            </a:r>
            <a:r>
              <a:rPr lang="en-US" sz="2000" dirty="0">
                <a:latin typeface="Courier New"/>
                <a:cs typeface="Courier New"/>
              </a:rPr>
              <a:t> Took']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65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39200"/>
            <a:ext cx="8229600" cy="334462"/>
          </a:xfrm>
        </p:spPr>
        <p:txBody>
          <a:bodyPr>
            <a:normAutofit fontScale="90000"/>
          </a:bodyPr>
          <a:lstStyle/>
          <a:p>
            <a:r>
              <a:rPr lang="en-US" dirty="0"/>
              <a:t>A brief detour to open some files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510823" y="170716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dirty="0"/>
          </a:p>
        </p:txBody>
      </p:sp>
      <p:sp>
        <p:nvSpPr>
          <p:cNvPr id="7" name="TextBox 6"/>
          <p:cNvSpPr txBox="1"/>
          <p:nvPr/>
        </p:nvSpPr>
        <p:spPr>
          <a:xfrm>
            <a:off x="5161631" y="5759221"/>
            <a:ext cx="10328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Better.</a:t>
            </a:r>
            <a:endParaRPr lang="en-US" sz="24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9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 smtClean="0"/>
              <a:t>Testing the code</a:t>
            </a:r>
            <a:endParaRPr lang="en-US" sz="4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66</a:t>
            </a:fld>
            <a:endParaRPr lang="en-US" dirty="0"/>
          </a:p>
        </p:txBody>
      </p:sp>
      <p:pic>
        <p:nvPicPr>
          <p:cNvPr id="9" name="Picture 8" descr="unit-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4" y="1224139"/>
            <a:ext cx="5954889" cy="44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 smtClean="0"/>
              <a:t>Testing the code</a:t>
            </a:r>
            <a:endParaRPr lang="en-US" sz="4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320576"/>
            <a:ext cx="8229600" cy="4910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test?</a:t>
            </a:r>
          </a:p>
          <a:p>
            <a:pPr lvl="1"/>
            <a:r>
              <a:rPr lang="en-US" dirty="0" smtClean="0"/>
              <a:t>Assures correctness of the program under specific conditions</a:t>
            </a:r>
          </a:p>
          <a:p>
            <a:pPr lvl="1"/>
            <a:r>
              <a:rPr lang="en-US" dirty="0" smtClean="0"/>
              <a:t>Thinking of testing while coding makes the coder write code that is better designed</a:t>
            </a:r>
          </a:p>
          <a:p>
            <a:pPr lvl="1"/>
            <a:r>
              <a:rPr lang="en-US" dirty="0" smtClean="0"/>
              <a:t>Helps you think about edge cases (e.g. What if user tries to delete a file that isn’t there? What if a function that takes mutable data is given an immutable type?)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933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Doctest</a:t>
            </a:r>
            <a:r>
              <a:rPr lang="en-CA" dirty="0" smtClean="0"/>
              <a:t> vs. Unit 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Doctest</a:t>
            </a:r>
            <a:endParaRPr lang="en-CA" dirty="0"/>
          </a:p>
          <a:p>
            <a:pPr lvl="1"/>
            <a:r>
              <a:rPr lang="en-CA" dirty="0" smtClean="0"/>
              <a:t>Informs others on how to expect your function to be used / the edge cases they may encounter</a:t>
            </a:r>
          </a:p>
          <a:p>
            <a:r>
              <a:rPr lang="en-CA" dirty="0" smtClean="0"/>
              <a:t>Unit test </a:t>
            </a:r>
          </a:p>
          <a:p>
            <a:pPr lvl="1"/>
            <a:r>
              <a:rPr lang="en-CA" dirty="0" smtClean="0"/>
              <a:t>Able to run tests in a separate file which allows you to run more without worrying about cluttering the </a:t>
            </a:r>
            <a:r>
              <a:rPr lang="en-CA" dirty="0" err="1" smtClean="0"/>
              <a:t>docstring</a:t>
            </a:r>
            <a:endParaRPr lang="en-CA" dirty="0" smtClean="0"/>
          </a:p>
          <a:p>
            <a:r>
              <a:rPr lang="en-CA" dirty="0" smtClean="0"/>
              <a:t>Use both!!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Python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61316"/>
            <a:ext cx="8229600" cy="212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are stored in .</a:t>
            </a:r>
            <a:r>
              <a:rPr lang="en-US" dirty="0" err="1"/>
              <a:t>py</a:t>
            </a:r>
            <a:r>
              <a:rPr lang="en-US" dirty="0"/>
              <a:t> files</a:t>
            </a:r>
          </a:p>
          <a:p>
            <a:r>
              <a:rPr lang="en-US" dirty="0" smtClean="0"/>
              <a:t>Edit and run your program </a:t>
            </a:r>
            <a:r>
              <a:rPr lang="en-US" dirty="0"/>
              <a:t>u</a:t>
            </a:r>
            <a:r>
              <a:rPr lang="en-US" dirty="0" smtClean="0"/>
              <a:t>sing an IDE (Integrated Dev. Environment) like </a:t>
            </a:r>
            <a:r>
              <a:rPr lang="en-US" dirty="0" err="1" smtClean="0"/>
              <a:t>PyCharm</a:t>
            </a:r>
            <a:endParaRPr lang="en-US" dirty="0" smtClean="0"/>
          </a:p>
          <a:p>
            <a:r>
              <a:rPr lang="en-US" dirty="0" smtClean="0"/>
              <a:t>You can also use the Python Console in </a:t>
            </a:r>
            <a:r>
              <a:rPr lang="en-US" dirty="0" err="1" smtClean="0"/>
              <a:t>PyCharm</a:t>
            </a:r>
            <a:r>
              <a:rPr lang="en-US" dirty="0" smtClean="0"/>
              <a:t> to run an interactive “shell”</a:t>
            </a:r>
          </a:p>
          <a:p>
            <a:pPr lvl="1"/>
            <a:r>
              <a:rPr lang="en-US" dirty="0" smtClean="0"/>
              <a:t>Result is automatically </a:t>
            </a:r>
            <a:r>
              <a:rPr lang="en-US" dirty="0"/>
              <a:t>shown </a:t>
            </a:r>
            <a:r>
              <a:rPr lang="en-US" dirty="0" smtClean="0"/>
              <a:t>(don’t need to “print” it like you would in a script)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 smtClean="0"/>
              <a:t>Lets test this code</a:t>
            </a:r>
            <a:endParaRPr lang="en-US" sz="4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320576"/>
            <a:ext cx="8229600" cy="4910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even.py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def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is_even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num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""" </a:t>
            </a:r>
            <a:r>
              <a:rPr lang="en-US" dirty="0">
                <a:latin typeface="Courier New"/>
                <a:cs typeface="Courier New"/>
              </a:rPr>
              <a:t>return True if </a:t>
            </a:r>
            <a:r>
              <a:rPr lang="en-US" dirty="0" err="1">
                <a:latin typeface="Courier New"/>
                <a:cs typeface="Courier New"/>
              </a:rPr>
              <a:t>num</a:t>
            </a:r>
            <a:r>
              <a:rPr lang="en-US" dirty="0">
                <a:latin typeface="Courier New"/>
                <a:cs typeface="Courier New"/>
              </a:rPr>
              <a:t> is even.</a:t>
            </a:r>
          </a:p>
          <a:p>
            <a:pPr marL="457200" lvl="1" indent="0">
              <a:buNone/>
            </a:pPr>
            <a:endParaRPr lang="en-US" sz="1000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@type </a:t>
            </a:r>
            <a:r>
              <a:rPr lang="en-US" dirty="0" err="1" smtClean="0">
                <a:latin typeface="Courier New"/>
                <a:cs typeface="Courier New"/>
              </a:rPr>
              <a:t>num</a:t>
            </a:r>
            <a:r>
              <a:rPr lang="en-US" dirty="0" smtClean="0">
                <a:latin typeface="Courier New"/>
                <a:cs typeface="Courier New"/>
              </a:rPr>
              <a:t>: 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endParaRPr lang="en-US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@</a:t>
            </a:r>
            <a:r>
              <a:rPr lang="en-US" dirty="0" err="1" smtClean="0">
                <a:latin typeface="Courier New"/>
                <a:cs typeface="Courier New"/>
              </a:rPr>
              <a:t>rtype</a:t>
            </a:r>
            <a:r>
              <a:rPr lang="en-US" dirty="0" smtClean="0">
                <a:latin typeface="Courier New"/>
                <a:cs typeface="Courier New"/>
              </a:rPr>
              <a:t>: bool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"""</a:t>
            </a:r>
          </a:p>
          <a:p>
            <a:pPr marL="457200" lvl="1" indent="0">
              <a:buNone/>
            </a:pPr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smtClean="0">
                <a:latin typeface="Courier New"/>
                <a:cs typeface="Courier New"/>
              </a:rPr>
              <a:t>return </a:t>
            </a:r>
            <a:r>
              <a:rPr lang="en-US" dirty="0" err="1" smtClean="0">
                <a:latin typeface="Courier New"/>
                <a:cs typeface="Courier New"/>
              </a:rPr>
              <a:t>num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% 2 == 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5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 smtClean="0"/>
              <a:t>Lets test this code - </a:t>
            </a:r>
            <a:r>
              <a:rPr lang="en-US" sz="4500" dirty="0" err="1" smtClean="0"/>
              <a:t>Doctests</a:t>
            </a:r>
            <a:endParaRPr lang="en-US" sz="4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42452" y="809299"/>
            <a:ext cx="8229600" cy="4910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500" dirty="0" err="1" smtClean="0">
                <a:latin typeface="Courier New"/>
                <a:cs typeface="Courier New"/>
              </a:rPr>
              <a:t>def</a:t>
            </a:r>
            <a:r>
              <a:rPr lang="en-US" sz="2500" dirty="0" smtClean="0">
                <a:latin typeface="Courier New"/>
                <a:cs typeface="Courier New"/>
              </a:rPr>
              <a:t> </a:t>
            </a:r>
            <a:r>
              <a:rPr lang="en-US" sz="2500" dirty="0" err="1" smtClean="0">
                <a:latin typeface="Courier New"/>
                <a:cs typeface="Courier New"/>
              </a:rPr>
              <a:t>is_even</a:t>
            </a:r>
            <a:r>
              <a:rPr lang="en-US" sz="2500" dirty="0" smtClean="0">
                <a:latin typeface="Courier New"/>
                <a:cs typeface="Courier New"/>
              </a:rPr>
              <a:t>(</a:t>
            </a:r>
            <a:r>
              <a:rPr lang="en-US" sz="2500" dirty="0" err="1" smtClean="0">
                <a:latin typeface="Courier New"/>
                <a:cs typeface="Courier New"/>
              </a:rPr>
              <a:t>num</a:t>
            </a:r>
            <a:r>
              <a:rPr lang="en-US" sz="2500" dirty="0" smtClean="0">
                <a:latin typeface="Courier New"/>
                <a:cs typeface="Courier New"/>
              </a:rPr>
              <a:t>):</a:t>
            </a:r>
          </a:p>
          <a:p>
            <a:pPr marL="857250" lvl="2" indent="0">
              <a:buNone/>
            </a:pPr>
            <a:r>
              <a:rPr lang="en-US" sz="2100" dirty="0">
                <a:latin typeface="Courier New"/>
                <a:cs typeface="Courier New"/>
              </a:rPr>
              <a:t>""" return True if </a:t>
            </a:r>
            <a:r>
              <a:rPr lang="en-US" sz="2100" dirty="0" err="1">
                <a:latin typeface="Courier New"/>
                <a:cs typeface="Courier New"/>
              </a:rPr>
              <a:t>num</a:t>
            </a:r>
            <a:r>
              <a:rPr lang="en-US" sz="2100" dirty="0">
                <a:latin typeface="Courier New"/>
                <a:cs typeface="Courier New"/>
              </a:rPr>
              <a:t> is even.</a:t>
            </a:r>
          </a:p>
          <a:p>
            <a:pPr marL="857250" lvl="2" indent="0">
              <a:buNone/>
            </a:pPr>
            <a:endParaRPr lang="en-US" sz="500" dirty="0">
              <a:latin typeface="Courier New"/>
              <a:cs typeface="Courier New"/>
            </a:endParaRPr>
          </a:p>
          <a:p>
            <a:pPr marL="857250" lvl="2" indent="0">
              <a:buNone/>
            </a:pPr>
            <a:r>
              <a:rPr lang="en-US" sz="2100" dirty="0">
                <a:latin typeface="Courier New"/>
                <a:cs typeface="Courier New"/>
              </a:rPr>
              <a:t>@type </a:t>
            </a:r>
            <a:r>
              <a:rPr lang="en-US" sz="2100" dirty="0" err="1">
                <a:latin typeface="Courier New"/>
                <a:cs typeface="Courier New"/>
              </a:rPr>
              <a:t>num</a:t>
            </a:r>
            <a:r>
              <a:rPr lang="en-US" sz="2100" dirty="0">
                <a:latin typeface="Courier New"/>
                <a:cs typeface="Courier New"/>
              </a:rPr>
              <a:t>: </a:t>
            </a:r>
            <a:r>
              <a:rPr lang="en-US" sz="2100" dirty="0" err="1">
                <a:latin typeface="Courier New"/>
                <a:cs typeface="Courier New"/>
              </a:rPr>
              <a:t>int</a:t>
            </a:r>
            <a:endParaRPr lang="en-US" sz="2100" dirty="0">
              <a:latin typeface="Courier New"/>
              <a:cs typeface="Courier New"/>
            </a:endParaRPr>
          </a:p>
          <a:p>
            <a:pPr marL="857250" lvl="2" indent="0">
              <a:buNone/>
            </a:pPr>
            <a:r>
              <a:rPr lang="en-US" sz="2100" dirty="0">
                <a:latin typeface="Courier New"/>
                <a:cs typeface="Courier New"/>
              </a:rPr>
              <a:t>@</a:t>
            </a:r>
            <a:r>
              <a:rPr lang="en-US" sz="2100" dirty="0" err="1">
                <a:latin typeface="Courier New"/>
                <a:cs typeface="Courier New"/>
              </a:rPr>
              <a:t>rtype</a:t>
            </a:r>
            <a:r>
              <a:rPr lang="en-US" sz="2100" dirty="0">
                <a:latin typeface="Courier New"/>
                <a:cs typeface="Courier New"/>
              </a:rPr>
              <a:t>: </a:t>
            </a:r>
            <a:r>
              <a:rPr lang="en-US" sz="2100" dirty="0" smtClean="0">
                <a:latin typeface="Courier New"/>
                <a:cs typeface="Courier New"/>
              </a:rPr>
              <a:t>bool</a:t>
            </a:r>
            <a:endParaRPr lang="en-US" sz="2100" dirty="0">
              <a:latin typeface="Courier New"/>
              <a:cs typeface="Courier New"/>
            </a:endParaRPr>
          </a:p>
          <a:p>
            <a:pPr marL="857250" lvl="2" indent="0">
              <a:buNone/>
            </a:pPr>
            <a:r>
              <a:rPr lang="en-US" sz="2100" dirty="0" smtClean="0">
                <a:latin typeface="Courier New"/>
                <a:cs typeface="Courier New"/>
              </a:rPr>
              <a:t>&gt;&gt;&gt; </a:t>
            </a:r>
            <a:r>
              <a:rPr lang="en-US" sz="2100" dirty="0" err="1" smtClean="0">
                <a:latin typeface="Courier New"/>
                <a:cs typeface="Courier New"/>
              </a:rPr>
              <a:t>is_even</a:t>
            </a:r>
            <a:r>
              <a:rPr lang="en-US" sz="2100" dirty="0" smtClean="0">
                <a:latin typeface="Courier New"/>
                <a:cs typeface="Courier New"/>
              </a:rPr>
              <a:t>(2)</a:t>
            </a:r>
          </a:p>
          <a:p>
            <a:pPr marL="857250" lvl="2" indent="0">
              <a:buNone/>
            </a:pPr>
            <a:r>
              <a:rPr lang="en-US" sz="2100" dirty="0" smtClean="0">
                <a:latin typeface="Courier New"/>
                <a:cs typeface="Courier New"/>
              </a:rPr>
              <a:t>True</a:t>
            </a:r>
          </a:p>
          <a:p>
            <a:pPr marL="857250" lvl="2" indent="0">
              <a:buNone/>
            </a:pPr>
            <a:r>
              <a:rPr lang="en-US" sz="2100" dirty="0" smtClean="0">
                <a:latin typeface="Courier New"/>
                <a:cs typeface="Courier New"/>
              </a:rPr>
              <a:t>&gt;&gt;&gt; </a:t>
            </a:r>
            <a:r>
              <a:rPr lang="en-US" sz="2100" dirty="0" err="1" smtClean="0">
                <a:latin typeface="Courier New"/>
                <a:cs typeface="Courier New"/>
              </a:rPr>
              <a:t>is_even</a:t>
            </a:r>
            <a:r>
              <a:rPr lang="en-US" sz="2100" dirty="0" smtClean="0">
                <a:latin typeface="Courier New"/>
                <a:cs typeface="Courier New"/>
              </a:rPr>
              <a:t>(3)</a:t>
            </a:r>
          </a:p>
          <a:p>
            <a:pPr marL="857250" lvl="2" indent="0">
              <a:buNone/>
            </a:pPr>
            <a:r>
              <a:rPr lang="en-US" sz="2100" dirty="0" smtClean="0">
                <a:latin typeface="Courier New"/>
                <a:cs typeface="Courier New"/>
              </a:rPr>
              <a:t>False </a:t>
            </a:r>
          </a:p>
          <a:p>
            <a:pPr marL="857250" lvl="2" indent="0">
              <a:buNone/>
            </a:pPr>
            <a:r>
              <a:rPr lang="en-US" sz="2100" dirty="0" smtClean="0">
                <a:latin typeface="Courier New"/>
                <a:cs typeface="Courier New"/>
              </a:rPr>
              <a:t>"""</a:t>
            </a:r>
          </a:p>
          <a:p>
            <a:pPr marL="457200" lvl="1" indent="0">
              <a:buNone/>
            </a:pPr>
            <a:r>
              <a:rPr lang="en-US" sz="2500" dirty="0">
                <a:latin typeface="Courier New"/>
                <a:cs typeface="Courier New"/>
              </a:rPr>
              <a:t>    </a:t>
            </a:r>
            <a:r>
              <a:rPr lang="en-US" sz="2500" dirty="0" smtClean="0">
                <a:latin typeface="Courier New"/>
                <a:cs typeface="Courier New"/>
              </a:rPr>
              <a:t>return </a:t>
            </a:r>
            <a:r>
              <a:rPr lang="en-US" sz="2500" dirty="0" err="1" smtClean="0">
                <a:latin typeface="Courier New"/>
                <a:cs typeface="Courier New"/>
              </a:rPr>
              <a:t>num</a:t>
            </a:r>
            <a:r>
              <a:rPr lang="en-US" sz="2500" dirty="0" smtClean="0">
                <a:latin typeface="Courier New"/>
                <a:cs typeface="Courier New"/>
              </a:rPr>
              <a:t> </a:t>
            </a:r>
            <a:r>
              <a:rPr lang="en-US" sz="2500" dirty="0">
                <a:latin typeface="Courier New"/>
                <a:cs typeface="Courier New"/>
              </a:rPr>
              <a:t>% 2 == </a:t>
            </a:r>
            <a:r>
              <a:rPr lang="en-US" sz="2500" dirty="0" smtClean="0">
                <a:latin typeface="Courier New"/>
                <a:cs typeface="Courier New"/>
              </a:rPr>
              <a:t>0</a:t>
            </a:r>
          </a:p>
          <a:p>
            <a:pPr marL="457200" lvl="1" indent="0">
              <a:buNone/>
            </a:pPr>
            <a:endParaRPr lang="en-US" sz="1000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2500" dirty="0" smtClean="0">
                <a:latin typeface="Courier New"/>
                <a:cs typeface="Courier New"/>
              </a:rPr>
              <a:t>if __name__ == ‘__main__’:</a:t>
            </a:r>
          </a:p>
          <a:p>
            <a:pPr marL="457200" lvl="1" indent="0">
              <a:buNone/>
            </a:pPr>
            <a:r>
              <a:rPr lang="en-US" sz="2500" dirty="0">
                <a:latin typeface="Courier New"/>
                <a:cs typeface="Courier New"/>
              </a:rPr>
              <a:t>	</a:t>
            </a:r>
            <a:r>
              <a:rPr lang="en-US" sz="2500" dirty="0" smtClean="0">
                <a:latin typeface="Courier New"/>
                <a:cs typeface="Courier New"/>
              </a:rPr>
              <a:t>import </a:t>
            </a:r>
            <a:r>
              <a:rPr lang="en-US" sz="2500" dirty="0" err="1" smtClean="0">
                <a:latin typeface="Courier New"/>
                <a:cs typeface="Courier New"/>
              </a:rPr>
              <a:t>doctest</a:t>
            </a:r>
            <a:endParaRPr lang="en-US" sz="2500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2500" dirty="0">
                <a:latin typeface="Courier New"/>
                <a:cs typeface="Courier New"/>
              </a:rPr>
              <a:t>	</a:t>
            </a:r>
            <a:r>
              <a:rPr lang="en-US" sz="2500" dirty="0" err="1" smtClean="0">
                <a:latin typeface="Courier New"/>
                <a:cs typeface="Courier New"/>
              </a:rPr>
              <a:t>doctest.testmod</a:t>
            </a:r>
            <a:r>
              <a:rPr lang="en-US" sz="2500" dirty="0" smtClean="0">
                <a:latin typeface="Courier New"/>
                <a:cs typeface="Courier New"/>
              </a:rPr>
              <a:t>()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9244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/>
              <a:t>Lets test this </a:t>
            </a:r>
            <a:r>
              <a:rPr lang="en-US" sz="4500" dirty="0" smtClean="0"/>
              <a:t>code – Unit Tests</a:t>
            </a:r>
            <a:endParaRPr lang="en-US" sz="4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57316" y="879765"/>
            <a:ext cx="10315228" cy="4910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 smtClean="0">
                <a:latin typeface="Courier New"/>
                <a:cs typeface="Courier New"/>
              </a:rPr>
              <a:t>import </a:t>
            </a:r>
            <a:r>
              <a:rPr lang="en-US" sz="2300" dirty="0" err="1" smtClean="0">
                <a:latin typeface="Courier New"/>
                <a:cs typeface="Courier New"/>
              </a:rPr>
              <a:t>unittest</a:t>
            </a:r>
            <a:r>
              <a:rPr lang="en-US" sz="2300" dirty="0" smtClean="0">
                <a:latin typeface="Courier New"/>
                <a:cs typeface="Courier New"/>
              </a:rPr>
              <a:t>	</a:t>
            </a:r>
          </a:p>
          <a:p>
            <a:pPr marL="0" indent="0">
              <a:buNone/>
            </a:pPr>
            <a:r>
              <a:rPr lang="en-US" sz="2300" dirty="0" smtClean="0">
                <a:latin typeface="Courier New"/>
                <a:cs typeface="Courier New"/>
              </a:rPr>
              <a:t>from even import </a:t>
            </a:r>
            <a:r>
              <a:rPr lang="en-US" sz="2300" dirty="0" err="1" smtClean="0">
                <a:latin typeface="Courier New"/>
                <a:cs typeface="Courier New"/>
              </a:rPr>
              <a:t>is_even</a:t>
            </a:r>
            <a:endParaRPr lang="en-US" sz="23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3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300" dirty="0" smtClean="0">
                <a:latin typeface="Courier New"/>
                <a:cs typeface="Courier New"/>
              </a:rPr>
              <a:t>class </a:t>
            </a:r>
            <a:r>
              <a:rPr lang="en-US" sz="2300" dirty="0" err="1" smtClean="0">
                <a:latin typeface="Courier New"/>
                <a:cs typeface="Courier New"/>
              </a:rPr>
              <a:t>EvenTestCase</a:t>
            </a:r>
            <a:r>
              <a:rPr lang="en-US" sz="2300" dirty="0" smtClean="0">
                <a:latin typeface="Courier New"/>
                <a:cs typeface="Courier New"/>
              </a:rPr>
              <a:t>(</a:t>
            </a:r>
            <a:r>
              <a:rPr lang="en-US" sz="2300" dirty="0" err="1" smtClean="0">
                <a:latin typeface="Courier New"/>
                <a:cs typeface="Courier New"/>
              </a:rPr>
              <a:t>unittest.TestCase</a:t>
            </a:r>
            <a:r>
              <a:rPr lang="en-US" sz="2300" dirty="0" smtClean="0">
                <a:latin typeface="Courier New"/>
                <a:cs typeface="Courier New"/>
              </a:rPr>
              <a:t>):</a:t>
            </a:r>
          </a:p>
          <a:p>
            <a:pPr marL="0" indent="0">
              <a:buNone/>
            </a:pPr>
            <a:r>
              <a:rPr lang="en-US" sz="2300" dirty="0">
                <a:latin typeface="Courier New"/>
                <a:cs typeface="Courier New"/>
              </a:rPr>
              <a:t>	</a:t>
            </a:r>
            <a:r>
              <a:rPr lang="en-US" sz="2300" dirty="0" err="1" smtClean="0">
                <a:latin typeface="Courier New"/>
                <a:cs typeface="Courier New"/>
              </a:rPr>
              <a:t>def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  <a:r>
              <a:rPr lang="en-US" sz="2300" dirty="0" err="1" smtClean="0">
                <a:latin typeface="Courier New"/>
                <a:cs typeface="Courier New"/>
              </a:rPr>
              <a:t>test_is_two_even</a:t>
            </a:r>
            <a:r>
              <a:rPr lang="en-US" sz="2300" dirty="0" smtClean="0">
                <a:latin typeface="Courier New"/>
                <a:cs typeface="Courier New"/>
              </a:rPr>
              <a:t>(self):</a:t>
            </a:r>
          </a:p>
          <a:p>
            <a:pPr marL="0" indent="0">
              <a:buNone/>
            </a:pPr>
            <a:r>
              <a:rPr lang="en-US" sz="2300" dirty="0">
                <a:latin typeface="Courier New"/>
                <a:cs typeface="Courier New"/>
              </a:rPr>
              <a:t>	</a:t>
            </a:r>
            <a:r>
              <a:rPr lang="en-US" sz="2300" dirty="0" smtClean="0">
                <a:latin typeface="Courier New"/>
                <a:cs typeface="Courier New"/>
              </a:rPr>
              <a:t>	</a:t>
            </a:r>
            <a:r>
              <a:rPr lang="en-US" sz="2300" dirty="0" err="1" smtClean="0">
                <a:latin typeface="Courier New"/>
                <a:cs typeface="Courier New"/>
              </a:rPr>
              <a:t>self.assertTrue</a:t>
            </a:r>
            <a:r>
              <a:rPr lang="en-US" sz="2300" dirty="0" smtClean="0">
                <a:latin typeface="Courier New"/>
                <a:cs typeface="Courier New"/>
              </a:rPr>
              <a:t>(</a:t>
            </a:r>
            <a:r>
              <a:rPr lang="en-US" sz="2300" dirty="0" err="1" smtClean="0">
                <a:latin typeface="Courier New"/>
                <a:cs typeface="Courier New"/>
              </a:rPr>
              <a:t>is_even</a:t>
            </a:r>
            <a:r>
              <a:rPr lang="en-US" sz="2300" dirty="0" smtClean="0">
                <a:latin typeface="Courier New"/>
                <a:cs typeface="Courier New"/>
              </a:rPr>
              <a:t>(2))</a:t>
            </a:r>
          </a:p>
          <a:p>
            <a:pPr marL="0" indent="0">
              <a:buNone/>
            </a:pPr>
            <a:endParaRPr lang="en-US" sz="23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300" dirty="0">
                <a:latin typeface="Courier New"/>
                <a:cs typeface="Courier New"/>
              </a:rPr>
              <a:t>class </a:t>
            </a:r>
            <a:r>
              <a:rPr lang="en-US" sz="2300" dirty="0" err="1" smtClean="0">
                <a:latin typeface="Courier New"/>
                <a:cs typeface="Courier New"/>
              </a:rPr>
              <a:t>OddTestCase</a:t>
            </a:r>
            <a:r>
              <a:rPr lang="en-US" sz="2300" dirty="0" smtClean="0">
                <a:latin typeface="Courier New"/>
                <a:cs typeface="Courier New"/>
              </a:rPr>
              <a:t>(</a:t>
            </a:r>
            <a:r>
              <a:rPr lang="en-US" sz="2300" dirty="0" err="1" smtClean="0">
                <a:latin typeface="Courier New"/>
                <a:cs typeface="Courier New"/>
              </a:rPr>
              <a:t>unittest.TestCase</a:t>
            </a:r>
            <a:r>
              <a:rPr lang="en-US" sz="2300" dirty="0">
                <a:latin typeface="Courier New"/>
                <a:cs typeface="Courier New"/>
              </a:rPr>
              <a:t>):</a:t>
            </a:r>
          </a:p>
          <a:p>
            <a:pPr marL="0" indent="0">
              <a:buNone/>
            </a:pPr>
            <a:r>
              <a:rPr lang="en-US" sz="2300" dirty="0">
                <a:latin typeface="Courier New"/>
                <a:cs typeface="Courier New"/>
              </a:rPr>
              <a:t>	</a:t>
            </a:r>
            <a:r>
              <a:rPr lang="en-US" sz="2300" dirty="0" err="1">
                <a:latin typeface="Courier New"/>
                <a:cs typeface="Courier New"/>
              </a:rPr>
              <a:t>def</a:t>
            </a:r>
            <a:r>
              <a:rPr lang="en-US" sz="2300" dirty="0">
                <a:latin typeface="Courier New"/>
                <a:cs typeface="Courier New"/>
              </a:rPr>
              <a:t> </a:t>
            </a:r>
            <a:r>
              <a:rPr lang="en-US" sz="2300" dirty="0" err="1" smtClean="0">
                <a:latin typeface="Courier New"/>
                <a:cs typeface="Courier New"/>
              </a:rPr>
              <a:t>test_is_three_odd</a:t>
            </a:r>
            <a:r>
              <a:rPr lang="en-US" sz="2300" dirty="0" smtClean="0">
                <a:latin typeface="Courier New"/>
                <a:cs typeface="Courier New"/>
              </a:rPr>
              <a:t>(self</a:t>
            </a:r>
            <a:r>
              <a:rPr lang="en-US" sz="2300" dirty="0">
                <a:latin typeface="Courier New"/>
                <a:cs typeface="Courier New"/>
              </a:rPr>
              <a:t>):</a:t>
            </a:r>
          </a:p>
          <a:p>
            <a:pPr marL="0" indent="0">
              <a:buNone/>
            </a:pPr>
            <a:r>
              <a:rPr lang="en-US" sz="2300" dirty="0">
                <a:latin typeface="Courier New"/>
                <a:cs typeface="Courier New"/>
              </a:rPr>
              <a:t>		</a:t>
            </a:r>
            <a:r>
              <a:rPr lang="en-US" sz="2300" dirty="0" err="1" smtClean="0">
                <a:latin typeface="Courier New"/>
                <a:cs typeface="Courier New"/>
              </a:rPr>
              <a:t>self.assertFalse</a:t>
            </a:r>
            <a:r>
              <a:rPr lang="en-US" sz="2300" dirty="0" smtClean="0">
                <a:latin typeface="Courier New"/>
                <a:cs typeface="Courier New"/>
              </a:rPr>
              <a:t>(</a:t>
            </a:r>
            <a:r>
              <a:rPr lang="en-US" sz="2300" dirty="0" err="1" smtClean="0">
                <a:latin typeface="Courier New"/>
                <a:cs typeface="Courier New"/>
              </a:rPr>
              <a:t>is_even</a:t>
            </a:r>
            <a:r>
              <a:rPr lang="en-US" sz="2300" dirty="0" smtClean="0">
                <a:latin typeface="Courier New"/>
                <a:cs typeface="Courier New"/>
              </a:rPr>
              <a:t>(3))</a:t>
            </a:r>
            <a:endParaRPr lang="en-US" sz="23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3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300" dirty="0" smtClean="0">
                <a:latin typeface="Courier New"/>
                <a:cs typeface="Courier New"/>
              </a:rPr>
              <a:t>if </a:t>
            </a:r>
            <a:r>
              <a:rPr lang="en-US" sz="2300" dirty="0">
                <a:latin typeface="Courier New"/>
                <a:cs typeface="Courier New"/>
              </a:rPr>
              <a:t>__name__ == '__main</a:t>
            </a:r>
            <a:r>
              <a:rPr lang="en-US" sz="2300" dirty="0" smtClean="0">
                <a:latin typeface="Courier New"/>
                <a:cs typeface="Courier New"/>
              </a:rPr>
              <a:t>__': </a:t>
            </a:r>
            <a:r>
              <a:rPr lang="en-US" sz="2300" dirty="0">
                <a:latin typeface="Courier New"/>
                <a:cs typeface="Courier New"/>
              </a:rPr>
              <a:t>	</a:t>
            </a:r>
            <a:endParaRPr lang="en-US" sz="23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300" dirty="0">
                <a:latin typeface="Courier New"/>
                <a:cs typeface="Courier New"/>
              </a:rPr>
              <a:t>	</a:t>
            </a:r>
            <a:r>
              <a:rPr lang="en-US" sz="2300" dirty="0" err="1" smtClean="0">
                <a:latin typeface="Courier New"/>
                <a:cs typeface="Courier New"/>
              </a:rPr>
              <a:t>unittest.main</a:t>
            </a:r>
            <a:r>
              <a:rPr lang="en-US" sz="2300" dirty="0">
                <a:latin typeface="Courier New"/>
                <a:cs typeface="Courier New"/>
              </a:rPr>
              <a:t>()</a:t>
            </a:r>
            <a:r>
              <a:rPr lang="en-US" sz="23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559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320576"/>
            <a:ext cx="8229600" cy="4910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unit testing, test_* methods are recognized by the module.</a:t>
            </a:r>
          </a:p>
          <a:p>
            <a:endParaRPr lang="en-US" sz="2000" dirty="0" smtClean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4500" dirty="0"/>
              <a:t>Lets test this code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630-6584-ED4B-B8EA-CB7A97BDB708}" type="slidenum">
              <a:rPr lang="en-US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4.1: Testing the Code – Unit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44063"/>
            <a:ext cx="2133600" cy="365125"/>
          </a:xfrm>
        </p:spPr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73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700368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 smtClean="0"/>
              <a:t>Complete </a:t>
            </a:r>
            <a:r>
              <a:rPr lang="en-CA" sz="3000" dirty="0"/>
              <a:t>4</a:t>
            </a:r>
            <a:r>
              <a:rPr lang="en-CA" sz="3000" dirty="0" smtClean="0"/>
              <a:t>.1 – Unit Tests on the exercise sheet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7439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4.1: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316"/>
            <a:ext cx="8229600" cy="4054151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def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test_most_employees_one_item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(self):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companies = {‘Walmart’:[‘Bob’, ‘Jane’]}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actual =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employees.most_employees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(companies)</a:t>
            </a: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expected = [‘Walmart’]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self.assertEqual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(actual, expected)</a:t>
            </a: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def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test_most_employees_mutation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(self):</a:t>
            </a: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actual = {‘Walmart’:[‘Bob’, ‘Jane’]}</a:t>
            </a: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employees.most_employees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(actual)</a:t>
            </a: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expected = {‘Walmart’:[‘Bob’, ‘Jane’]}</a:t>
            </a: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CA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self.assertEqual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(actual, expected)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4.2: Testing the Code – </a:t>
            </a:r>
            <a:r>
              <a:rPr lang="en-US" dirty="0" err="1" smtClean="0"/>
              <a:t>Doctests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44063"/>
            <a:ext cx="2133600" cy="365125"/>
          </a:xfrm>
        </p:spPr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75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700368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dirty="0" smtClean="0"/>
              <a:t>Complete 4.2 – </a:t>
            </a:r>
            <a:r>
              <a:rPr lang="en-CA" sz="3000" dirty="0" err="1" smtClean="0"/>
              <a:t>Doctests</a:t>
            </a:r>
            <a:r>
              <a:rPr lang="en-CA" sz="3000" dirty="0" smtClean="0"/>
              <a:t> on the exercise sheet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851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4.2: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316"/>
            <a:ext cx="8229600" cy="4054151"/>
          </a:xfrm>
        </p:spPr>
        <p:txBody>
          <a:bodyPr/>
          <a:lstStyle/>
          <a:p>
            <a:pPr marL="0" indent="0">
              <a:buNone/>
            </a:pPr>
            <a:r>
              <a:rPr lang="en-CA" sz="3000" dirty="0"/>
              <a:t>Two companies tie: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&gt;&gt;&gt; </a:t>
            </a:r>
            <a:r>
              <a:rPr lang="en-CA" sz="2000" dirty="0" err="1">
                <a:solidFill>
                  <a:srgbClr val="000000"/>
                </a:solidFill>
                <a:latin typeface="Courier New"/>
                <a:cs typeface="Courier New"/>
              </a:rPr>
              <a:t>most_employees</a:t>
            </a: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({'Walmart':['Trish', 'Bob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'], </a:t>
            </a: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'Subway':['Joe', 'Anne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']}</a:t>
            </a: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[‘Walmart’, ‘Subway’]</a:t>
            </a: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r>
              <a:rPr lang="en-CA" sz="3000" dirty="0" smtClean="0"/>
              <a:t>One company: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&gt;&gt;&gt; </a:t>
            </a:r>
            <a:r>
              <a:rPr lang="en-CA" sz="2000" dirty="0" err="1">
                <a:solidFill>
                  <a:srgbClr val="000000"/>
                </a:solidFill>
                <a:latin typeface="Courier New"/>
                <a:cs typeface="Courier New"/>
              </a:rPr>
              <a:t>most_employees</a:t>
            </a: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({'Walmart':['Trish', 'Bob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']}</a:t>
            </a: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Courier New"/>
                <a:cs typeface="Courier New"/>
              </a:rPr>
              <a:t>[‘Walmart</a:t>
            </a:r>
            <a:r>
              <a:rPr lang="en-CA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’]</a:t>
            </a:r>
            <a:endParaRPr lang="en-CA" sz="20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r>
              <a:rPr lang="en-CA" sz="3000" dirty="0" smtClean="0"/>
              <a:t>Any others you thought of?</a:t>
            </a:r>
            <a:endParaRPr lang="en-C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733308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Note: this doesn’t necessarily work, because we cannot assume the order of a dictionary: the function may give us the companies in a list in reverse order [‘Subway’, ‘Walmart’] which is still valid. Can you think of a way to handle this </a:t>
            </a:r>
            <a:r>
              <a:rPr lang="en-CA" dirty="0" err="1" smtClean="0">
                <a:solidFill>
                  <a:srgbClr val="FF0000"/>
                </a:solidFill>
              </a:rPr>
              <a:t>doctest</a:t>
            </a:r>
            <a:r>
              <a:rPr lang="en-CA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82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January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>
                <a:solidFill>
                  <a:schemeClr val="tx1"/>
                </a:solidFill>
              </a:rPr>
              <a:t>77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200" y="18316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Getting Help</a:t>
            </a:r>
            <a:endParaRPr lang="en-US" sz="45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199" y="1320576"/>
            <a:ext cx="8549149" cy="4910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lots of help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Bogdan’s office </a:t>
            </a:r>
            <a:r>
              <a:rPr lang="en-US" dirty="0"/>
              <a:t>hours: </a:t>
            </a:r>
            <a:r>
              <a:rPr lang="en-US" dirty="0" smtClean="0"/>
              <a:t>M 11:30-1, BA4268</a:t>
            </a:r>
          </a:p>
          <a:p>
            <a:pPr lvl="1"/>
            <a:r>
              <a:rPr lang="en-US" dirty="0" smtClean="0"/>
              <a:t>Danny’s office </a:t>
            </a:r>
            <a:r>
              <a:rPr lang="en-US" dirty="0"/>
              <a:t>hours: </a:t>
            </a:r>
            <a:r>
              <a:rPr lang="en-US" dirty="0" smtClean="0"/>
              <a:t>M 2:30-3, W 11:30-1, BA4270</a:t>
            </a:r>
          </a:p>
          <a:p>
            <a:pPr lvl="1"/>
            <a:r>
              <a:rPr lang="en-CA" dirty="0" smtClean="0"/>
              <a:t>Piazza</a:t>
            </a:r>
          </a:p>
          <a:p>
            <a:pPr lvl="1"/>
            <a:r>
              <a:rPr lang="en-US" dirty="0"/>
              <a:t>during lab, from your </a:t>
            </a:r>
            <a:r>
              <a:rPr lang="en-US" dirty="0" smtClean="0"/>
              <a:t>TA</a:t>
            </a:r>
          </a:p>
          <a:p>
            <a:pPr lvl="1"/>
            <a:r>
              <a:rPr lang="en-US" dirty="0"/>
              <a:t>Help Centre, first-year: Mon-Thu, 1-3pm</a:t>
            </a:r>
            <a:r>
              <a:rPr lang="en-US" dirty="0" smtClean="0"/>
              <a:t>, Fri 1-4pm, BA2230</a:t>
            </a:r>
          </a:p>
          <a:p>
            <a:pPr lvl="2"/>
            <a:r>
              <a:rPr lang="en-US" dirty="0" smtClean="0"/>
              <a:t>You can go to “regular” help </a:t>
            </a:r>
            <a:r>
              <a:rPr lang="en-US" dirty="0" err="1" smtClean="0"/>
              <a:t>centre</a:t>
            </a:r>
            <a:r>
              <a:rPr lang="en-US" smtClean="0"/>
              <a:t> hours too!</a:t>
            </a:r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spin your wheels. Come talk to us!</a:t>
            </a:r>
          </a:p>
        </p:txBody>
      </p:sp>
    </p:spTree>
    <p:extLst>
      <p:ext uri="{BB962C8B-B14F-4D97-AF65-F5344CB8AC3E}">
        <p14:creationId xmlns:p14="http://schemas.microsoft.com/office/powerpoint/2010/main" val="28509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your environment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836852"/>
            <a:ext cx="8229600" cy="212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Open </a:t>
            </a:r>
            <a:r>
              <a:rPr lang="en-US" sz="2800" dirty="0" err="1" smtClean="0"/>
              <a:t>PyCharm</a:t>
            </a:r>
            <a:r>
              <a:rPr lang="en-US" sz="2800" dirty="0" smtClean="0"/>
              <a:t> IDE</a:t>
            </a:r>
          </a:p>
          <a:p>
            <a:r>
              <a:rPr lang="en-US" sz="2800" dirty="0"/>
              <a:t>Select “Open…”</a:t>
            </a:r>
          </a:p>
          <a:p>
            <a:pPr lvl="1"/>
            <a:r>
              <a:rPr lang="en-US" sz="2400" dirty="0" smtClean="0"/>
              <a:t>Browse to and select your csc148 folder</a:t>
            </a:r>
          </a:p>
          <a:p>
            <a:r>
              <a:rPr lang="en-US" sz="2800" dirty="0"/>
              <a:t>Create a new “</a:t>
            </a:r>
            <a:r>
              <a:rPr lang="en-US" sz="2800" dirty="0" err="1"/>
              <a:t>rampup</a:t>
            </a:r>
            <a:r>
              <a:rPr lang="en-US" sz="2800" dirty="0"/>
              <a:t>” folder	</a:t>
            </a:r>
          </a:p>
          <a:p>
            <a:pPr lvl="1"/>
            <a:r>
              <a:rPr lang="en-US" sz="2400" dirty="0"/>
              <a:t>In the project view, right click csc148 folder</a:t>
            </a:r>
          </a:p>
          <a:p>
            <a:pPr lvl="1"/>
            <a:r>
              <a:rPr lang="en-US" sz="2400" dirty="0"/>
              <a:t>New &gt; Directory</a:t>
            </a:r>
          </a:p>
          <a:p>
            <a:r>
              <a:rPr lang="en-US" sz="2800" dirty="0"/>
              <a:t>Mark “</a:t>
            </a:r>
            <a:r>
              <a:rPr lang="en-US" sz="2800" dirty="0" err="1"/>
              <a:t>rampup</a:t>
            </a:r>
            <a:r>
              <a:rPr lang="en-US" sz="2800" dirty="0"/>
              <a:t>” folder	as sources root</a:t>
            </a:r>
          </a:p>
          <a:p>
            <a:pPr lvl="1"/>
            <a:r>
              <a:rPr lang="en-US" sz="2400" dirty="0"/>
              <a:t>In the project view, right click </a:t>
            </a:r>
            <a:r>
              <a:rPr lang="en-US" sz="2400" dirty="0" err="1"/>
              <a:t>rampup</a:t>
            </a:r>
            <a:r>
              <a:rPr lang="en-US" sz="2400" dirty="0"/>
              <a:t> folder</a:t>
            </a:r>
          </a:p>
          <a:p>
            <a:pPr lvl="1"/>
            <a:r>
              <a:rPr lang="en-US" sz="2400" dirty="0"/>
              <a:t>Mark Directory as &gt; Sources Root</a:t>
            </a:r>
          </a:p>
          <a:p>
            <a:r>
              <a:rPr lang="en-US" sz="2800" dirty="0"/>
              <a:t>Restart Console to Import Files</a:t>
            </a:r>
          </a:p>
          <a:p>
            <a:pPr lvl="1"/>
            <a:r>
              <a:rPr lang="en-US" sz="2400" dirty="0"/>
              <a:t>Open </a:t>
            </a:r>
            <a:r>
              <a:rPr lang="en-US" sz="2400" dirty="0" smtClean="0"/>
              <a:t>Console</a:t>
            </a:r>
            <a:r>
              <a:rPr lang="en-US" sz="2400" dirty="0"/>
              <a:t>: </a:t>
            </a:r>
            <a:r>
              <a:rPr lang="en-US" sz="2400" dirty="0" smtClean="0"/>
              <a:t>View &gt; Tool Windows &gt; Python </a:t>
            </a:r>
            <a:r>
              <a:rPr lang="en-US" sz="2400" dirty="0"/>
              <a:t>Console</a:t>
            </a:r>
          </a:p>
          <a:p>
            <a:pPr lvl="1"/>
            <a:r>
              <a:rPr lang="en-US" sz="2400" dirty="0"/>
              <a:t>Close </a:t>
            </a:r>
            <a:r>
              <a:rPr lang="en-US" sz="2400" dirty="0" smtClean="0"/>
              <a:t>Console</a:t>
            </a:r>
            <a:r>
              <a:rPr lang="en-US" sz="2400" dirty="0"/>
              <a:t>: Press red ‘x’ on the </a:t>
            </a:r>
            <a:r>
              <a:rPr lang="en-US" sz="2400" dirty="0" smtClean="0"/>
              <a:t>side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08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PyCharm</a:t>
            </a:r>
            <a:r>
              <a:rPr lang="en-CA" dirty="0" smtClean="0"/>
              <a:t> IDE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January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045E-CF0E-5540-9157-DE9932EB051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98730"/>
            <a:ext cx="8329794" cy="55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11270</TotalTime>
  <Words>3621</Words>
  <Application>Microsoft Office PowerPoint</Application>
  <PresentationFormat>On-screen Show (4:3)</PresentationFormat>
  <Paragraphs>862</Paragraphs>
  <Slides>78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Calibri</vt:lpstr>
      <vt:lpstr>Courier</vt:lpstr>
      <vt:lpstr>Courier New</vt:lpstr>
      <vt:lpstr>Wingdings</vt:lpstr>
      <vt:lpstr>Office Theme</vt:lpstr>
      <vt:lpstr>CSC148 Ramp-up Winter 2017</vt:lpstr>
      <vt:lpstr>Overview</vt:lpstr>
      <vt:lpstr>Outline</vt:lpstr>
      <vt:lpstr>Administration</vt:lpstr>
      <vt:lpstr>Intro &amp; Basics</vt:lpstr>
      <vt:lpstr>PowerPoint Presentation</vt:lpstr>
      <vt:lpstr>How to run Python</vt:lpstr>
      <vt:lpstr>Set up your environment</vt:lpstr>
      <vt:lpstr>PyCharm IDE</vt:lpstr>
      <vt:lpstr>Using Python Console</vt:lpstr>
      <vt:lpstr>The blueprint of a Python file:</vt:lpstr>
      <vt:lpstr>Modules (why reinvent the wheel?)</vt:lpstr>
      <vt:lpstr>Demo Time!</vt:lpstr>
      <vt:lpstr>Let's speak some Python</vt:lpstr>
      <vt:lpstr>Demo Time!</vt:lpstr>
      <vt:lpstr>Where to find Documentation</vt:lpstr>
      <vt:lpstr>Moar resources!</vt:lpstr>
      <vt:lpstr>Learn you to good speak Python</vt:lpstr>
      <vt:lpstr>Python-Specific Syntax</vt:lpstr>
      <vt:lpstr>Sequences: [Lists]</vt:lpstr>
      <vt:lpstr>[Lists, of, things].stuff()</vt:lpstr>
      <vt:lpstr>Sequences: (tuples)</vt:lpstr>
      <vt:lpstr>{'dictionaries': 'awesome'}</vt:lpstr>
      <vt:lpstr>{'dictionaries': 'awesome'}</vt:lpstr>
      <vt:lpstr>{'dictionaries': 'awesome'}</vt:lpstr>
      <vt:lpstr>{'dictionaries': 'awesome'}</vt:lpstr>
      <vt:lpstr>For loops!</vt:lpstr>
      <vt:lpstr>For loops!</vt:lpstr>
      <vt:lpstr>For loops!</vt:lpstr>
      <vt:lpstr>For loops!</vt:lpstr>
      <vt:lpstr>While loops</vt:lpstr>
      <vt:lpstr>While loops </vt:lpstr>
      <vt:lpstr>Conditionals (if, elif, else)</vt:lpstr>
      <vt:lpstr>Exercise 1.1: Dictionaries – Simple Formatting</vt:lpstr>
      <vt:lpstr>Exercise 1.1: Solution</vt:lpstr>
      <vt:lpstr>Exercise 1.2: Dictionaries – Loops and Dictionaries</vt:lpstr>
      <vt:lpstr>Exercise 1.2: Solution</vt:lpstr>
      <vt:lpstr>Functions </vt:lpstr>
      <vt:lpstr>Functions – Design Recipe</vt:lpstr>
      <vt:lpstr>Functions – Design Recipe (cont.)</vt:lpstr>
      <vt:lpstr>Functions – Design Recipe (cont.)</vt:lpstr>
      <vt:lpstr>PowerPoint Presentation</vt:lpstr>
      <vt:lpstr>More Function control tools</vt:lpstr>
      <vt:lpstr>Functions Changing things</vt:lpstr>
      <vt:lpstr>How would you fix this function?</vt:lpstr>
      <vt:lpstr>Exercise 2.1: Functions– Simple Function Reuse</vt:lpstr>
      <vt:lpstr>Exercise 2.1: Solution</vt:lpstr>
      <vt:lpstr>Eat ALL the things…</vt:lpstr>
      <vt:lpstr>Memory &amp; Mutability</vt:lpstr>
      <vt:lpstr>Memory Model</vt:lpstr>
      <vt:lpstr>Variable aliasing - Mutable</vt:lpstr>
      <vt:lpstr>Variable aliasing - Mutable</vt:lpstr>
      <vt:lpstr>Back to the double function above</vt:lpstr>
      <vt:lpstr>How would you fix this function?</vt:lpstr>
      <vt:lpstr>Solution</vt:lpstr>
      <vt:lpstr>Exercise 3.1: Memory &amp; Mutability – Variable Assignment</vt:lpstr>
      <vt:lpstr>Exercise 3.1: Solution</vt:lpstr>
      <vt:lpstr>The Debugger</vt:lpstr>
      <vt:lpstr>Standard input/output</vt:lpstr>
      <vt:lpstr>A brief detour to open some files</vt:lpstr>
      <vt:lpstr>PowerPoint Presentation</vt:lpstr>
      <vt:lpstr>A brief detour to open some files </vt:lpstr>
      <vt:lpstr>A brief detour to open some files </vt:lpstr>
      <vt:lpstr>A brief detour to open some files </vt:lpstr>
      <vt:lpstr>A brief detour to open some files </vt:lpstr>
      <vt:lpstr>A brief detour to open some files </vt:lpstr>
      <vt:lpstr>Testing the code</vt:lpstr>
      <vt:lpstr>Testing the code</vt:lpstr>
      <vt:lpstr>Doctest vs. Unit test</vt:lpstr>
      <vt:lpstr>Lets test this code</vt:lpstr>
      <vt:lpstr>Lets test this code - Doctests</vt:lpstr>
      <vt:lpstr>Lets test this code – Unit Tests</vt:lpstr>
      <vt:lpstr>Lets test this code</vt:lpstr>
      <vt:lpstr>Exercise 4.1: Testing the Code – Unit Tests</vt:lpstr>
      <vt:lpstr>Exercise 4.1: Solution</vt:lpstr>
      <vt:lpstr>Exercise 4.2: Testing the Code – Doctests</vt:lpstr>
      <vt:lpstr>Exercise 4.2: Solution</vt:lpstr>
      <vt:lpstr>PowerPoint Presentation</vt:lpstr>
    </vt:vector>
  </TitlesOfParts>
  <Company>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CSC148 Ramp-up</dc:title>
  <dc:creator>Michael Brudno</dc:creator>
  <cp:lastModifiedBy>Julianna Paprakis</cp:lastModifiedBy>
  <cp:revision>1181</cp:revision>
  <cp:lastPrinted>2014-01-18T15:08:23Z</cp:lastPrinted>
  <dcterms:created xsi:type="dcterms:W3CDTF">2012-09-14T20:56:30Z</dcterms:created>
  <dcterms:modified xsi:type="dcterms:W3CDTF">2017-01-09T21:18:03Z</dcterms:modified>
</cp:coreProperties>
</file>