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14"/>
  </p:notesMasterIdLst>
  <p:handoutMasterIdLst>
    <p:handoutMasterId r:id="rId115"/>
  </p:handoutMasterIdLst>
  <p:sldIdLst>
    <p:sldId id="256" r:id="rId2"/>
    <p:sldId id="257" r:id="rId3"/>
    <p:sldId id="258" r:id="rId4"/>
    <p:sldId id="327" r:id="rId5"/>
    <p:sldId id="328" r:id="rId6"/>
    <p:sldId id="345" r:id="rId7"/>
    <p:sldId id="357" r:id="rId8"/>
    <p:sldId id="259" r:id="rId9"/>
    <p:sldId id="347" r:id="rId10"/>
    <p:sldId id="348" r:id="rId11"/>
    <p:sldId id="346" r:id="rId12"/>
    <p:sldId id="260" r:id="rId13"/>
    <p:sldId id="315" r:id="rId14"/>
    <p:sldId id="316" r:id="rId15"/>
    <p:sldId id="318" r:id="rId16"/>
    <p:sldId id="317" r:id="rId17"/>
    <p:sldId id="330" r:id="rId18"/>
    <p:sldId id="262" r:id="rId19"/>
    <p:sldId id="261" r:id="rId20"/>
    <p:sldId id="307" r:id="rId21"/>
    <p:sldId id="325" r:id="rId22"/>
    <p:sldId id="263" r:id="rId23"/>
    <p:sldId id="264" r:id="rId24"/>
    <p:sldId id="280" r:id="rId25"/>
    <p:sldId id="265" r:id="rId26"/>
    <p:sldId id="266" r:id="rId27"/>
    <p:sldId id="267" r:id="rId28"/>
    <p:sldId id="312" r:id="rId29"/>
    <p:sldId id="319" r:id="rId30"/>
    <p:sldId id="268" r:id="rId31"/>
    <p:sldId id="270" r:id="rId32"/>
    <p:sldId id="269" r:id="rId33"/>
    <p:sldId id="271" r:id="rId34"/>
    <p:sldId id="272" r:id="rId35"/>
    <p:sldId id="273" r:id="rId36"/>
    <p:sldId id="274" r:id="rId37"/>
    <p:sldId id="275" r:id="rId38"/>
    <p:sldId id="313" r:id="rId39"/>
    <p:sldId id="277" r:id="rId40"/>
    <p:sldId id="341" r:id="rId41"/>
    <p:sldId id="278" r:id="rId42"/>
    <p:sldId id="291" r:id="rId43"/>
    <p:sldId id="279" r:id="rId44"/>
    <p:sldId id="311" r:id="rId45"/>
    <p:sldId id="342" r:id="rId46"/>
    <p:sldId id="314" r:id="rId47"/>
    <p:sldId id="343" r:id="rId48"/>
    <p:sldId id="281" r:id="rId49"/>
    <p:sldId id="282" r:id="rId50"/>
    <p:sldId id="344" r:id="rId51"/>
    <p:sldId id="329" r:id="rId52"/>
    <p:sldId id="283" r:id="rId53"/>
    <p:sldId id="284" r:id="rId54"/>
    <p:sldId id="285" r:id="rId55"/>
    <p:sldId id="350" r:id="rId56"/>
    <p:sldId id="286" r:id="rId57"/>
    <p:sldId id="287" r:id="rId58"/>
    <p:sldId id="352" r:id="rId59"/>
    <p:sldId id="353" r:id="rId60"/>
    <p:sldId id="356" r:id="rId61"/>
    <p:sldId id="355" r:id="rId62"/>
    <p:sldId id="359" r:id="rId63"/>
    <p:sldId id="360" r:id="rId64"/>
    <p:sldId id="289" r:id="rId65"/>
    <p:sldId id="361" r:id="rId66"/>
    <p:sldId id="290" r:id="rId67"/>
    <p:sldId id="362" r:id="rId68"/>
    <p:sldId id="309" r:id="rId69"/>
    <p:sldId id="292" r:id="rId70"/>
    <p:sldId id="322" r:id="rId71"/>
    <p:sldId id="323" r:id="rId72"/>
    <p:sldId id="320" r:id="rId73"/>
    <p:sldId id="339" r:id="rId74"/>
    <p:sldId id="340" r:id="rId75"/>
    <p:sldId id="366" r:id="rId76"/>
    <p:sldId id="293" r:id="rId77"/>
    <p:sldId id="367" r:id="rId78"/>
    <p:sldId id="368" r:id="rId79"/>
    <p:sldId id="369" r:id="rId80"/>
    <p:sldId id="371" r:id="rId81"/>
    <p:sldId id="365" r:id="rId82"/>
    <p:sldId id="294" r:id="rId83"/>
    <p:sldId id="326" r:id="rId84"/>
    <p:sldId id="310" r:id="rId85"/>
    <p:sldId id="331" r:id="rId86"/>
    <p:sldId id="296" r:id="rId87"/>
    <p:sldId id="297" r:id="rId88"/>
    <p:sldId id="298" r:id="rId89"/>
    <p:sldId id="299" r:id="rId90"/>
    <p:sldId id="300" r:id="rId91"/>
    <p:sldId id="301" r:id="rId92"/>
    <p:sldId id="378" r:id="rId93"/>
    <p:sldId id="332" r:id="rId94"/>
    <p:sldId id="334" r:id="rId95"/>
    <p:sldId id="335" r:id="rId96"/>
    <p:sldId id="336" r:id="rId97"/>
    <p:sldId id="338" r:id="rId98"/>
    <p:sldId id="379" r:id="rId99"/>
    <p:sldId id="337" r:id="rId100"/>
    <p:sldId id="372" r:id="rId101"/>
    <p:sldId id="373" r:id="rId102"/>
    <p:sldId id="374" r:id="rId103"/>
    <p:sldId id="375" r:id="rId104"/>
    <p:sldId id="377" r:id="rId105"/>
    <p:sldId id="376" r:id="rId106"/>
    <p:sldId id="324" r:id="rId107"/>
    <p:sldId id="304" r:id="rId108"/>
    <p:sldId id="302" r:id="rId109"/>
    <p:sldId id="303" r:id="rId110"/>
    <p:sldId id="305" r:id="rId111"/>
    <p:sldId id="306" r:id="rId112"/>
    <p:sldId id="308" r:id="rId1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8644" autoAdjust="0"/>
  </p:normalViewPr>
  <p:slideViewPr>
    <p:cSldViewPr snapToGrid="0" snapToObjects="1" showGuides="1">
      <p:cViewPr>
        <p:scale>
          <a:sx n="90" d="100"/>
          <a:sy n="90" d="100"/>
        </p:scale>
        <p:origin x="-1616" y="-416"/>
      </p:cViewPr>
      <p:guideLst>
        <p:guide orient="horz" pos="4319"/>
        <p:guide pos="5759"/>
      </p:guideLst>
    </p:cSldViewPr>
  </p:slideViewPr>
  <p:notesTextViewPr>
    <p:cViewPr>
      <p:scale>
        <a:sx n="100" d="100"/>
        <a:sy n="100" d="100"/>
      </p:scale>
      <p:origin x="0" y="0"/>
    </p:cViewPr>
  </p:notesTextViewPr>
  <p:sorterViewPr>
    <p:cViewPr>
      <p:scale>
        <a:sx n="66" d="100"/>
        <a:sy n="66" d="100"/>
      </p:scale>
      <p:origin x="0" y="8784"/>
    </p:cViewPr>
  </p:sorterViewPr>
  <p:gridSpacing cx="72008" cy="72008"/>
</p:viewPr>
</file>

<file path=ppt/_rels/presentation.xml.rels><?xml version="1.0" encoding="UTF-8" standalone="yes"?>
<Relationships xmlns="http://schemas.openxmlformats.org/package/2006/relationships"><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120"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slide" Target="slides/slide91.xml"/><Relationship Id="rId93" Type="http://schemas.openxmlformats.org/officeDocument/2006/relationships/slide" Target="slides/slide92.xml"/><Relationship Id="rId94" Type="http://schemas.openxmlformats.org/officeDocument/2006/relationships/slide" Target="slides/slide93.xml"/><Relationship Id="rId95" Type="http://schemas.openxmlformats.org/officeDocument/2006/relationships/slide" Target="slides/slide94.xml"/><Relationship Id="rId96" Type="http://schemas.openxmlformats.org/officeDocument/2006/relationships/slide" Target="slides/slide95.xml"/><Relationship Id="rId101" Type="http://schemas.openxmlformats.org/officeDocument/2006/relationships/slide" Target="slides/slide100.xml"/><Relationship Id="rId102" Type="http://schemas.openxmlformats.org/officeDocument/2006/relationships/slide" Target="slides/slide101.xml"/><Relationship Id="rId103" Type="http://schemas.openxmlformats.org/officeDocument/2006/relationships/slide" Target="slides/slide102.xml"/><Relationship Id="rId104" Type="http://schemas.openxmlformats.org/officeDocument/2006/relationships/slide" Target="slides/slide103.xml"/><Relationship Id="rId105" Type="http://schemas.openxmlformats.org/officeDocument/2006/relationships/slide" Target="slides/slide104.xml"/><Relationship Id="rId106" Type="http://schemas.openxmlformats.org/officeDocument/2006/relationships/slide" Target="slides/slide105.xml"/><Relationship Id="rId107" Type="http://schemas.openxmlformats.org/officeDocument/2006/relationships/slide" Target="slides/slide106.xml"/><Relationship Id="rId108" Type="http://schemas.openxmlformats.org/officeDocument/2006/relationships/slide" Target="slides/slide107.xml"/><Relationship Id="rId109" Type="http://schemas.openxmlformats.org/officeDocument/2006/relationships/slide" Target="slides/slide108.xml"/><Relationship Id="rId97" Type="http://schemas.openxmlformats.org/officeDocument/2006/relationships/slide" Target="slides/slide96.xml"/><Relationship Id="rId98" Type="http://schemas.openxmlformats.org/officeDocument/2006/relationships/slide" Target="slides/slide97.xml"/><Relationship Id="rId99" Type="http://schemas.openxmlformats.org/officeDocument/2006/relationships/slide" Target="slides/slide98.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00" Type="http://schemas.openxmlformats.org/officeDocument/2006/relationships/slide" Target="slides/slide99.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110" Type="http://schemas.openxmlformats.org/officeDocument/2006/relationships/slide" Target="slides/slide109.xml"/><Relationship Id="rId111" Type="http://schemas.openxmlformats.org/officeDocument/2006/relationships/slide" Target="slides/slide110.xml"/><Relationship Id="rId112" Type="http://schemas.openxmlformats.org/officeDocument/2006/relationships/slide" Target="slides/slide111.xml"/><Relationship Id="rId113" Type="http://schemas.openxmlformats.org/officeDocument/2006/relationships/slide" Target="slides/slide112.xml"/><Relationship Id="rId114" Type="http://schemas.openxmlformats.org/officeDocument/2006/relationships/notesMaster" Target="notesMasters/notesMaster1.xml"/><Relationship Id="rId115" Type="http://schemas.openxmlformats.org/officeDocument/2006/relationships/handoutMaster" Target="handoutMasters/handoutMaster1.xml"/><Relationship Id="rId116" Type="http://schemas.openxmlformats.org/officeDocument/2006/relationships/printerSettings" Target="printerSettings/printerSettings1.bin"/><Relationship Id="rId117" Type="http://schemas.openxmlformats.org/officeDocument/2006/relationships/presProps" Target="presProps.xml"/><Relationship Id="rId118" Type="http://schemas.openxmlformats.org/officeDocument/2006/relationships/viewProps" Target="viewProps.xml"/><Relationship Id="rId119" Type="http://schemas.openxmlformats.org/officeDocument/2006/relationships/theme" Target="theme/theme1.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8D7010F-C012-244C-8B8E-141B219D2220}" type="datetimeFigureOut">
              <a:rPr lang="en-US" smtClean="0"/>
              <a:t>2014-09-13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90135B0-DC35-5E44-BFC5-F68A08AC8484}" type="slidenum">
              <a:rPr lang="en-US" smtClean="0"/>
              <a:t>‹#›</a:t>
            </a:fld>
            <a:endParaRPr lang="en-US"/>
          </a:p>
        </p:txBody>
      </p:sp>
    </p:spTree>
    <p:extLst>
      <p:ext uri="{BB962C8B-B14F-4D97-AF65-F5344CB8AC3E}">
        <p14:creationId xmlns:p14="http://schemas.microsoft.com/office/powerpoint/2010/main" val="20651389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8A0D7A-6BF2-6841-B9D8-9FC63D4FBF66}" type="datetimeFigureOut">
              <a:rPr lang="en-US" smtClean="0"/>
              <a:t>2014-09-13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C7D0AD-A2F4-6941-8ED2-A2DE4898DC25}" type="slidenum">
              <a:rPr lang="en-US" smtClean="0"/>
              <a:t>‹#›</a:t>
            </a:fld>
            <a:endParaRPr lang="en-US"/>
          </a:p>
        </p:txBody>
      </p:sp>
    </p:spTree>
    <p:extLst>
      <p:ext uri="{BB962C8B-B14F-4D97-AF65-F5344CB8AC3E}">
        <p14:creationId xmlns:p14="http://schemas.microsoft.com/office/powerpoint/2010/main" val="64607109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C7D0AD-A2F4-6941-8ED2-A2DE4898DC25}" type="slidenum">
              <a:rPr lang="en-US" smtClean="0"/>
              <a:t>8</a:t>
            </a:fld>
            <a:endParaRPr lang="en-US"/>
          </a:p>
        </p:txBody>
      </p:sp>
    </p:spTree>
    <p:extLst>
      <p:ext uri="{BB962C8B-B14F-4D97-AF65-F5344CB8AC3E}">
        <p14:creationId xmlns:p14="http://schemas.microsoft.com/office/powerpoint/2010/main" val="38404227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C7D0AD-A2F4-6941-8ED2-A2DE4898DC25}" type="slidenum">
              <a:rPr lang="en-US" smtClean="0"/>
              <a:t>53</a:t>
            </a:fld>
            <a:endParaRPr lang="en-US"/>
          </a:p>
        </p:txBody>
      </p:sp>
    </p:spTree>
    <p:extLst>
      <p:ext uri="{BB962C8B-B14F-4D97-AF65-F5344CB8AC3E}">
        <p14:creationId xmlns:p14="http://schemas.microsoft.com/office/powerpoint/2010/main" val="23204708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C7D0AD-A2F4-6941-8ED2-A2DE4898DC25}" type="slidenum">
              <a:rPr lang="en-US" smtClean="0"/>
              <a:t>54</a:t>
            </a:fld>
            <a:endParaRPr lang="en-US"/>
          </a:p>
        </p:txBody>
      </p:sp>
    </p:spTree>
    <p:extLst>
      <p:ext uri="{BB962C8B-B14F-4D97-AF65-F5344CB8AC3E}">
        <p14:creationId xmlns:p14="http://schemas.microsoft.com/office/powerpoint/2010/main" val="23204708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C7D0AD-A2F4-6941-8ED2-A2DE4898DC25}" type="slidenum">
              <a:rPr lang="en-US" smtClean="0"/>
              <a:t>61</a:t>
            </a:fld>
            <a:endParaRPr lang="en-US"/>
          </a:p>
        </p:txBody>
      </p:sp>
    </p:spTree>
    <p:extLst>
      <p:ext uri="{BB962C8B-B14F-4D97-AF65-F5344CB8AC3E}">
        <p14:creationId xmlns:p14="http://schemas.microsoft.com/office/powerpoint/2010/main" val="7679997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C7D0AD-A2F4-6941-8ED2-A2DE4898DC25}" type="slidenum">
              <a:rPr lang="en-US" smtClean="0"/>
              <a:t>65</a:t>
            </a:fld>
            <a:endParaRPr lang="en-US"/>
          </a:p>
        </p:txBody>
      </p:sp>
    </p:spTree>
    <p:extLst>
      <p:ext uri="{BB962C8B-B14F-4D97-AF65-F5344CB8AC3E}">
        <p14:creationId xmlns:p14="http://schemas.microsoft.com/office/powerpoint/2010/main" val="7679997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C7D0AD-A2F4-6941-8ED2-A2DE4898DC25}" type="slidenum">
              <a:rPr lang="en-US" smtClean="0"/>
              <a:t>66</a:t>
            </a:fld>
            <a:endParaRPr lang="en-US"/>
          </a:p>
        </p:txBody>
      </p:sp>
    </p:spTree>
    <p:extLst>
      <p:ext uri="{BB962C8B-B14F-4D97-AF65-F5344CB8AC3E}">
        <p14:creationId xmlns:p14="http://schemas.microsoft.com/office/powerpoint/2010/main" val="7679997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8C7D0AD-A2F4-6941-8ED2-A2DE4898DC25}" type="slidenum">
              <a:rPr lang="en-US" smtClean="0"/>
              <a:t>9</a:t>
            </a:fld>
            <a:endParaRPr lang="en-US"/>
          </a:p>
        </p:txBody>
      </p:sp>
    </p:spTree>
    <p:extLst>
      <p:ext uri="{BB962C8B-B14F-4D97-AF65-F5344CB8AC3E}">
        <p14:creationId xmlns:p14="http://schemas.microsoft.com/office/powerpoint/2010/main" val="8598260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C7D0AD-A2F4-6941-8ED2-A2DE4898DC25}" type="slidenum">
              <a:rPr lang="en-US" smtClean="0"/>
              <a:t>37</a:t>
            </a:fld>
            <a:endParaRPr lang="en-US"/>
          </a:p>
        </p:txBody>
      </p:sp>
    </p:spTree>
    <p:extLst>
      <p:ext uri="{BB962C8B-B14F-4D97-AF65-F5344CB8AC3E}">
        <p14:creationId xmlns:p14="http://schemas.microsoft.com/office/powerpoint/2010/main" val="9606768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C7D0AD-A2F4-6941-8ED2-A2DE4898DC25}" type="slidenum">
              <a:rPr lang="en-US" smtClean="0"/>
              <a:t>38</a:t>
            </a:fld>
            <a:endParaRPr lang="en-US"/>
          </a:p>
        </p:txBody>
      </p:sp>
    </p:spTree>
    <p:extLst>
      <p:ext uri="{BB962C8B-B14F-4D97-AF65-F5344CB8AC3E}">
        <p14:creationId xmlns:p14="http://schemas.microsoft.com/office/powerpoint/2010/main" val="21694559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C7D0AD-A2F4-6941-8ED2-A2DE4898DC25}" type="slidenum">
              <a:rPr lang="en-US" smtClean="0"/>
              <a:t>39</a:t>
            </a:fld>
            <a:endParaRPr lang="en-US"/>
          </a:p>
        </p:txBody>
      </p:sp>
    </p:spTree>
    <p:extLst>
      <p:ext uri="{BB962C8B-B14F-4D97-AF65-F5344CB8AC3E}">
        <p14:creationId xmlns:p14="http://schemas.microsoft.com/office/powerpoint/2010/main" val="21694559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C7D0AD-A2F4-6941-8ED2-A2DE4898DC25}" type="slidenum">
              <a:rPr lang="en-US" smtClean="0"/>
              <a:t>48</a:t>
            </a:fld>
            <a:endParaRPr lang="en-US"/>
          </a:p>
        </p:txBody>
      </p:sp>
    </p:spTree>
    <p:extLst>
      <p:ext uri="{BB962C8B-B14F-4D97-AF65-F5344CB8AC3E}">
        <p14:creationId xmlns:p14="http://schemas.microsoft.com/office/powerpoint/2010/main" val="23434769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C7D0AD-A2F4-6941-8ED2-A2DE4898DC25}" type="slidenum">
              <a:rPr lang="en-US" smtClean="0"/>
              <a:t>49</a:t>
            </a:fld>
            <a:endParaRPr lang="en-US"/>
          </a:p>
        </p:txBody>
      </p:sp>
    </p:spTree>
    <p:extLst>
      <p:ext uri="{BB962C8B-B14F-4D97-AF65-F5344CB8AC3E}">
        <p14:creationId xmlns:p14="http://schemas.microsoft.com/office/powerpoint/2010/main" val="23434769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C7D0AD-A2F4-6941-8ED2-A2DE4898DC25}" type="slidenum">
              <a:rPr lang="en-US" smtClean="0"/>
              <a:t>50</a:t>
            </a:fld>
            <a:endParaRPr lang="en-US"/>
          </a:p>
        </p:txBody>
      </p:sp>
    </p:spTree>
    <p:extLst>
      <p:ext uri="{BB962C8B-B14F-4D97-AF65-F5344CB8AC3E}">
        <p14:creationId xmlns:p14="http://schemas.microsoft.com/office/powerpoint/2010/main" val="23434769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8C7D0AD-A2F4-6941-8ED2-A2DE4898DC25}" type="slidenum">
              <a:rPr lang="en-US" smtClean="0"/>
              <a:t>51</a:t>
            </a:fld>
            <a:endParaRPr lang="en-US"/>
          </a:p>
        </p:txBody>
      </p:sp>
    </p:spTree>
    <p:extLst>
      <p:ext uri="{BB962C8B-B14F-4D97-AF65-F5344CB8AC3E}">
        <p14:creationId xmlns:p14="http://schemas.microsoft.com/office/powerpoint/2010/main" val="2484260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08BF1C-DA60-6845-ABCE-6D323BC20273}" type="datetime3">
              <a:rPr lang="en-CA" smtClean="0"/>
              <a:t>13 September 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D3045E-CF0E-5540-9157-DE9932EB0517}" type="slidenum">
              <a:rPr lang="en-US" smtClean="0"/>
              <a:t>‹#›</a:t>
            </a:fld>
            <a:endParaRPr lang="en-US"/>
          </a:p>
        </p:txBody>
      </p:sp>
    </p:spTree>
    <p:extLst>
      <p:ext uri="{BB962C8B-B14F-4D97-AF65-F5344CB8AC3E}">
        <p14:creationId xmlns:p14="http://schemas.microsoft.com/office/powerpoint/2010/main" val="731447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b="1"/>
            </a:lvl1p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2FA178-D1C2-1045-A922-28B12F7D41FE}" type="datetime3">
              <a:rPr lang="en-CA" smtClean="0"/>
              <a:t>13 September 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D3045E-CF0E-5540-9157-DE9932EB0517}" type="slidenum">
              <a:rPr lang="en-US" smtClean="0"/>
              <a:t>‹#›</a:t>
            </a:fld>
            <a:endParaRPr lang="en-US"/>
          </a:p>
        </p:txBody>
      </p:sp>
    </p:spTree>
    <p:extLst>
      <p:ext uri="{BB962C8B-B14F-4D97-AF65-F5344CB8AC3E}">
        <p14:creationId xmlns:p14="http://schemas.microsoft.com/office/powerpoint/2010/main" val="3374818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8316"/>
            <a:ext cx="8229600" cy="1143000"/>
          </a:xfrm>
        </p:spPr>
        <p:txBody>
          <a:bodyPr/>
          <a:lstStyle>
            <a:lvl1pPr algn="l">
              <a:defRPr b="1"/>
            </a:lvl1pPr>
          </a:lstStyle>
          <a:p>
            <a:r>
              <a:rPr lang="en-US" smtClean="0"/>
              <a:t>Click to edit Master title style</a:t>
            </a:r>
            <a:endParaRPr lang="en-US"/>
          </a:p>
        </p:txBody>
      </p:sp>
      <p:sp>
        <p:nvSpPr>
          <p:cNvPr id="3" name="Content Placeholder 2"/>
          <p:cNvSpPr>
            <a:spLocks noGrp="1"/>
          </p:cNvSpPr>
          <p:nvPr>
            <p:ph idx="1"/>
          </p:nvPr>
        </p:nvSpPr>
        <p:spPr>
          <a:xfrm>
            <a:off x="457200" y="1320576"/>
            <a:ext cx="8229600" cy="4525963"/>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A5952A-1D6F-664B-9EC8-7D33F0B1BD09}" type="datetime3">
              <a:rPr lang="en-CA" smtClean="0"/>
              <a:t>13 September 2014</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D3045E-CF0E-5540-9157-DE9932EB0517}" type="slidenum">
              <a:rPr lang="en-US" smtClean="0"/>
              <a:t>‹#›</a:t>
            </a:fld>
            <a:endParaRPr lang="en-US"/>
          </a:p>
        </p:txBody>
      </p:sp>
    </p:spTree>
    <p:extLst>
      <p:ext uri="{BB962C8B-B14F-4D97-AF65-F5344CB8AC3E}">
        <p14:creationId xmlns:p14="http://schemas.microsoft.com/office/powerpoint/2010/main" val="1490155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98354"/>
            <a:ext cx="7772400" cy="1470025"/>
          </a:xfrm>
        </p:spPr>
        <p:txBody>
          <a:bodyPr/>
          <a:lstStyle>
            <a:lvl1pPr algn="ctr">
              <a:defRPr b="1"/>
            </a:lvl1p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9551455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53269"/>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37883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6480C4-07D6-6547-BD1B-35C8EDAE10EF}" type="datetime3">
              <a:rPr lang="en-CA" smtClean="0"/>
              <a:t>13 September 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D3045E-CF0E-5540-9157-DE9932EB0517}" type="slidenum">
              <a:rPr lang="en-US" smtClean="0"/>
              <a:t>‹#›</a:t>
            </a:fld>
            <a:endParaRPr lang="en-US"/>
          </a:p>
        </p:txBody>
      </p:sp>
    </p:spTree>
    <p:extLst>
      <p:ext uri="{BB962C8B-B14F-4D97-AF65-F5344CB8AC3E}">
        <p14:creationId xmlns:p14="http://schemas.microsoft.com/office/powerpoint/2010/main" val="3061942680"/>
      </p:ext>
    </p:extLst>
  </p:cSld>
  <p:clrMap bg1="lt1" tx1="dk1" bg2="lt2" tx2="dk2" accent1="accent1" accent2="accent2" accent3="accent3" accent4="accent4" accent5="accent5" accent6="accent6" hlink="hlink" folHlink="folHlink"/>
  <p:sldLayoutIdLst>
    <p:sldLayoutId id="2147483655" r:id="rId1"/>
    <p:sldLayoutId id="2147483654" r:id="rId2"/>
    <p:sldLayoutId id="2147483650" r:id="rId3"/>
    <p:sldLayoutId id="2147483649" r:id="rId4"/>
  </p:sldLayoutIdLst>
  <p:hf hdr="0" ftr="0"/>
  <p:txStyles>
    <p:titleStyle>
      <a:lvl1pPr algn="l" defTabSz="4572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7.jpg"/></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 Id="rId3" Type="http://schemas.microsoft.com/office/2007/relationships/hdphoto" Target="../media/hdphoto1.wdp"/></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6.png"/></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4.png"/></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196752"/>
            <a:ext cx="7772400" cy="1470025"/>
          </a:xfrm>
        </p:spPr>
        <p:txBody>
          <a:bodyPr>
            <a:normAutofit fontScale="90000"/>
          </a:bodyPr>
          <a:lstStyle/>
          <a:p>
            <a:r>
              <a:rPr lang="en-US" sz="6000" b="1" dirty="0" smtClean="0"/>
              <a:t>CSC148 Ramp-up</a:t>
            </a:r>
            <a:br>
              <a:rPr lang="en-US" sz="6000" b="1" dirty="0" smtClean="0"/>
            </a:br>
            <a:r>
              <a:rPr lang="en-US" sz="6000" b="1" dirty="0" smtClean="0"/>
              <a:t>Fall 2014</a:t>
            </a:r>
            <a:endParaRPr lang="en-US" sz="6000" b="1" dirty="0"/>
          </a:p>
        </p:txBody>
      </p:sp>
      <p:sp>
        <p:nvSpPr>
          <p:cNvPr id="3" name="Subtitle 2"/>
          <p:cNvSpPr>
            <a:spLocks noGrp="1"/>
          </p:cNvSpPr>
          <p:nvPr>
            <p:ph type="subTitle" idx="1"/>
          </p:nvPr>
        </p:nvSpPr>
        <p:spPr>
          <a:xfrm>
            <a:off x="965200" y="3886200"/>
            <a:ext cx="7213600" cy="2425700"/>
          </a:xfrm>
        </p:spPr>
        <p:txBody>
          <a:bodyPr>
            <a:noAutofit/>
          </a:bodyPr>
          <a:lstStyle/>
          <a:p>
            <a:r>
              <a:rPr lang="en-US" dirty="0" smtClean="0"/>
              <a:t>Michael </a:t>
            </a:r>
            <a:r>
              <a:rPr lang="en-US" dirty="0" err="1" smtClean="0"/>
              <a:t>Kimmins</a:t>
            </a:r>
            <a:endParaRPr lang="en-US" dirty="0" smtClean="0"/>
          </a:p>
          <a:p>
            <a:r>
              <a:rPr lang="en-US" dirty="0" smtClean="0"/>
              <a:t>(Based mostly on slides from Orion </a:t>
            </a:r>
            <a:r>
              <a:rPr lang="en-US" dirty="0" err="1" smtClean="0"/>
              <a:t>Buske</a:t>
            </a:r>
            <a:r>
              <a:rPr lang="en-US" dirty="0" smtClean="0"/>
              <a:t>)</a:t>
            </a:r>
          </a:p>
          <a:p>
            <a:r>
              <a:rPr lang="en-US" sz="2400" dirty="0" smtClean="0"/>
              <a:t>(based on notes by </a:t>
            </a:r>
            <a:r>
              <a:rPr lang="en-US" sz="2400" dirty="0" err="1" smtClean="0"/>
              <a:t>Velian</a:t>
            </a:r>
            <a:r>
              <a:rPr lang="en-US" sz="2400" dirty="0" smtClean="0"/>
              <a:t> </a:t>
            </a:r>
            <a:r>
              <a:rPr lang="en-US" sz="2400" dirty="0" err="1" smtClean="0"/>
              <a:t>Pandeliev</a:t>
            </a:r>
            <a:r>
              <a:rPr lang="en-US" sz="2400" dirty="0" smtClean="0"/>
              <a:t>, Jonathan Taylor, Noah Lockwood, and software-</a:t>
            </a:r>
            <a:r>
              <a:rPr lang="en-US" sz="2400" dirty="0" err="1" smtClean="0"/>
              <a:t>carpentry.org</a:t>
            </a:r>
            <a:r>
              <a:rPr lang="en-US" sz="2400" dirty="0" smtClean="0"/>
              <a:t>) </a:t>
            </a:r>
            <a:endParaRPr lang="en-US" sz="2400" dirty="0"/>
          </a:p>
        </p:txBody>
      </p:sp>
    </p:spTree>
    <p:extLst>
      <p:ext uri="{BB962C8B-B14F-4D97-AF65-F5344CB8AC3E}">
        <p14:creationId xmlns:p14="http://schemas.microsoft.com/office/powerpoint/2010/main" val="113889538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speak some Python</a:t>
            </a:r>
            <a:endParaRPr lang="en-US" dirty="0"/>
          </a:p>
        </p:txBody>
      </p:sp>
      <p:sp>
        <p:nvSpPr>
          <p:cNvPr id="3" name="Content Placeholder 2"/>
          <p:cNvSpPr>
            <a:spLocks noGrp="1"/>
          </p:cNvSpPr>
          <p:nvPr>
            <p:ph idx="1"/>
          </p:nvPr>
        </p:nvSpPr>
        <p:spPr>
          <a:xfrm>
            <a:off x="457200" y="1594554"/>
            <a:ext cx="8229600" cy="4851399"/>
          </a:xfrm>
        </p:spPr>
        <p:txBody>
          <a:bodyPr/>
          <a:lstStyle/>
          <a:p>
            <a:pPr marL="57150" indent="0">
              <a:buNone/>
            </a:pPr>
            <a:r>
              <a:rPr lang="en-US" sz="2000" dirty="0" smtClean="0">
                <a:solidFill>
                  <a:srgbClr val="008000"/>
                </a:solidFill>
                <a:latin typeface="Courier New"/>
                <a:cs typeface="Courier New"/>
              </a:rPr>
              <a:t>&gt;&gt;&gt; </a:t>
            </a:r>
            <a:r>
              <a:rPr lang="en-US" sz="2000" dirty="0" err="1" smtClean="0">
                <a:solidFill>
                  <a:srgbClr val="008000"/>
                </a:solidFill>
                <a:latin typeface="Courier New"/>
                <a:cs typeface="Courier New"/>
              </a:rPr>
              <a:t>def</a:t>
            </a:r>
            <a:r>
              <a:rPr lang="en-US" sz="2000" dirty="0" smtClean="0">
                <a:solidFill>
                  <a:srgbClr val="008000"/>
                </a:solidFill>
                <a:latin typeface="Courier New"/>
                <a:cs typeface="Courier New"/>
              </a:rPr>
              <a:t> foo(x):</a:t>
            </a:r>
          </a:p>
          <a:p>
            <a:pPr marL="57150" indent="0">
              <a:buNone/>
            </a:pPr>
            <a:r>
              <a:rPr lang="en-US" sz="2000" dirty="0" smtClean="0">
                <a:solidFill>
                  <a:srgbClr val="008000"/>
                </a:solidFill>
                <a:latin typeface="Courier New"/>
                <a:cs typeface="Courier New"/>
              </a:rPr>
              <a:t>...     y = x + 1</a:t>
            </a:r>
          </a:p>
          <a:p>
            <a:pPr marL="57150" indent="0">
              <a:buNone/>
            </a:pPr>
            <a:r>
              <a:rPr lang="en-US" sz="2000" dirty="0" smtClean="0">
                <a:solidFill>
                  <a:srgbClr val="008000"/>
                </a:solidFill>
                <a:latin typeface="Courier New"/>
                <a:cs typeface="Courier New"/>
              </a:rPr>
              <a:t>...     z = y + "a"</a:t>
            </a:r>
          </a:p>
          <a:p>
            <a:pPr marL="57150" indent="0">
              <a:buNone/>
            </a:pPr>
            <a:r>
              <a:rPr lang="en-US" sz="2000" dirty="0" smtClean="0">
                <a:solidFill>
                  <a:srgbClr val="008000"/>
                </a:solidFill>
                <a:latin typeface="Courier New"/>
                <a:cs typeface="Courier New"/>
              </a:rPr>
              <a:t>...     return z</a:t>
            </a:r>
          </a:p>
          <a:p>
            <a:pPr marL="57150" indent="0">
              <a:buNone/>
            </a:pPr>
            <a:r>
              <a:rPr lang="en-US" sz="2000" dirty="0" smtClean="0">
                <a:solidFill>
                  <a:srgbClr val="008000"/>
                </a:solidFill>
                <a:latin typeface="Courier New"/>
                <a:cs typeface="Courier New"/>
              </a:rPr>
              <a:t>...</a:t>
            </a:r>
          </a:p>
          <a:p>
            <a:pPr marL="57150" indent="0">
              <a:buNone/>
            </a:pPr>
            <a:r>
              <a:rPr lang="en-US" sz="2000" dirty="0" smtClean="0">
                <a:solidFill>
                  <a:srgbClr val="008000"/>
                </a:solidFill>
                <a:latin typeface="Courier New"/>
                <a:cs typeface="Courier New"/>
              </a:rPr>
              <a:t>&gt;&gt;&gt; foo (1)</a:t>
            </a:r>
          </a:p>
          <a:p>
            <a:pPr marL="57150" indent="0">
              <a:buNone/>
            </a:pPr>
            <a:r>
              <a:rPr lang="en-US" sz="2000" dirty="0" err="1" smtClean="0">
                <a:solidFill>
                  <a:srgbClr val="008000"/>
                </a:solidFill>
                <a:latin typeface="Courier New"/>
                <a:cs typeface="Courier New"/>
              </a:rPr>
              <a:t>Traceback</a:t>
            </a:r>
            <a:r>
              <a:rPr lang="en-US" sz="2000" dirty="0" smtClean="0">
                <a:solidFill>
                  <a:srgbClr val="008000"/>
                </a:solidFill>
                <a:latin typeface="Courier New"/>
                <a:cs typeface="Courier New"/>
              </a:rPr>
              <a:t> (most recent call last):</a:t>
            </a:r>
          </a:p>
          <a:p>
            <a:pPr marL="57150" indent="0">
              <a:buNone/>
            </a:pPr>
            <a:r>
              <a:rPr lang="en-US" sz="2000" dirty="0" smtClean="0">
                <a:solidFill>
                  <a:srgbClr val="008000"/>
                </a:solidFill>
                <a:latin typeface="Courier New"/>
                <a:cs typeface="Courier New"/>
              </a:rPr>
              <a:t>  File "&lt;</a:t>
            </a:r>
            <a:r>
              <a:rPr lang="en-US" sz="2000" dirty="0" err="1" smtClean="0">
                <a:solidFill>
                  <a:srgbClr val="008000"/>
                </a:solidFill>
                <a:latin typeface="Courier New"/>
                <a:cs typeface="Courier New"/>
              </a:rPr>
              <a:t>stdin</a:t>
            </a:r>
            <a:r>
              <a:rPr lang="en-US" sz="2000" dirty="0" smtClean="0">
                <a:solidFill>
                  <a:srgbClr val="008000"/>
                </a:solidFill>
                <a:latin typeface="Courier New"/>
                <a:cs typeface="Courier New"/>
              </a:rPr>
              <a:t>&gt;", line 1, in &lt;module&gt;</a:t>
            </a:r>
          </a:p>
          <a:p>
            <a:pPr marL="57150" indent="0">
              <a:buNone/>
            </a:pPr>
            <a:r>
              <a:rPr lang="en-US" sz="2000" dirty="0" smtClean="0">
                <a:solidFill>
                  <a:srgbClr val="008000"/>
                </a:solidFill>
                <a:latin typeface="Courier New"/>
                <a:cs typeface="Courier New"/>
              </a:rPr>
              <a:t>  File "&lt;</a:t>
            </a:r>
            <a:r>
              <a:rPr lang="en-US" sz="2000" dirty="0" err="1" smtClean="0">
                <a:solidFill>
                  <a:srgbClr val="008000"/>
                </a:solidFill>
                <a:latin typeface="Courier New"/>
                <a:cs typeface="Courier New"/>
              </a:rPr>
              <a:t>stdin</a:t>
            </a:r>
            <a:r>
              <a:rPr lang="en-US" sz="2000" dirty="0" smtClean="0">
                <a:solidFill>
                  <a:srgbClr val="008000"/>
                </a:solidFill>
                <a:latin typeface="Courier New"/>
                <a:cs typeface="Courier New"/>
              </a:rPr>
              <a:t>&gt;", line 3, in foo</a:t>
            </a:r>
          </a:p>
          <a:p>
            <a:pPr marL="57150" indent="0">
              <a:buNone/>
            </a:pPr>
            <a:r>
              <a:rPr lang="en-US" sz="2000" dirty="0" err="1" smtClean="0">
                <a:solidFill>
                  <a:srgbClr val="008000"/>
                </a:solidFill>
                <a:latin typeface="Courier New"/>
                <a:cs typeface="Courier New"/>
              </a:rPr>
              <a:t>TypeError</a:t>
            </a:r>
            <a:r>
              <a:rPr lang="en-US" sz="2000" dirty="0" smtClean="0">
                <a:solidFill>
                  <a:srgbClr val="008000"/>
                </a:solidFill>
                <a:latin typeface="Courier New"/>
                <a:cs typeface="Courier New"/>
              </a:rPr>
              <a:t>: unsupported operand type(s) for +: '</a:t>
            </a:r>
            <a:r>
              <a:rPr lang="en-US" sz="2000" dirty="0" err="1" smtClean="0">
                <a:solidFill>
                  <a:srgbClr val="008000"/>
                </a:solidFill>
                <a:latin typeface="Courier New"/>
                <a:cs typeface="Courier New"/>
              </a:rPr>
              <a:t>int</a:t>
            </a:r>
            <a:r>
              <a:rPr lang="en-US" sz="2000" dirty="0" smtClean="0">
                <a:solidFill>
                  <a:srgbClr val="008000"/>
                </a:solidFill>
                <a:latin typeface="Courier New"/>
                <a:cs typeface="Courier New"/>
              </a:rPr>
              <a:t>' and '</a:t>
            </a:r>
            <a:r>
              <a:rPr lang="en-US" sz="2000" dirty="0" err="1" smtClean="0">
                <a:solidFill>
                  <a:srgbClr val="008000"/>
                </a:solidFill>
                <a:latin typeface="Courier New"/>
                <a:cs typeface="Courier New"/>
              </a:rPr>
              <a:t>str</a:t>
            </a:r>
            <a:r>
              <a:rPr lang="en-US" sz="2000" dirty="0" smtClean="0">
                <a:solidFill>
                  <a:srgbClr val="008000"/>
                </a:solidFill>
                <a:latin typeface="Courier New"/>
                <a:cs typeface="Courier New"/>
              </a:rPr>
              <a:t>'</a:t>
            </a:r>
          </a:p>
        </p:txBody>
      </p:sp>
      <p:sp>
        <p:nvSpPr>
          <p:cNvPr id="4" name="Date Placeholder 3"/>
          <p:cNvSpPr>
            <a:spLocks noGrp="1"/>
          </p:cNvSpPr>
          <p:nvPr>
            <p:ph type="dt" sz="half" idx="10"/>
          </p:nvPr>
        </p:nvSpPr>
        <p:spPr/>
        <p:txBody>
          <a:bodyPr/>
          <a:lstStyle/>
          <a:p>
            <a:fld id="{D297C988-947E-864A-A0DF-9A99AA29A44B}"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9</a:t>
            </a:fld>
            <a:endParaRPr lang="en-US"/>
          </a:p>
        </p:txBody>
      </p:sp>
      <p:sp>
        <p:nvSpPr>
          <p:cNvPr id="6" name="Content Placeholder 2"/>
          <p:cNvSpPr txBox="1">
            <a:spLocks/>
          </p:cNvSpPr>
          <p:nvPr/>
        </p:nvSpPr>
        <p:spPr>
          <a:xfrm>
            <a:off x="457200" y="1114749"/>
            <a:ext cx="8229600" cy="2125662"/>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800" dirty="0" smtClean="0"/>
              <a:t>Python is </a:t>
            </a:r>
            <a:r>
              <a:rPr lang="en-US" sz="2800" b="1" dirty="0" smtClean="0"/>
              <a:t>dynamically typed</a:t>
            </a:r>
            <a:r>
              <a:rPr lang="en-US" sz="2800" dirty="0" smtClean="0"/>
              <a:t>.</a:t>
            </a:r>
          </a:p>
        </p:txBody>
      </p:sp>
    </p:spTree>
    <p:extLst>
      <p:ext uri="{BB962C8B-B14F-4D97-AF65-F5344CB8AC3E}">
        <p14:creationId xmlns:p14="http://schemas.microsoft.com/office/powerpoint/2010/main" val="2521710531"/>
      </p:ext>
    </p:extLst>
  </p:cSld>
  <p:clrMapOvr>
    <a:masterClrMapping/>
  </p:clrMapOvr>
  <p:timing>
    <p:tnLst>
      <p:par>
        <p:cTn xmlns:p14="http://schemas.microsoft.com/office/powerpoint/2010/mai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normAutofit/>
          </a:bodyPr>
          <a:lstStyle/>
          <a:p>
            <a:r>
              <a:rPr lang="en-US" sz="4500" dirty="0" smtClean="0"/>
              <a:t>Testing the code</a:t>
            </a:r>
            <a:endParaRPr lang="en-US" sz="4500"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
        <p:nvSpPr>
          <p:cNvPr id="4" name="Slide Number Placeholder 3"/>
          <p:cNvSpPr>
            <a:spLocks noGrp="1"/>
          </p:cNvSpPr>
          <p:nvPr>
            <p:ph type="sldNum" sz="quarter" idx="12"/>
          </p:nvPr>
        </p:nvSpPr>
        <p:spPr/>
        <p:txBody>
          <a:bodyPr/>
          <a:lstStyle/>
          <a:p>
            <a:fld id="{81AE9630-6584-ED4B-B8EA-CB7A97BDB708}" type="slidenum">
              <a:rPr lang="en-US"/>
              <a:pPr/>
              <a:t>99</a:t>
            </a:fld>
            <a:endParaRPr lang="en-US" dirty="0"/>
          </a:p>
        </p:txBody>
      </p:sp>
      <p:pic>
        <p:nvPicPr>
          <p:cNvPr id="9" name="Picture 8" descr="unit-test.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4554" y="1224139"/>
            <a:ext cx="5954889" cy="4466167"/>
          </a:xfrm>
          <a:prstGeom prst="rect">
            <a:avLst/>
          </a:prstGeom>
        </p:spPr>
      </p:pic>
    </p:spTree>
    <p:extLst>
      <p:ext uri="{BB962C8B-B14F-4D97-AF65-F5344CB8AC3E}">
        <p14:creationId xmlns:p14="http://schemas.microsoft.com/office/powerpoint/2010/main" val="25066993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normAutofit/>
          </a:bodyPr>
          <a:lstStyle/>
          <a:p>
            <a:r>
              <a:rPr lang="en-US" sz="4500" dirty="0" smtClean="0"/>
              <a:t>Testing the code</a:t>
            </a:r>
            <a:endParaRPr lang="en-US" sz="4500" dirty="0"/>
          </a:p>
        </p:txBody>
      </p:sp>
      <p:sp>
        <p:nvSpPr>
          <p:cNvPr id="6" name="Content Placeholder 5"/>
          <p:cNvSpPr>
            <a:spLocks noGrp="1"/>
          </p:cNvSpPr>
          <p:nvPr>
            <p:ph idx="1"/>
          </p:nvPr>
        </p:nvSpPr>
        <p:spPr/>
        <p:txBody>
          <a:bodyPr/>
          <a:lstStyle/>
          <a:p>
            <a:pPr marL="0" indent="0" algn="ctr">
              <a:buNone/>
            </a:pPr>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
        <p:nvSpPr>
          <p:cNvPr id="4" name="Slide Number Placeholder 3"/>
          <p:cNvSpPr>
            <a:spLocks noGrp="1"/>
          </p:cNvSpPr>
          <p:nvPr>
            <p:ph type="sldNum" sz="quarter" idx="12"/>
          </p:nvPr>
        </p:nvSpPr>
        <p:spPr/>
        <p:txBody>
          <a:bodyPr/>
          <a:lstStyle/>
          <a:p>
            <a:fld id="{81AE9630-6584-ED4B-B8EA-CB7A97BDB708}" type="slidenum">
              <a:rPr lang="en-US"/>
              <a:pPr/>
              <a:t>100</a:t>
            </a:fld>
            <a:endParaRPr lang="en-US" dirty="0"/>
          </a:p>
        </p:txBody>
      </p:sp>
      <p:sp>
        <p:nvSpPr>
          <p:cNvPr id="8" name="Content Placeholder 6"/>
          <p:cNvSpPr txBox="1">
            <a:spLocks/>
          </p:cNvSpPr>
          <p:nvPr/>
        </p:nvSpPr>
        <p:spPr>
          <a:xfrm>
            <a:off x="457200" y="1320576"/>
            <a:ext cx="8229600" cy="4910891"/>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smtClean="0"/>
              <a:t>Why test?</a:t>
            </a:r>
          </a:p>
          <a:p>
            <a:pPr marL="457200" lvl="1" indent="0">
              <a:buNone/>
            </a:pPr>
            <a:r>
              <a:rPr lang="en-US" dirty="0" smtClean="0"/>
              <a:t>Assures correctness of the program under specific conditions</a:t>
            </a:r>
          </a:p>
          <a:p>
            <a:pPr marL="457200" lvl="1" indent="0">
              <a:buNone/>
            </a:pPr>
            <a:r>
              <a:rPr lang="en-US" dirty="0" smtClean="0"/>
              <a:t>Thinking of testing while coding makes the coder design a code that is better designed</a:t>
            </a:r>
          </a:p>
          <a:p>
            <a:pPr marL="457200" lvl="1" indent="0">
              <a:buNone/>
            </a:pPr>
            <a:r>
              <a:rPr lang="en-US" dirty="0" smtClean="0"/>
              <a:t>Helps you think about edge cases (e.g. What if user tries to delete a file that isn’t there? What if a function that takes mutable data is given an immutable type?)</a:t>
            </a:r>
          </a:p>
          <a:p>
            <a:pPr marL="457200" lvl="1" indent="0">
              <a:buNone/>
            </a:pPr>
            <a:endParaRPr lang="en-US" sz="2000" dirty="0" smtClean="0">
              <a:solidFill>
                <a:srgbClr val="008000"/>
              </a:solidFill>
              <a:latin typeface="Courier New"/>
              <a:cs typeface="Courier New"/>
            </a:endParaRPr>
          </a:p>
        </p:txBody>
      </p:sp>
    </p:spTree>
    <p:extLst>
      <p:ext uri="{BB962C8B-B14F-4D97-AF65-F5344CB8AC3E}">
        <p14:creationId xmlns:p14="http://schemas.microsoft.com/office/powerpoint/2010/main" val="15933465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normAutofit/>
          </a:bodyPr>
          <a:lstStyle/>
          <a:p>
            <a:r>
              <a:rPr lang="en-US" sz="4500" dirty="0" smtClean="0"/>
              <a:t>Testing the code</a:t>
            </a:r>
            <a:endParaRPr lang="en-US" sz="4500"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
        <p:nvSpPr>
          <p:cNvPr id="4" name="Slide Number Placeholder 3"/>
          <p:cNvSpPr>
            <a:spLocks noGrp="1"/>
          </p:cNvSpPr>
          <p:nvPr>
            <p:ph type="sldNum" sz="quarter" idx="12"/>
          </p:nvPr>
        </p:nvSpPr>
        <p:spPr/>
        <p:txBody>
          <a:bodyPr/>
          <a:lstStyle/>
          <a:p>
            <a:fld id="{81AE9630-6584-ED4B-B8EA-CB7A97BDB708}" type="slidenum">
              <a:rPr lang="en-US"/>
              <a:pPr/>
              <a:t>101</a:t>
            </a:fld>
            <a:endParaRPr lang="en-US" dirty="0"/>
          </a:p>
        </p:txBody>
      </p:sp>
      <p:sp>
        <p:nvSpPr>
          <p:cNvPr id="8" name="Content Placeholder 6"/>
          <p:cNvSpPr txBox="1">
            <a:spLocks/>
          </p:cNvSpPr>
          <p:nvPr/>
        </p:nvSpPr>
        <p:spPr>
          <a:xfrm>
            <a:off x="457200" y="1320576"/>
            <a:ext cx="8229600" cy="4910891"/>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err="1" smtClean="0"/>
              <a:t>even.py</a:t>
            </a:r>
            <a:endParaRPr lang="en-US" dirty="0"/>
          </a:p>
          <a:p>
            <a:pPr marL="457200" lvl="1" indent="0">
              <a:buNone/>
            </a:pPr>
            <a:r>
              <a:rPr lang="en-US" dirty="0" err="1" smtClean="0">
                <a:latin typeface="Courier New"/>
                <a:cs typeface="Courier New"/>
              </a:rPr>
              <a:t>def</a:t>
            </a:r>
            <a:r>
              <a:rPr lang="en-US" dirty="0" smtClean="0">
                <a:latin typeface="Courier New"/>
                <a:cs typeface="Courier New"/>
              </a:rPr>
              <a:t> </a:t>
            </a:r>
            <a:r>
              <a:rPr lang="en-US" dirty="0" err="1" smtClean="0">
                <a:latin typeface="Courier New"/>
                <a:cs typeface="Courier New"/>
              </a:rPr>
              <a:t>is_even</a:t>
            </a:r>
            <a:r>
              <a:rPr lang="en-US" dirty="0" smtClean="0">
                <a:latin typeface="Courier New"/>
                <a:cs typeface="Courier New"/>
              </a:rPr>
              <a:t>(</a:t>
            </a:r>
            <a:r>
              <a:rPr lang="en-US" dirty="0" err="1" smtClean="0">
                <a:latin typeface="Courier New"/>
                <a:cs typeface="Courier New"/>
              </a:rPr>
              <a:t>num</a:t>
            </a:r>
            <a:r>
              <a:rPr lang="en-US" dirty="0" smtClean="0">
                <a:latin typeface="Courier New"/>
                <a:cs typeface="Courier New"/>
              </a:rPr>
              <a:t>):</a:t>
            </a:r>
          </a:p>
          <a:p>
            <a:pPr marL="457200" lvl="1" indent="0">
              <a:buNone/>
            </a:pPr>
            <a:r>
              <a:rPr lang="en-US" dirty="0" smtClean="0">
                <a:latin typeface="Courier New"/>
                <a:cs typeface="Courier New"/>
              </a:rPr>
              <a:t>""" (</a:t>
            </a:r>
            <a:r>
              <a:rPr lang="en-US" dirty="0" err="1" smtClean="0">
                <a:latin typeface="Courier New"/>
                <a:cs typeface="Courier New"/>
              </a:rPr>
              <a:t>int</a:t>
            </a:r>
            <a:r>
              <a:rPr lang="en-US" dirty="0" smtClean="0">
                <a:latin typeface="Courier New"/>
                <a:cs typeface="Courier New"/>
              </a:rPr>
              <a:t>) </a:t>
            </a:r>
            <a:r>
              <a:rPr lang="en-US" dirty="0">
                <a:latin typeface="Courier New"/>
                <a:cs typeface="Courier New"/>
              </a:rPr>
              <a:t>-&gt; </a:t>
            </a:r>
            <a:r>
              <a:rPr lang="en-US" dirty="0" err="1" smtClean="0">
                <a:latin typeface="Courier New"/>
                <a:cs typeface="Courier New"/>
              </a:rPr>
              <a:t>bool</a:t>
            </a:r>
            <a:endParaRPr lang="en-US" dirty="0" smtClean="0">
              <a:latin typeface="Courier New"/>
              <a:cs typeface="Courier New"/>
            </a:endParaRPr>
          </a:p>
          <a:p>
            <a:pPr marL="457200" lvl="1" indent="0">
              <a:buNone/>
            </a:pPr>
            <a:r>
              <a:rPr lang="en-US" dirty="0" smtClean="0">
                <a:latin typeface="Courier New"/>
                <a:cs typeface="Courier New"/>
              </a:rPr>
              <a:t> return True if </a:t>
            </a:r>
            <a:r>
              <a:rPr lang="en-US" dirty="0" err="1" smtClean="0">
                <a:latin typeface="Courier New"/>
                <a:cs typeface="Courier New"/>
              </a:rPr>
              <a:t>num</a:t>
            </a:r>
            <a:r>
              <a:rPr lang="en-US" dirty="0" smtClean="0">
                <a:latin typeface="Courier New"/>
                <a:cs typeface="Courier New"/>
              </a:rPr>
              <a:t> is even"""</a:t>
            </a:r>
          </a:p>
          <a:p>
            <a:pPr marL="457200" lvl="1" indent="0">
              <a:buNone/>
            </a:pPr>
            <a:r>
              <a:rPr lang="en-US" dirty="0">
                <a:latin typeface="Courier New"/>
                <a:cs typeface="Courier New"/>
              </a:rPr>
              <a:t>    </a:t>
            </a:r>
            <a:r>
              <a:rPr lang="en-US" dirty="0" smtClean="0">
                <a:latin typeface="Courier New"/>
                <a:cs typeface="Courier New"/>
              </a:rPr>
              <a:t>return number </a:t>
            </a:r>
            <a:r>
              <a:rPr lang="en-US" dirty="0">
                <a:latin typeface="Courier New"/>
                <a:cs typeface="Courier New"/>
              </a:rPr>
              <a:t>% 2 == </a:t>
            </a:r>
            <a:r>
              <a:rPr lang="en-US" dirty="0" smtClean="0">
                <a:latin typeface="Courier New"/>
                <a:cs typeface="Courier New"/>
              </a:rPr>
              <a:t>0</a:t>
            </a:r>
            <a:endParaRPr lang="en-US" dirty="0" smtClean="0"/>
          </a:p>
        </p:txBody>
      </p:sp>
    </p:spTree>
    <p:extLst>
      <p:ext uri="{BB962C8B-B14F-4D97-AF65-F5344CB8AC3E}">
        <p14:creationId xmlns:p14="http://schemas.microsoft.com/office/powerpoint/2010/main" val="39805013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normAutofit/>
          </a:bodyPr>
          <a:lstStyle/>
          <a:p>
            <a:r>
              <a:rPr lang="en-US" sz="4500" dirty="0" smtClean="0"/>
              <a:t>Testing the code</a:t>
            </a:r>
            <a:endParaRPr lang="en-US" sz="4500"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
        <p:nvSpPr>
          <p:cNvPr id="4" name="Slide Number Placeholder 3"/>
          <p:cNvSpPr>
            <a:spLocks noGrp="1"/>
          </p:cNvSpPr>
          <p:nvPr>
            <p:ph type="sldNum" sz="quarter" idx="12"/>
          </p:nvPr>
        </p:nvSpPr>
        <p:spPr/>
        <p:txBody>
          <a:bodyPr/>
          <a:lstStyle/>
          <a:p>
            <a:fld id="{81AE9630-6584-ED4B-B8EA-CB7A97BDB708}" type="slidenum">
              <a:rPr lang="en-US"/>
              <a:pPr/>
              <a:t>102</a:t>
            </a:fld>
            <a:endParaRPr lang="en-US" dirty="0"/>
          </a:p>
        </p:txBody>
      </p:sp>
      <p:sp>
        <p:nvSpPr>
          <p:cNvPr id="8" name="Content Placeholder 6"/>
          <p:cNvSpPr txBox="1">
            <a:spLocks/>
          </p:cNvSpPr>
          <p:nvPr/>
        </p:nvSpPr>
        <p:spPr>
          <a:xfrm>
            <a:off x="-318905" y="1066578"/>
            <a:ext cx="10634133" cy="4910891"/>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err="1" smtClean="0"/>
              <a:t>Docstrings</a:t>
            </a:r>
            <a:r>
              <a:rPr lang="en-US" dirty="0" smtClean="0"/>
              <a:t> omitted for space!</a:t>
            </a:r>
          </a:p>
          <a:p>
            <a:r>
              <a:rPr lang="en-US" dirty="0" err="1" smtClean="0"/>
              <a:t>Test_even.py</a:t>
            </a:r>
            <a:endParaRPr lang="en-US" dirty="0"/>
          </a:p>
          <a:p>
            <a:pPr marL="457200" lvl="1" indent="0">
              <a:buNone/>
            </a:pPr>
            <a:r>
              <a:rPr lang="en-US" dirty="0">
                <a:latin typeface="Courier New"/>
                <a:cs typeface="Courier New"/>
              </a:rPr>
              <a:t>import </a:t>
            </a:r>
            <a:r>
              <a:rPr lang="en-US" dirty="0" err="1" smtClean="0">
                <a:latin typeface="Courier New"/>
                <a:cs typeface="Courier New"/>
              </a:rPr>
              <a:t>unittest</a:t>
            </a:r>
            <a:endParaRPr lang="en-US" dirty="0" smtClean="0">
              <a:latin typeface="Courier New"/>
              <a:cs typeface="Courier New"/>
            </a:endParaRPr>
          </a:p>
          <a:p>
            <a:pPr marL="457200" lvl="1" indent="0">
              <a:buNone/>
            </a:pPr>
            <a:endParaRPr lang="en-US" dirty="0" smtClean="0">
              <a:latin typeface="Courier New"/>
              <a:cs typeface="Courier New"/>
            </a:endParaRPr>
          </a:p>
          <a:p>
            <a:pPr marL="457200" lvl="1" indent="0">
              <a:buNone/>
            </a:pPr>
            <a:r>
              <a:rPr lang="en-US" dirty="0" smtClean="0">
                <a:latin typeface="Courier New"/>
                <a:cs typeface="Courier New"/>
              </a:rPr>
              <a:t>class </a:t>
            </a:r>
            <a:r>
              <a:rPr lang="en-US" dirty="0" err="1" smtClean="0">
                <a:latin typeface="Courier New"/>
                <a:cs typeface="Courier New"/>
              </a:rPr>
              <a:t>EvenTestCase</a:t>
            </a:r>
            <a:r>
              <a:rPr lang="en-US" dirty="0" smtClean="0">
                <a:latin typeface="Courier New"/>
                <a:cs typeface="Courier New"/>
              </a:rPr>
              <a:t>(</a:t>
            </a:r>
            <a:r>
              <a:rPr lang="en-US" dirty="0" err="1" smtClean="0">
                <a:latin typeface="Courier New"/>
                <a:cs typeface="Courier New"/>
              </a:rPr>
              <a:t>unittest.TestCase</a:t>
            </a:r>
            <a:r>
              <a:rPr lang="en-US" dirty="0" smtClean="0">
                <a:latin typeface="Courier New"/>
                <a:cs typeface="Courier New"/>
              </a:rPr>
              <a:t>):</a:t>
            </a:r>
          </a:p>
          <a:p>
            <a:pPr marL="457200" lvl="1" indent="0">
              <a:buNone/>
            </a:pPr>
            <a:r>
              <a:rPr lang="en-US" dirty="0" smtClean="0">
                <a:latin typeface="Courier New"/>
                <a:cs typeface="Courier New"/>
              </a:rPr>
              <a:t>    </a:t>
            </a:r>
            <a:r>
              <a:rPr lang="en-US" dirty="0" err="1" smtClean="0">
                <a:latin typeface="Courier New"/>
                <a:cs typeface="Courier New"/>
              </a:rPr>
              <a:t>def</a:t>
            </a:r>
            <a:r>
              <a:rPr lang="en-US" dirty="0" smtClean="0">
                <a:latin typeface="Courier New"/>
                <a:cs typeface="Courier New"/>
              </a:rPr>
              <a:t> </a:t>
            </a:r>
            <a:r>
              <a:rPr lang="en-US" dirty="0" err="1" smtClean="0">
                <a:latin typeface="Courier New"/>
                <a:cs typeface="Courier New"/>
              </a:rPr>
              <a:t>test_is_two_even</a:t>
            </a:r>
            <a:r>
              <a:rPr lang="en-US" dirty="0" smtClean="0">
                <a:latin typeface="Courier New"/>
                <a:cs typeface="Courier New"/>
              </a:rPr>
              <a:t>(</a:t>
            </a:r>
            <a:r>
              <a:rPr lang="en-US" dirty="0">
                <a:latin typeface="Courier New"/>
                <a:cs typeface="Courier New"/>
              </a:rPr>
              <a:t>self)</a:t>
            </a:r>
            <a:r>
              <a:rPr lang="en-US" dirty="0" smtClean="0">
                <a:latin typeface="Courier New"/>
                <a:cs typeface="Courier New"/>
              </a:rPr>
              <a:t>:</a:t>
            </a:r>
          </a:p>
          <a:p>
            <a:pPr marL="457200" lvl="1" indent="0">
              <a:buNone/>
            </a:pPr>
            <a:r>
              <a:rPr lang="en-US" dirty="0" smtClean="0">
                <a:latin typeface="Courier New"/>
                <a:cs typeface="Courier New"/>
              </a:rPr>
              <a:t>        </a:t>
            </a:r>
            <a:r>
              <a:rPr lang="en-US" dirty="0" err="1" smtClean="0">
                <a:latin typeface="Courier New"/>
                <a:cs typeface="Courier New"/>
              </a:rPr>
              <a:t>self.assertTrue</a:t>
            </a:r>
            <a:r>
              <a:rPr lang="en-US" dirty="0" smtClean="0">
                <a:latin typeface="Courier New"/>
                <a:cs typeface="Courier New"/>
              </a:rPr>
              <a:t>(</a:t>
            </a:r>
            <a:r>
              <a:rPr lang="en-US" dirty="0" err="1" smtClean="0">
                <a:latin typeface="Courier New"/>
                <a:cs typeface="Courier New"/>
              </a:rPr>
              <a:t>is_even</a:t>
            </a:r>
            <a:r>
              <a:rPr lang="en-US" dirty="0" smtClean="0">
                <a:latin typeface="Courier New"/>
                <a:cs typeface="Courier New"/>
              </a:rPr>
              <a:t>(2))</a:t>
            </a:r>
          </a:p>
          <a:p>
            <a:pPr marL="457200" lvl="1" indent="0">
              <a:buNone/>
            </a:pPr>
            <a:r>
              <a:rPr lang="en-US" dirty="0" smtClean="0">
                <a:latin typeface="Courier New"/>
                <a:cs typeface="Courier New"/>
              </a:rPr>
              <a:t>if </a:t>
            </a:r>
            <a:r>
              <a:rPr lang="en-US" dirty="0">
                <a:latin typeface="Courier New"/>
                <a:cs typeface="Courier New"/>
              </a:rPr>
              <a:t>__name__ == '__main__': </a:t>
            </a:r>
            <a:r>
              <a:rPr lang="en-US" dirty="0" err="1">
                <a:latin typeface="Courier New"/>
                <a:cs typeface="Courier New"/>
              </a:rPr>
              <a:t>unittest.main</a:t>
            </a:r>
            <a:r>
              <a:rPr lang="en-US" dirty="0">
                <a:latin typeface="Courier New"/>
                <a:cs typeface="Courier New"/>
              </a:rPr>
              <a:t>()</a:t>
            </a:r>
            <a:r>
              <a:rPr lang="en-US" dirty="0" smtClean="0"/>
              <a:t>    </a:t>
            </a:r>
          </a:p>
        </p:txBody>
      </p:sp>
    </p:spTree>
    <p:extLst>
      <p:ext uri="{BB962C8B-B14F-4D97-AF65-F5344CB8AC3E}">
        <p14:creationId xmlns:p14="http://schemas.microsoft.com/office/powerpoint/2010/main" val="36873740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Content Placeholder 6"/>
          <p:cNvSpPr txBox="1">
            <a:spLocks/>
          </p:cNvSpPr>
          <p:nvPr/>
        </p:nvSpPr>
        <p:spPr>
          <a:xfrm>
            <a:off x="457200" y="1320576"/>
            <a:ext cx="8229600" cy="4910891"/>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smtClean="0"/>
              <a:t>In unit testing, test_* methods are recognized by the module.</a:t>
            </a:r>
          </a:p>
          <a:p>
            <a:r>
              <a:rPr lang="en-US" dirty="0" smtClean="0"/>
              <a:t>Also, </a:t>
            </a:r>
            <a:r>
              <a:rPr lang="en-US" dirty="0" err="1" smtClean="0"/>
              <a:t>setUp</a:t>
            </a:r>
            <a:r>
              <a:rPr lang="en-US" dirty="0" smtClean="0"/>
              <a:t> and </a:t>
            </a:r>
            <a:r>
              <a:rPr lang="en-US" dirty="0" err="1" smtClean="0"/>
              <a:t>tearDown</a:t>
            </a:r>
            <a:r>
              <a:rPr lang="en-US" dirty="0" smtClean="0"/>
              <a:t> are special methods </a:t>
            </a:r>
          </a:p>
          <a:p>
            <a:endParaRPr lang="en-US" sz="2000" dirty="0" smtClean="0">
              <a:solidFill>
                <a:srgbClr val="008000"/>
              </a:solidFill>
              <a:latin typeface="Courier New"/>
              <a:cs typeface="Courier New"/>
            </a:endParaRPr>
          </a:p>
        </p:txBody>
      </p:sp>
      <p:sp>
        <p:nvSpPr>
          <p:cNvPr id="23553" name="Rectangle 1"/>
          <p:cNvSpPr>
            <a:spLocks noGrp="1" noChangeArrowheads="1"/>
          </p:cNvSpPr>
          <p:nvPr>
            <p:ph type="title"/>
          </p:nvPr>
        </p:nvSpPr>
        <p:spPr>
          <a:ln/>
        </p:spPr>
        <p:txBody>
          <a:bodyPr>
            <a:normAutofit/>
          </a:bodyPr>
          <a:lstStyle/>
          <a:p>
            <a:r>
              <a:rPr lang="en-US" sz="4500" dirty="0" smtClean="0"/>
              <a:t>Testing the code</a:t>
            </a:r>
            <a:endParaRPr lang="en-US" sz="4500"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
        <p:nvSpPr>
          <p:cNvPr id="4" name="Slide Number Placeholder 3"/>
          <p:cNvSpPr>
            <a:spLocks noGrp="1"/>
          </p:cNvSpPr>
          <p:nvPr>
            <p:ph type="sldNum" sz="quarter" idx="12"/>
          </p:nvPr>
        </p:nvSpPr>
        <p:spPr/>
        <p:txBody>
          <a:bodyPr/>
          <a:lstStyle/>
          <a:p>
            <a:fld id="{81AE9630-6584-ED4B-B8EA-CB7A97BDB708}" type="slidenum">
              <a:rPr lang="en-US"/>
              <a:pPr/>
              <a:t>103</a:t>
            </a:fld>
            <a:endParaRPr lang="en-US" dirty="0"/>
          </a:p>
        </p:txBody>
      </p:sp>
    </p:spTree>
    <p:extLst>
      <p:ext uri="{BB962C8B-B14F-4D97-AF65-F5344CB8AC3E}">
        <p14:creationId xmlns:p14="http://schemas.microsoft.com/office/powerpoint/2010/main" val="13910338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normAutofit/>
          </a:bodyPr>
          <a:lstStyle/>
          <a:p>
            <a:r>
              <a:rPr lang="en-US" sz="4500" dirty="0" smtClean="0"/>
              <a:t>Testing the code</a:t>
            </a:r>
            <a:endParaRPr lang="en-US" sz="4500"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
        <p:nvSpPr>
          <p:cNvPr id="4" name="Slide Number Placeholder 3"/>
          <p:cNvSpPr>
            <a:spLocks noGrp="1"/>
          </p:cNvSpPr>
          <p:nvPr>
            <p:ph type="sldNum" sz="quarter" idx="12"/>
          </p:nvPr>
        </p:nvSpPr>
        <p:spPr/>
        <p:txBody>
          <a:bodyPr/>
          <a:lstStyle/>
          <a:p>
            <a:fld id="{81AE9630-6584-ED4B-B8EA-CB7A97BDB708}" type="slidenum">
              <a:rPr lang="en-US"/>
              <a:pPr/>
              <a:t>104</a:t>
            </a:fld>
            <a:endParaRPr lang="en-US" dirty="0"/>
          </a:p>
        </p:txBody>
      </p:sp>
      <p:sp>
        <p:nvSpPr>
          <p:cNvPr id="8" name="Content Placeholder 6"/>
          <p:cNvSpPr txBox="1">
            <a:spLocks/>
          </p:cNvSpPr>
          <p:nvPr/>
        </p:nvSpPr>
        <p:spPr>
          <a:xfrm>
            <a:off x="-318906" y="1066578"/>
            <a:ext cx="10634133" cy="4910891"/>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err="1" smtClean="0"/>
              <a:t>Test_even.py</a:t>
            </a:r>
            <a:endParaRPr lang="en-US" dirty="0"/>
          </a:p>
          <a:p>
            <a:pPr marL="457200" lvl="1" indent="0">
              <a:buNone/>
            </a:pPr>
            <a:r>
              <a:rPr lang="en-US" dirty="0">
                <a:latin typeface="Courier New"/>
                <a:cs typeface="Courier New"/>
              </a:rPr>
              <a:t>import </a:t>
            </a:r>
            <a:r>
              <a:rPr lang="en-US" dirty="0" err="1" smtClean="0">
                <a:latin typeface="Courier New"/>
                <a:cs typeface="Courier New"/>
              </a:rPr>
              <a:t>unittest</a:t>
            </a:r>
            <a:endParaRPr lang="en-US" dirty="0" smtClean="0">
              <a:latin typeface="Courier New"/>
              <a:cs typeface="Courier New"/>
            </a:endParaRPr>
          </a:p>
          <a:p>
            <a:pPr marL="457200" lvl="1" indent="0">
              <a:buNone/>
            </a:pPr>
            <a:endParaRPr lang="en-US" dirty="0" smtClean="0">
              <a:latin typeface="Courier New"/>
              <a:cs typeface="Courier New"/>
            </a:endParaRPr>
          </a:p>
          <a:p>
            <a:pPr marL="457200" lvl="1" indent="0">
              <a:buNone/>
            </a:pPr>
            <a:r>
              <a:rPr lang="en-US" dirty="0" smtClean="0">
                <a:latin typeface="Courier New"/>
                <a:cs typeface="Courier New"/>
              </a:rPr>
              <a:t>class </a:t>
            </a:r>
            <a:r>
              <a:rPr lang="en-US" dirty="0" err="1" smtClean="0">
                <a:latin typeface="Courier New"/>
                <a:cs typeface="Courier New"/>
              </a:rPr>
              <a:t>EvenTestCase</a:t>
            </a:r>
            <a:r>
              <a:rPr lang="en-US" dirty="0" smtClean="0">
                <a:latin typeface="Courier New"/>
                <a:cs typeface="Courier New"/>
              </a:rPr>
              <a:t>(</a:t>
            </a:r>
            <a:r>
              <a:rPr lang="en-US" dirty="0" err="1" smtClean="0">
                <a:latin typeface="Courier New"/>
                <a:cs typeface="Courier New"/>
              </a:rPr>
              <a:t>unittest.TestCase</a:t>
            </a:r>
            <a:r>
              <a:rPr lang="en-US" dirty="0" smtClean="0">
                <a:latin typeface="Courier New"/>
                <a:cs typeface="Courier New"/>
              </a:rPr>
              <a:t>): """Tests for `</a:t>
            </a:r>
            <a:r>
              <a:rPr lang="en-US" dirty="0" err="1" smtClean="0">
                <a:latin typeface="Courier New"/>
                <a:cs typeface="Courier New"/>
              </a:rPr>
              <a:t>even.py</a:t>
            </a:r>
            <a:r>
              <a:rPr lang="en-US" dirty="0" smtClean="0">
                <a:latin typeface="Courier New"/>
                <a:cs typeface="Courier New"/>
              </a:rPr>
              <a:t>`.""" </a:t>
            </a:r>
          </a:p>
          <a:p>
            <a:pPr marL="457200" lvl="1" indent="0">
              <a:buNone/>
            </a:pPr>
            <a:r>
              <a:rPr lang="en-US" dirty="0" smtClean="0">
                <a:latin typeface="Courier New"/>
                <a:cs typeface="Courier New"/>
              </a:rPr>
              <a:t>    </a:t>
            </a:r>
            <a:r>
              <a:rPr lang="en-US" dirty="0" err="1" smtClean="0">
                <a:latin typeface="Courier New"/>
                <a:cs typeface="Courier New"/>
              </a:rPr>
              <a:t>def</a:t>
            </a:r>
            <a:r>
              <a:rPr lang="en-US" dirty="0" smtClean="0">
                <a:latin typeface="Courier New"/>
                <a:cs typeface="Courier New"/>
              </a:rPr>
              <a:t> </a:t>
            </a:r>
            <a:r>
              <a:rPr lang="en-US" dirty="0" err="1" smtClean="0">
                <a:latin typeface="Courier New"/>
                <a:cs typeface="Courier New"/>
              </a:rPr>
              <a:t>setUp</a:t>
            </a:r>
            <a:r>
              <a:rPr lang="en-US" dirty="0" smtClean="0">
                <a:latin typeface="Courier New"/>
                <a:cs typeface="Courier New"/>
              </a:rPr>
              <a:t>(</a:t>
            </a:r>
            <a:r>
              <a:rPr lang="en-US" dirty="0">
                <a:latin typeface="Courier New"/>
                <a:cs typeface="Courier New"/>
              </a:rPr>
              <a:t>self)</a:t>
            </a:r>
            <a:r>
              <a:rPr lang="en-US" dirty="0" smtClean="0">
                <a:latin typeface="Courier New"/>
                <a:cs typeface="Courier New"/>
              </a:rPr>
              <a:t>:</a:t>
            </a:r>
          </a:p>
          <a:p>
            <a:pPr marL="457200" lvl="1" indent="0">
              <a:buNone/>
            </a:pPr>
            <a:r>
              <a:rPr lang="en-US" dirty="0" smtClean="0">
                <a:latin typeface="Courier New"/>
                <a:cs typeface="Courier New"/>
              </a:rPr>
              <a:t>        pass</a:t>
            </a:r>
          </a:p>
          <a:p>
            <a:pPr marL="457200" lvl="1" indent="0">
              <a:buNone/>
            </a:pPr>
            <a:r>
              <a:rPr lang="en-US" dirty="0" smtClean="0">
                <a:latin typeface="Courier New"/>
                <a:cs typeface="Courier New"/>
              </a:rPr>
              <a:t>    </a:t>
            </a:r>
            <a:r>
              <a:rPr lang="en-US" dirty="0" err="1" smtClean="0">
                <a:latin typeface="Courier New"/>
                <a:cs typeface="Courier New"/>
              </a:rPr>
              <a:t>def</a:t>
            </a:r>
            <a:r>
              <a:rPr lang="en-US" dirty="0" smtClean="0">
                <a:latin typeface="Courier New"/>
                <a:cs typeface="Courier New"/>
              </a:rPr>
              <a:t> </a:t>
            </a:r>
            <a:r>
              <a:rPr lang="en-US" dirty="0" err="1" smtClean="0">
                <a:latin typeface="Courier New"/>
                <a:cs typeface="Courier New"/>
              </a:rPr>
              <a:t>tearDown</a:t>
            </a:r>
            <a:r>
              <a:rPr lang="en-US" dirty="0" smtClean="0">
                <a:latin typeface="Courier New"/>
                <a:cs typeface="Courier New"/>
              </a:rPr>
              <a:t>(self):</a:t>
            </a:r>
          </a:p>
          <a:p>
            <a:pPr marL="457200" lvl="1" indent="0">
              <a:buNone/>
            </a:pPr>
            <a:r>
              <a:rPr lang="en-US" dirty="0">
                <a:latin typeface="Courier New"/>
                <a:cs typeface="Courier New"/>
              </a:rPr>
              <a:t> </a:t>
            </a:r>
            <a:r>
              <a:rPr lang="en-US" dirty="0" smtClean="0">
                <a:latin typeface="Courier New"/>
                <a:cs typeface="Courier New"/>
              </a:rPr>
              <a:t>       pass</a:t>
            </a:r>
          </a:p>
          <a:p>
            <a:pPr marL="457200" lvl="1" indent="0">
              <a:buNone/>
            </a:pPr>
            <a:r>
              <a:rPr lang="en-US" dirty="0" smtClean="0">
                <a:latin typeface="Courier New"/>
                <a:cs typeface="Courier New"/>
              </a:rPr>
              <a:t>if </a:t>
            </a:r>
            <a:r>
              <a:rPr lang="en-US" dirty="0">
                <a:latin typeface="Courier New"/>
                <a:cs typeface="Courier New"/>
              </a:rPr>
              <a:t>__name__ == '__main__': </a:t>
            </a:r>
            <a:r>
              <a:rPr lang="en-US" dirty="0" err="1">
                <a:latin typeface="Courier New"/>
                <a:cs typeface="Courier New"/>
              </a:rPr>
              <a:t>unittest.main</a:t>
            </a:r>
            <a:r>
              <a:rPr lang="en-US" dirty="0">
                <a:latin typeface="Courier New"/>
                <a:cs typeface="Courier New"/>
              </a:rPr>
              <a:t>()</a:t>
            </a:r>
            <a:r>
              <a:rPr lang="en-US" dirty="0" smtClean="0"/>
              <a:t>    </a:t>
            </a:r>
          </a:p>
        </p:txBody>
      </p:sp>
    </p:spTree>
    <p:extLst>
      <p:ext uri="{BB962C8B-B14F-4D97-AF65-F5344CB8AC3E}">
        <p14:creationId xmlns:p14="http://schemas.microsoft.com/office/powerpoint/2010/main" val="42603262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smtClean="0"/>
              <a:t>Classes and objects - complex e.g.</a:t>
            </a:r>
            <a:endParaRPr lang="en-US" sz="4500" dirty="0"/>
          </a:p>
        </p:txBody>
      </p:sp>
      <p:sp>
        <p:nvSpPr>
          <p:cNvPr id="23554" name="Rectangle 2"/>
          <p:cNvSpPr>
            <a:spLocks noGrp="1" noChangeArrowheads="1"/>
          </p:cNvSpPr>
          <p:nvPr>
            <p:ph idx="1"/>
          </p:nvPr>
        </p:nvSpPr>
        <p:spPr>
          <a:xfrm>
            <a:off x="457200" y="1008916"/>
            <a:ext cx="8229600" cy="5181600"/>
          </a:xfrm>
          <a:noFill/>
          <a:ln/>
        </p:spPr>
        <p:txBody>
          <a:bodyPr anchor="t"/>
          <a:lstStyle/>
          <a:p>
            <a:pPr marL="0" indent="0">
              <a:buNone/>
            </a:pPr>
            <a:r>
              <a:rPr lang="en-US" sz="1800" dirty="0" smtClean="0">
                <a:cs typeface="Courier New"/>
              </a:rPr>
              <a:t>As a  user of the IPhone class, we usually don't want to know what goes on under the surface. And Apple certainly doesn't want us messing around with what's inside (we might screw things up!). So this is how we might think about a class as a client:</a:t>
            </a:r>
          </a:p>
          <a:p>
            <a:pPr marL="0" indent="0">
              <a:buNone/>
            </a:pPr>
            <a:endParaRPr lang="en-US" sz="1800" b="1" dirty="0">
              <a:latin typeface="Courier New"/>
              <a:cs typeface="Courier New"/>
            </a:endParaRPr>
          </a:p>
          <a:p>
            <a:pPr marL="0" indent="0">
              <a:buNone/>
            </a:pPr>
            <a:r>
              <a:rPr lang="en-US" sz="1600" dirty="0" smtClean="0">
                <a:latin typeface="Courier New"/>
                <a:cs typeface="Courier New"/>
              </a:rPr>
              <a:t>class IPhone:</a:t>
            </a:r>
          </a:p>
          <a:p>
            <a:pPr marL="0" indent="0">
              <a:buNone/>
            </a:pPr>
            <a:r>
              <a:rPr lang="en-US" sz="1600" dirty="0">
                <a:latin typeface="Courier New"/>
                <a:cs typeface="Courier New"/>
              </a:rPr>
              <a:t> </a:t>
            </a:r>
            <a:r>
              <a:rPr lang="en-US" sz="1600" dirty="0" smtClean="0">
                <a:latin typeface="Courier New"/>
                <a:cs typeface="Courier New"/>
              </a:rPr>
              <a:t>   </a:t>
            </a:r>
            <a:r>
              <a:rPr lang="en-US" sz="1600" dirty="0" err="1" smtClean="0">
                <a:latin typeface="Courier New"/>
                <a:cs typeface="Courier New"/>
              </a:rPr>
              <a:t>def</a:t>
            </a:r>
            <a:r>
              <a:rPr lang="en-US" sz="1600" dirty="0" smtClean="0">
                <a:latin typeface="Courier New"/>
                <a:cs typeface="Courier New"/>
              </a:rPr>
              <a:t> __</a:t>
            </a:r>
            <a:r>
              <a:rPr lang="en-US" sz="1600" dirty="0" err="1" smtClean="0">
                <a:latin typeface="Courier New"/>
                <a:cs typeface="Courier New"/>
              </a:rPr>
              <a:t>init</a:t>
            </a:r>
            <a:r>
              <a:rPr lang="en-US" sz="1600" dirty="0" smtClean="0">
                <a:latin typeface="Courier New"/>
                <a:cs typeface="Courier New"/>
              </a:rPr>
              <a:t>__(self):</a:t>
            </a:r>
          </a:p>
          <a:p>
            <a:pPr marL="0" indent="0">
              <a:buNone/>
            </a:pPr>
            <a:r>
              <a:rPr lang="en-US" sz="1600" dirty="0">
                <a:latin typeface="Courier New"/>
                <a:cs typeface="Courier New"/>
              </a:rPr>
              <a:t> </a:t>
            </a:r>
            <a:r>
              <a:rPr lang="en-US" sz="1600" dirty="0" smtClean="0">
                <a:latin typeface="Courier New"/>
                <a:cs typeface="Courier New"/>
              </a:rPr>
              <a:t>       """Initialize the iPhone"""</a:t>
            </a:r>
          </a:p>
          <a:p>
            <a:pPr marL="0" indent="0">
              <a:buNone/>
            </a:pPr>
            <a:r>
              <a:rPr lang="en-US" sz="1600" dirty="0" smtClean="0">
                <a:latin typeface="Courier New"/>
                <a:cs typeface="Courier New"/>
              </a:rPr>
              <a:t>        ...</a:t>
            </a:r>
            <a:endParaRPr lang="en-US" sz="1600" dirty="0">
              <a:latin typeface="Courier New"/>
              <a:cs typeface="Courier New"/>
            </a:endParaRPr>
          </a:p>
          <a:p>
            <a:pPr marL="0" indent="0">
              <a:buNone/>
            </a:pPr>
            <a:r>
              <a:rPr lang="en-US" sz="1600" dirty="0" smtClean="0">
                <a:latin typeface="Courier New"/>
                <a:cs typeface="Courier New"/>
              </a:rPr>
              <a:t>    </a:t>
            </a:r>
            <a:r>
              <a:rPr lang="en-US" sz="1600" dirty="0" err="1" smtClean="0">
                <a:latin typeface="Courier New"/>
                <a:cs typeface="Courier New"/>
              </a:rPr>
              <a:t>def</a:t>
            </a:r>
            <a:r>
              <a:rPr lang="en-US" sz="1600" dirty="0" smtClean="0">
                <a:latin typeface="Courier New"/>
                <a:cs typeface="Courier New"/>
              </a:rPr>
              <a:t> call(self, </a:t>
            </a:r>
            <a:r>
              <a:rPr lang="en-US" sz="1600" dirty="0" err="1" smtClean="0">
                <a:latin typeface="Courier New"/>
                <a:cs typeface="Courier New"/>
              </a:rPr>
              <a:t>phone_number</a:t>
            </a:r>
            <a:r>
              <a:rPr lang="en-US" sz="1600" dirty="0" smtClean="0">
                <a:latin typeface="Courier New"/>
                <a:cs typeface="Courier New"/>
              </a:rPr>
              <a:t>):</a:t>
            </a:r>
          </a:p>
          <a:p>
            <a:pPr marL="0" indent="0">
              <a:buNone/>
            </a:pPr>
            <a:r>
              <a:rPr lang="en-US" sz="1600" dirty="0">
                <a:latin typeface="Courier New"/>
                <a:cs typeface="Courier New"/>
              </a:rPr>
              <a:t> </a:t>
            </a:r>
            <a:r>
              <a:rPr lang="en-US" sz="1600" dirty="0" smtClean="0">
                <a:latin typeface="Courier New"/>
                <a:cs typeface="Courier New"/>
              </a:rPr>
              <a:t>       """Call the given phone number"""</a:t>
            </a:r>
          </a:p>
          <a:p>
            <a:pPr marL="0" indent="0">
              <a:buNone/>
            </a:pPr>
            <a:r>
              <a:rPr lang="en-US" sz="1600" dirty="0">
                <a:latin typeface="Courier New"/>
                <a:cs typeface="Courier New"/>
              </a:rPr>
              <a:t> </a:t>
            </a:r>
            <a:r>
              <a:rPr lang="en-US" sz="1600" dirty="0" smtClean="0">
                <a:latin typeface="Courier New"/>
                <a:cs typeface="Courier New"/>
              </a:rPr>
              <a:t>       ...</a:t>
            </a:r>
            <a:endParaRPr lang="en-US" sz="1600" dirty="0">
              <a:latin typeface="Courier New"/>
              <a:cs typeface="Courier New"/>
            </a:endParaRPr>
          </a:p>
          <a:p>
            <a:pPr marL="0" indent="0">
              <a:buNone/>
            </a:pPr>
            <a:r>
              <a:rPr lang="en-US" sz="1600" dirty="0" smtClean="0">
                <a:latin typeface="Courier New"/>
                <a:cs typeface="Courier New"/>
              </a:rPr>
              <a:t>    </a:t>
            </a:r>
            <a:r>
              <a:rPr lang="en-US" sz="1600" dirty="0" err="1" smtClean="0">
                <a:latin typeface="Courier New"/>
                <a:cs typeface="Courier New"/>
              </a:rPr>
              <a:t>def</a:t>
            </a:r>
            <a:r>
              <a:rPr lang="en-US" sz="1600" dirty="0" smtClean="0">
                <a:latin typeface="Courier New"/>
                <a:cs typeface="Courier New"/>
              </a:rPr>
              <a:t> </a:t>
            </a:r>
            <a:r>
              <a:rPr lang="en-US" sz="1600" dirty="0" err="1" smtClean="0">
                <a:latin typeface="Courier New"/>
                <a:cs typeface="Courier New"/>
              </a:rPr>
              <a:t>kill_switch</a:t>
            </a:r>
            <a:r>
              <a:rPr lang="en-US" sz="1600" dirty="0" smtClean="0">
                <a:latin typeface="Courier New"/>
                <a:cs typeface="Courier New"/>
              </a:rPr>
              <a:t>(self, </a:t>
            </a:r>
            <a:r>
              <a:rPr lang="en-US" sz="1600" dirty="0" err="1" smtClean="0">
                <a:latin typeface="Courier New"/>
                <a:cs typeface="Courier New"/>
              </a:rPr>
              <a:t>authorization_code</a:t>
            </a:r>
            <a:r>
              <a:rPr lang="en-US" sz="1600" dirty="0" smtClean="0">
                <a:latin typeface="Courier New"/>
                <a:cs typeface="Courier New"/>
              </a:rPr>
              <a:t>):</a:t>
            </a:r>
          </a:p>
          <a:p>
            <a:pPr marL="0" indent="0">
              <a:buNone/>
            </a:pPr>
            <a:r>
              <a:rPr lang="en-US" sz="1600" dirty="0">
                <a:latin typeface="Courier New"/>
                <a:cs typeface="Courier New"/>
              </a:rPr>
              <a:t> </a:t>
            </a:r>
            <a:r>
              <a:rPr lang="en-US" sz="1600" dirty="0" smtClean="0">
                <a:latin typeface="Courier New"/>
                <a:cs typeface="Courier New"/>
              </a:rPr>
              <a:t>       """Brick the iPhone"""</a:t>
            </a:r>
          </a:p>
          <a:p>
            <a:pPr marL="0" indent="0">
              <a:buNone/>
            </a:pPr>
            <a:r>
              <a:rPr lang="en-US" sz="1600" dirty="0">
                <a:latin typeface="Courier New"/>
                <a:cs typeface="Courier New"/>
              </a:rPr>
              <a:t> </a:t>
            </a:r>
            <a:r>
              <a:rPr lang="en-US" sz="1600" dirty="0" smtClean="0">
                <a:latin typeface="Courier New"/>
                <a:cs typeface="Courier New"/>
              </a:rPr>
              <a:t>       ...</a:t>
            </a:r>
          </a:p>
          <a:p>
            <a:pPr marL="0" indent="0">
              <a:buNone/>
            </a:pPr>
            <a:endParaRPr lang="en-US" sz="1600" dirty="0" smtClean="0">
              <a:latin typeface="Courier New"/>
              <a:cs typeface="Courier New"/>
            </a:endParaRPr>
          </a:p>
          <a:p>
            <a:pPr marL="0" indent="0">
              <a:buNone/>
            </a:pPr>
            <a:r>
              <a:rPr lang="en-US" sz="1600" b="1" dirty="0" smtClean="0">
                <a:solidFill>
                  <a:srgbClr val="008000"/>
                </a:solidFill>
                <a:latin typeface="Courier New"/>
                <a:cs typeface="Courier New"/>
              </a:rPr>
              <a:t># Then we can make an IPhone object and use it!</a:t>
            </a:r>
          </a:p>
          <a:p>
            <a:pPr marL="0" indent="0">
              <a:buNone/>
            </a:pPr>
            <a:r>
              <a:rPr lang="en-US" sz="1600" dirty="0" smtClean="0">
                <a:latin typeface="Courier New"/>
                <a:cs typeface="Courier New"/>
              </a:rPr>
              <a:t>precious = IPhone()</a:t>
            </a:r>
          </a:p>
          <a:p>
            <a:pPr marL="0" indent="0">
              <a:buNone/>
            </a:pPr>
            <a:r>
              <a:rPr lang="en-US" sz="1600" dirty="0" err="1" smtClean="0">
                <a:latin typeface="Courier New"/>
                <a:cs typeface="Courier New"/>
              </a:rPr>
              <a:t>precious.call</a:t>
            </a:r>
            <a:r>
              <a:rPr lang="en-US" sz="1600" dirty="0" smtClean="0">
                <a:latin typeface="Courier New"/>
                <a:cs typeface="Courier New"/>
              </a:rPr>
              <a:t>('123.456.7890')</a:t>
            </a:r>
          </a:p>
        </p:txBody>
      </p:sp>
      <p:sp>
        <p:nvSpPr>
          <p:cNvPr id="4" name="Slide Number Placeholder 3"/>
          <p:cNvSpPr>
            <a:spLocks noGrp="1"/>
          </p:cNvSpPr>
          <p:nvPr>
            <p:ph type="sldNum" sz="quarter" idx="12"/>
          </p:nvPr>
        </p:nvSpPr>
        <p:spPr/>
        <p:txBody>
          <a:bodyPr/>
          <a:lstStyle/>
          <a:p>
            <a:fld id="{81AE9630-6584-ED4B-B8EA-CB7A97BDB708}" type="slidenum">
              <a:rPr lang="en-US"/>
              <a:pPr/>
              <a:t>105</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Tree>
    <p:extLst>
      <p:ext uri="{BB962C8B-B14F-4D97-AF65-F5344CB8AC3E}">
        <p14:creationId xmlns:p14="http://schemas.microsoft.com/office/powerpoint/2010/main" val="41733305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4">
                                            <p:txEl>
                                              <p:pRg st="13" end="1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554">
                                            <p:txEl>
                                              <p:pRg st="14" end="1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554">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smtClean="0"/>
              <a:t>Classes and objects - complex e.g.</a:t>
            </a:r>
            <a:endParaRPr lang="en-US" sz="4500" dirty="0"/>
          </a:p>
        </p:txBody>
      </p:sp>
      <p:sp>
        <p:nvSpPr>
          <p:cNvPr id="23554" name="Rectangle 2"/>
          <p:cNvSpPr>
            <a:spLocks noGrp="1" noChangeArrowheads="1"/>
          </p:cNvSpPr>
          <p:nvPr>
            <p:ph idx="1"/>
          </p:nvPr>
        </p:nvSpPr>
        <p:spPr>
          <a:xfrm>
            <a:off x="457200" y="1008916"/>
            <a:ext cx="8229600" cy="5181600"/>
          </a:xfrm>
          <a:noFill/>
          <a:ln/>
        </p:spPr>
        <p:txBody>
          <a:bodyPr anchor="t"/>
          <a:lstStyle/>
          <a:p>
            <a:pPr marL="0" indent="0">
              <a:buNone/>
            </a:pPr>
            <a:r>
              <a:rPr lang="en-US" sz="2400" dirty="0" smtClean="0">
                <a:cs typeface="Courier New"/>
              </a:rPr>
              <a:t>As a developer, we want to hide the implementation as much as possible. This lets us change our implementation later without breaking everything! </a:t>
            </a:r>
          </a:p>
          <a:p>
            <a:pPr marL="0" indent="0">
              <a:buNone/>
            </a:pPr>
            <a:endParaRPr lang="en-US" sz="1600" b="1" dirty="0">
              <a:latin typeface="Courier New"/>
              <a:cs typeface="Courier New"/>
            </a:endParaRPr>
          </a:p>
          <a:p>
            <a:pPr marL="0" indent="0">
              <a:buNone/>
            </a:pPr>
            <a:r>
              <a:rPr lang="en-US" sz="1600" dirty="0" smtClean="0">
                <a:latin typeface="Courier New"/>
                <a:cs typeface="Courier New"/>
              </a:rPr>
              <a:t>class IPhone:</a:t>
            </a:r>
          </a:p>
          <a:p>
            <a:pPr marL="0" indent="0">
              <a:buNone/>
            </a:pPr>
            <a:r>
              <a:rPr lang="en-US" sz="1600" dirty="0">
                <a:latin typeface="Courier New"/>
                <a:cs typeface="Courier New"/>
              </a:rPr>
              <a:t> </a:t>
            </a:r>
            <a:r>
              <a:rPr lang="en-US" sz="1600" dirty="0" smtClean="0">
                <a:latin typeface="Courier New"/>
                <a:cs typeface="Courier New"/>
              </a:rPr>
              <a:t>   </a:t>
            </a:r>
            <a:r>
              <a:rPr lang="en-US" sz="1600" dirty="0" err="1" smtClean="0">
                <a:latin typeface="Courier New"/>
                <a:cs typeface="Courier New"/>
              </a:rPr>
              <a:t>def</a:t>
            </a:r>
            <a:r>
              <a:rPr lang="en-US" sz="1600" dirty="0" smtClean="0">
                <a:latin typeface="Courier New"/>
                <a:cs typeface="Courier New"/>
              </a:rPr>
              <a:t> __</a:t>
            </a:r>
            <a:r>
              <a:rPr lang="en-US" sz="1600" dirty="0" err="1" smtClean="0">
                <a:latin typeface="Courier New"/>
                <a:cs typeface="Courier New"/>
              </a:rPr>
              <a:t>init</a:t>
            </a:r>
            <a:r>
              <a:rPr lang="en-US" sz="1600" dirty="0" smtClean="0">
                <a:latin typeface="Courier New"/>
                <a:cs typeface="Courier New"/>
              </a:rPr>
              <a:t>__(self):</a:t>
            </a:r>
          </a:p>
          <a:p>
            <a:pPr marL="0" indent="0">
              <a:buNone/>
            </a:pPr>
            <a:r>
              <a:rPr lang="en-US" sz="1600" dirty="0">
                <a:latin typeface="Courier New"/>
                <a:cs typeface="Courier New"/>
              </a:rPr>
              <a:t> </a:t>
            </a:r>
            <a:r>
              <a:rPr lang="en-US" sz="1600" dirty="0" smtClean="0">
                <a:latin typeface="Courier New"/>
                <a:cs typeface="Courier New"/>
              </a:rPr>
              <a:t>       """Initialize the iPhone"""</a:t>
            </a:r>
          </a:p>
          <a:p>
            <a:pPr marL="0" indent="0">
              <a:buNone/>
            </a:pPr>
            <a:r>
              <a:rPr lang="en-US" sz="1600" dirty="0">
                <a:latin typeface="Courier New"/>
                <a:cs typeface="Courier New"/>
              </a:rPr>
              <a:t> </a:t>
            </a:r>
            <a:r>
              <a:rPr lang="en-US" sz="1600" dirty="0" smtClean="0">
                <a:latin typeface="Courier New"/>
                <a:cs typeface="Courier New"/>
              </a:rPr>
              <a:t>       # Private attributes start with an underscore "_"</a:t>
            </a:r>
          </a:p>
          <a:p>
            <a:pPr marL="0" indent="0">
              <a:buNone/>
            </a:pPr>
            <a:r>
              <a:rPr lang="en-US" sz="1600" dirty="0" smtClean="0">
                <a:latin typeface="Courier New"/>
                <a:cs typeface="Courier New"/>
              </a:rPr>
              <a:t>        self._</a:t>
            </a:r>
            <a:r>
              <a:rPr lang="en-US" sz="1600" dirty="0" err="1" smtClean="0">
                <a:latin typeface="Courier New"/>
                <a:cs typeface="Courier New"/>
              </a:rPr>
              <a:t>call_timer</a:t>
            </a:r>
            <a:r>
              <a:rPr lang="en-US" sz="1600" dirty="0" smtClean="0">
                <a:latin typeface="Courier New"/>
                <a:cs typeface="Courier New"/>
              </a:rPr>
              <a:t> = 0</a:t>
            </a:r>
          </a:p>
          <a:p>
            <a:pPr marL="0" indent="0">
              <a:buNone/>
            </a:pPr>
            <a:r>
              <a:rPr lang="en-US" sz="1600" dirty="0">
                <a:latin typeface="Courier New"/>
                <a:cs typeface="Courier New"/>
              </a:rPr>
              <a:t> </a:t>
            </a:r>
            <a:r>
              <a:rPr lang="en-US" sz="1600" dirty="0" smtClean="0">
                <a:latin typeface="Courier New"/>
                <a:cs typeface="Courier New"/>
              </a:rPr>
              <a:t>       self._</a:t>
            </a:r>
            <a:r>
              <a:rPr lang="en-US" sz="1600" dirty="0" err="1" smtClean="0">
                <a:latin typeface="Courier New"/>
                <a:cs typeface="Courier New"/>
              </a:rPr>
              <a:t>recent_calls</a:t>
            </a:r>
            <a:r>
              <a:rPr lang="en-US" sz="1600" dirty="0" smtClean="0">
                <a:latin typeface="Courier New"/>
                <a:cs typeface="Courier New"/>
              </a:rPr>
              <a:t> = []</a:t>
            </a:r>
          </a:p>
          <a:p>
            <a:pPr marL="0" indent="0">
              <a:buNone/>
            </a:pPr>
            <a:r>
              <a:rPr lang="en-US" sz="1600" dirty="0">
                <a:latin typeface="Courier New"/>
                <a:cs typeface="Courier New"/>
              </a:rPr>
              <a:t> </a:t>
            </a:r>
            <a:r>
              <a:rPr lang="en-US" sz="1600" dirty="0" smtClean="0">
                <a:latin typeface="Courier New"/>
                <a:cs typeface="Courier New"/>
              </a:rPr>
              <a:t>       </a:t>
            </a:r>
            <a:r>
              <a:rPr lang="en-US" sz="1600" dirty="0" err="1" smtClean="0">
                <a:latin typeface="Courier New"/>
                <a:cs typeface="Courier New"/>
              </a:rPr>
              <a:t>self._network</a:t>
            </a:r>
            <a:r>
              <a:rPr lang="en-US" sz="1600" dirty="0" smtClean="0">
                <a:latin typeface="Courier New"/>
                <a:cs typeface="Courier New"/>
              </a:rPr>
              <a:t> = </a:t>
            </a:r>
            <a:r>
              <a:rPr lang="en-US" sz="1600" dirty="0" err="1" smtClean="0">
                <a:latin typeface="Courier New"/>
                <a:cs typeface="Courier New"/>
              </a:rPr>
              <a:t>RogersNetwork</a:t>
            </a:r>
            <a:r>
              <a:rPr lang="en-US" sz="1600" dirty="0" smtClean="0">
                <a:latin typeface="Courier New"/>
                <a:cs typeface="Courier New"/>
              </a:rPr>
              <a:t>(self)</a:t>
            </a:r>
          </a:p>
          <a:p>
            <a:pPr marL="0" indent="0">
              <a:buNone/>
            </a:pPr>
            <a:endParaRPr lang="en-US" sz="1600" dirty="0">
              <a:latin typeface="Courier New"/>
              <a:cs typeface="Courier New"/>
            </a:endParaRPr>
          </a:p>
          <a:p>
            <a:pPr marL="0" indent="0">
              <a:buNone/>
            </a:pPr>
            <a:r>
              <a:rPr lang="en-US" sz="1600" dirty="0" smtClean="0">
                <a:latin typeface="Courier New"/>
                <a:cs typeface="Courier New"/>
              </a:rPr>
              <a:t>    </a:t>
            </a:r>
            <a:r>
              <a:rPr lang="en-US" sz="1600" dirty="0" err="1" smtClean="0">
                <a:latin typeface="Courier New"/>
                <a:cs typeface="Courier New"/>
              </a:rPr>
              <a:t>def</a:t>
            </a:r>
            <a:r>
              <a:rPr lang="en-US" sz="1600" dirty="0" smtClean="0">
                <a:latin typeface="Courier New"/>
                <a:cs typeface="Courier New"/>
              </a:rPr>
              <a:t> call(self, </a:t>
            </a:r>
            <a:r>
              <a:rPr lang="en-US" sz="1600" dirty="0" err="1" smtClean="0">
                <a:latin typeface="Courier New"/>
                <a:cs typeface="Courier New"/>
              </a:rPr>
              <a:t>phone_number</a:t>
            </a:r>
            <a:r>
              <a:rPr lang="en-US" sz="1600" dirty="0" smtClean="0">
                <a:latin typeface="Courier New"/>
                <a:cs typeface="Courier New"/>
              </a:rPr>
              <a:t>):</a:t>
            </a:r>
          </a:p>
          <a:p>
            <a:pPr marL="0" indent="0">
              <a:buNone/>
            </a:pPr>
            <a:r>
              <a:rPr lang="en-US" sz="1600" dirty="0">
                <a:latin typeface="Courier New"/>
                <a:cs typeface="Courier New"/>
              </a:rPr>
              <a:t> </a:t>
            </a:r>
            <a:r>
              <a:rPr lang="en-US" sz="1600" dirty="0" smtClean="0">
                <a:latin typeface="Courier New"/>
                <a:cs typeface="Courier New"/>
              </a:rPr>
              <a:t>       """Call the given phone number"""</a:t>
            </a:r>
          </a:p>
          <a:p>
            <a:pPr marL="0" indent="0">
              <a:buNone/>
            </a:pPr>
            <a:r>
              <a:rPr lang="en-US" sz="1600" dirty="0">
                <a:latin typeface="Courier New"/>
                <a:cs typeface="Courier New"/>
              </a:rPr>
              <a:t> </a:t>
            </a:r>
            <a:r>
              <a:rPr lang="en-US" sz="1600" dirty="0" smtClean="0">
                <a:latin typeface="Courier New"/>
                <a:cs typeface="Courier New"/>
              </a:rPr>
              <a:t>       self._</a:t>
            </a:r>
            <a:r>
              <a:rPr lang="en-US" sz="1600" dirty="0" err="1" smtClean="0">
                <a:latin typeface="Courier New"/>
                <a:cs typeface="Courier New"/>
              </a:rPr>
              <a:t>recent_calls.append</a:t>
            </a:r>
            <a:r>
              <a:rPr lang="en-US" sz="1600" dirty="0" smtClean="0">
                <a:latin typeface="Courier New"/>
                <a:cs typeface="Courier New"/>
              </a:rPr>
              <a:t>(</a:t>
            </a:r>
            <a:r>
              <a:rPr lang="en-US" sz="1600" dirty="0" err="1" smtClean="0">
                <a:latin typeface="Courier New"/>
                <a:cs typeface="Courier New"/>
              </a:rPr>
              <a:t>phone_number</a:t>
            </a:r>
            <a:r>
              <a:rPr lang="en-US" sz="1600" dirty="0" smtClean="0">
                <a:latin typeface="Courier New"/>
                <a:cs typeface="Courier New"/>
              </a:rPr>
              <a:t>)</a:t>
            </a:r>
          </a:p>
          <a:p>
            <a:pPr marL="0" indent="0">
              <a:buNone/>
            </a:pPr>
            <a:r>
              <a:rPr lang="en-US" sz="1600" dirty="0">
                <a:latin typeface="Courier New"/>
                <a:cs typeface="Courier New"/>
              </a:rPr>
              <a:t> </a:t>
            </a:r>
            <a:r>
              <a:rPr lang="en-US" sz="1600" dirty="0" smtClean="0">
                <a:latin typeface="Courier New"/>
                <a:cs typeface="Courier New"/>
              </a:rPr>
              <a:t>       self._</a:t>
            </a:r>
            <a:r>
              <a:rPr lang="en-US" sz="1600" dirty="0" err="1" smtClean="0">
                <a:latin typeface="Courier New"/>
                <a:cs typeface="Courier New"/>
              </a:rPr>
              <a:t>network.connect</a:t>
            </a:r>
            <a:r>
              <a:rPr lang="en-US" sz="1600" dirty="0" smtClean="0">
                <a:latin typeface="Courier New"/>
                <a:cs typeface="Courier New"/>
              </a:rPr>
              <a:t>(</a:t>
            </a:r>
            <a:r>
              <a:rPr lang="en-US" sz="1600" dirty="0" err="1" smtClean="0">
                <a:latin typeface="Courier New"/>
                <a:cs typeface="Courier New"/>
              </a:rPr>
              <a:t>phone_number</a:t>
            </a:r>
            <a:r>
              <a:rPr lang="en-US" sz="1600" dirty="0" smtClean="0">
                <a:latin typeface="Courier New"/>
                <a:cs typeface="Courier New"/>
              </a:rPr>
              <a:t>)</a:t>
            </a:r>
          </a:p>
        </p:txBody>
      </p:sp>
      <p:sp>
        <p:nvSpPr>
          <p:cNvPr id="4" name="Slide Number Placeholder 3"/>
          <p:cNvSpPr>
            <a:spLocks noGrp="1"/>
          </p:cNvSpPr>
          <p:nvPr>
            <p:ph type="sldNum" sz="quarter" idx="12"/>
          </p:nvPr>
        </p:nvSpPr>
        <p:spPr/>
        <p:txBody>
          <a:bodyPr/>
          <a:lstStyle/>
          <a:p>
            <a:fld id="{81AE9630-6584-ED4B-B8EA-CB7A97BDB708}" type="slidenum">
              <a:rPr lang="en-US"/>
              <a:pPr/>
              <a:t>106</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Tree>
    <p:extLst>
      <p:ext uri="{BB962C8B-B14F-4D97-AF65-F5344CB8AC3E}">
        <p14:creationId xmlns:p14="http://schemas.microsoft.com/office/powerpoint/2010/main" val="34891797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4">
                                            <p:txEl>
                                              <p:pRg st="12" end="1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554">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6: </a:t>
            </a:r>
            <a:r>
              <a:rPr lang="en-US" dirty="0" err="1" smtClean="0"/>
              <a:t>NumberList</a:t>
            </a:r>
            <a:endParaRPr lang="en-US" dirty="0"/>
          </a:p>
        </p:txBody>
      </p:sp>
      <p:sp>
        <p:nvSpPr>
          <p:cNvPr id="3" name="Content Placeholder 2"/>
          <p:cNvSpPr>
            <a:spLocks noGrp="1"/>
          </p:cNvSpPr>
          <p:nvPr>
            <p:ph idx="1"/>
          </p:nvPr>
        </p:nvSpPr>
        <p:spPr>
          <a:xfrm>
            <a:off x="457200" y="1008916"/>
            <a:ext cx="8229600" cy="4525963"/>
          </a:xfrm>
        </p:spPr>
        <p:txBody>
          <a:bodyPr/>
          <a:lstStyle/>
          <a:p>
            <a:pPr marL="0" indent="0">
              <a:buNone/>
            </a:pPr>
            <a:r>
              <a:rPr lang="en-US" sz="2400" dirty="0"/>
              <a:t>Write a class that stores a list of integers/floats and provides the following methods: </a:t>
            </a:r>
            <a:endParaRPr lang="en-US" sz="2400" dirty="0" smtClean="0"/>
          </a:p>
          <a:p>
            <a:pPr marL="57150" indent="0">
              <a:buNone/>
            </a:pPr>
            <a:r>
              <a:rPr lang="en-US" sz="1800" dirty="0" smtClean="0">
                <a:latin typeface="Courier New"/>
                <a:cs typeface="Courier New"/>
              </a:rPr>
              <a:t>sum</a:t>
            </a:r>
            <a:r>
              <a:rPr lang="en-US" sz="1800" dirty="0">
                <a:latin typeface="Courier New"/>
                <a:cs typeface="Courier New"/>
              </a:rPr>
              <a:t>() </a:t>
            </a:r>
            <a:r>
              <a:rPr lang="en-US" sz="2000" dirty="0"/>
              <a:t>- </a:t>
            </a:r>
            <a:r>
              <a:rPr lang="en-US" sz="2000" dirty="0" smtClean="0"/>
              <a:t>return </a:t>
            </a:r>
            <a:r>
              <a:rPr lang="en-US" sz="2000" dirty="0"/>
              <a:t>the sum of the </a:t>
            </a:r>
            <a:r>
              <a:rPr lang="en-US" sz="2000" dirty="0" smtClean="0"/>
              <a:t>numbers in the list </a:t>
            </a:r>
          </a:p>
          <a:p>
            <a:pPr marL="57150" indent="0">
              <a:buNone/>
            </a:pPr>
            <a:r>
              <a:rPr lang="en-US" sz="1800" dirty="0" smtClean="0">
                <a:latin typeface="Courier New"/>
                <a:cs typeface="Courier New"/>
              </a:rPr>
              <a:t>mean</a:t>
            </a:r>
            <a:r>
              <a:rPr lang="en-US" sz="1800" dirty="0">
                <a:latin typeface="Courier New"/>
                <a:cs typeface="Courier New"/>
              </a:rPr>
              <a:t>()</a:t>
            </a:r>
            <a:r>
              <a:rPr lang="en-US" sz="2000" dirty="0"/>
              <a:t> - </a:t>
            </a:r>
            <a:r>
              <a:rPr lang="en-US" sz="2000" dirty="0" smtClean="0"/>
              <a:t>return </a:t>
            </a:r>
            <a:r>
              <a:rPr lang="en-US" sz="2000" dirty="0"/>
              <a:t>the average of </a:t>
            </a:r>
            <a:r>
              <a:rPr lang="en-US" sz="2000" dirty="0" smtClean="0"/>
              <a:t>the numbers in the </a:t>
            </a:r>
            <a:r>
              <a:rPr lang="en-US" sz="2000" dirty="0"/>
              <a:t>list as a float </a:t>
            </a:r>
            <a:endParaRPr lang="en-US" sz="2000" dirty="0" smtClean="0"/>
          </a:p>
          <a:p>
            <a:pPr marL="57150" indent="0">
              <a:buNone/>
            </a:pPr>
            <a:r>
              <a:rPr lang="en-US" sz="1800" dirty="0" smtClean="0">
                <a:latin typeface="Courier New"/>
                <a:cs typeface="Courier New"/>
              </a:rPr>
              <a:t>min</a:t>
            </a:r>
            <a:r>
              <a:rPr lang="en-US" sz="1800" dirty="0">
                <a:latin typeface="Courier New"/>
                <a:cs typeface="Courier New"/>
              </a:rPr>
              <a:t>()/max()</a:t>
            </a:r>
            <a:r>
              <a:rPr lang="en-US" sz="2000" dirty="0"/>
              <a:t>- </a:t>
            </a:r>
            <a:r>
              <a:rPr lang="en-US" sz="2000" dirty="0" smtClean="0"/>
              <a:t>return the </a:t>
            </a:r>
            <a:r>
              <a:rPr lang="en-US" sz="2000" dirty="0"/>
              <a:t>minimum/maximum </a:t>
            </a:r>
            <a:r>
              <a:rPr lang="en-US" sz="2000" dirty="0" smtClean="0"/>
              <a:t>element</a:t>
            </a:r>
            <a:endParaRPr lang="en-US" sz="2000" dirty="0"/>
          </a:p>
          <a:p>
            <a:pPr marL="57150" indent="0">
              <a:buNone/>
            </a:pPr>
            <a:r>
              <a:rPr lang="en-US" sz="1800" dirty="0" err="1" smtClean="0">
                <a:latin typeface="Courier New"/>
                <a:cs typeface="Courier New"/>
              </a:rPr>
              <a:t>num_unique</a:t>
            </a:r>
            <a:r>
              <a:rPr lang="en-US" sz="1800" dirty="0" smtClean="0">
                <a:latin typeface="Courier New"/>
                <a:cs typeface="Courier New"/>
              </a:rPr>
              <a:t>(</a:t>
            </a:r>
            <a:r>
              <a:rPr lang="en-US" sz="1800" dirty="0">
                <a:latin typeface="Courier New"/>
                <a:cs typeface="Courier New"/>
              </a:rPr>
              <a:t>) </a:t>
            </a:r>
            <a:r>
              <a:rPr lang="en-US" sz="2000" dirty="0"/>
              <a:t>- </a:t>
            </a:r>
            <a:r>
              <a:rPr lang="en-US" sz="2000" dirty="0" smtClean="0"/>
              <a:t>return </a:t>
            </a:r>
            <a:r>
              <a:rPr lang="en-US" sz="2000" dirty="0"/>
              <a:t>the number of unique elements in the list </a:t>
            </a:r>
            <a:endParaRPr lang="en-US" sz="2000" dirty="0" smtClean="0"/>
          </a:p>
          <a:p>
            <a:pPr marL="57150" indent="0">
              <a:buNone/>
            </a:pPr>
            <a:endParaRPr lang="en-US" sz="2000" dirty="0" smtClean="0"/>
          </a:p>
          <a:p>
            <a:pPr marL="57150" indent="0">
              <a:buNone/>
            </a:pPr>
            <a:r>
              <a:rPr lang="en-US" sz="2400" dirty="0" smtClean="0"/>
              <a:t>For example:</a:t>
            </a:r>
          </a:p>
          <a:p>
            <a:pPr marL="57150" indent="0">
              <a:buNone/>
            </a:pPr>
            <a:r>
              <a:rPr lang="en-US" sz="1800" dirty="0" smtClean="0">
                <a:latin typeface="Courier New"/>
                <a:cs typeface="Courier New"/>
              </a:rPr>
              <a:t>&gt;&gt;&gt; </a:t>
            </a:r>
            <a:r>
              <a:rPr lang="en-US" sz="1800" dirty="0" err="1" smtClean="0">
                <a:latin typeface="Courier New"/>
                <a:cs typeface="Courier New"/>
              </a:rPr>
              <a:t>nl</a:t>
            </a:r>
            <a:r>
              <a:rPr lang="en-US" sz="1800" dirty="0" smtClean="0">
                <a:latin typeface="Courier New"/>
                <a:cs typeface="Courier New"/>
              </a:rPr>
              <a:t> = </a:t>
            </a:r>
            <a:r>
              <a:rPr lang="en-US" sz="1800" dirty="0" err="1" smtClean="0">
                <a:latin typeface="Courier New"/>
                <a:cs typeface="Courier New"/>
              </a:rPr>
              <a:t>NumberList</a:t>
            </a:r>
            <a:r>
              <a:rPr lang="en-US" sz="1800" dirty="0" smtClean="0">
                <a:latin typeface="Courier New"/>
                <a:cs typeface="Courier New"/>
              </a:rPr>
              <a:t>([1, 2, 5, 1, 4, 3, 3])</a:t>
            </a:r>
          </a:p>
          <a:p>
            <a:pPr marL="57150" indent="0">
              <a:buNone/>
            </a:pPr>
            <a:r>
              <a:rPr lang="en-US" sz="1800" dirty="0" smtClean="0">
                <a:latin typeface="Courier New"/>
                <a:cs typeface="Courier New"/>
              </a:rPr>
              <a:t>&gt;&gt;&gt; </a:t>
            </a:r>
            <a:r>
              <a:rPr lang="en-US" sz="1800" dirty="0" err="1" smtClean="0">
                <a:latin typeface="Courier New"/>
                <a:cs typeface="Courier New"/>
              </a:rPr>
              <a:t>nl.sum</a:t>
            </a:r>
            <a:r>
              <a:rPr lang="en-US" sz="1800" dirty="0" smtClean="0">
                <a:latin typeface="Courier New"/>
                <a:cs typeface="Courier New"/>
              </a:rPr>
              <a:t>()</a:t>
            </a:r>
          </a:p>
          <a:p>
            <a:pPr marL="57150" indent="0">
              <a:buNone/>
            </a:pPr>
            <a:r>
              <a:rPr lang="en-US" sz="1800" dirty="0" smtClean="0">
                <a:latin typeface="Courier New"/>
                <a:cs typeface="Courier New"/>
              </a:rPr>
              <a:t>19</a:t>
            </a:r>
          </a:p>
          <a:p>
            <a:pPr marL="57150" indent="0">
              <a:buNone/>
            </a:pPr>
            <a:r>
              <a:rPr lang="en-US" sz="1800" dirty="0" smtClean="0">
                <a:latin typeface="Courier New"/>
                <a:cs typeface="Courier New"/>
              </a:rPr>
              <a:t>&gt;&gt;&gt; </a:t>
            </a:r>
            <a:r>
              <a:rPr lang="en-US" sz="1800" dirty="0" err="1" smtClean="0">
                <a:latin typeface="Courier New"/>
                <a:cs typeface="Courier New"/>
              </a:rPr>
              <a:t>nl.num_unique</a:t>
            </a:r>
            <a:r>
              <a:rPr lang="en-US" sz="1800" dirty="0" smtClean="0">
                <a:latin typeface="Courier New"/>
                <a:cs typeface="Courier New"/>
              </a:rPr>
              <a:t>()</a:t>
            </a:r>
          </a:p>
          <a:p>
            <a:pPr marL="57150" indent="0">
              <a:buNone/>
            </a:pPr>
            <a:r>
              <a:rPr lang="en-US" sz="1800" dirty="0" smtClean="0">
                <a:latin typeface="Courier New"/>
                <a:cs typeface="Courier New"/>
              </a:rPr>
              <a:t>5</a:t>
            </a:r>
          </a:p>
        </p:txBody>
      </p:sp>
      <p:sp>
        <p:nvSpPr>
          <p:cNvPr id="4" name="Date Placeholder 3"/>
          <p:cNvSpPr>
            <a:spLocks noGrp="1"/>
          </p:cNvSpPr>
          <p:nvPr>
            <p:ph type="dt" sz="half" idx="10"/>
          </p:nvPr>
        </p:nvSpPr>
        <p:spPr/>
        <p:txBody>
          <a:bodyPr/>
          <a:lstStyle/>
          <a:p>
            <a:fld id="{6A5C38FD-9E9D-4B47-9620-6F5A2A6EFF84}"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107</a:t>
            </a:fld>
            <a:endParaRPr lang="en-US"/>
          </a:p>
        </p:txBody>
      </p:sp>
      <p:sp>
        <p:nvSpPr>
          <p:cNvPr id="6" name="Rectangle 5"/>
          <p:cNvSpPr/>
          <p:nvPr/>
        </p:nvSpPr>
        <p:spPr>
          <a:xfrm>
            <a:off x="4165601" y="4611549"/>
            <a:ext cx="3725332" cy="1846659"/>
          </a:xfrm>
          <a:prstGeom prst="rect">
            <a:avLst/>
          </a:prstGeom>
          <a:ln>
            <a:solidFill>
              <a:schemeClr val="tx1"/>
            </a:solidFill>
          </a:ln>
        </p:spPr>
        <p:txBody>
          <a:bodyPr wrap="square" lIns="91440" rIns="91440">
            <a:spAutoFit/>
          </a:bodyPr>
          <a:lstStyle/>
          <a:p>
            <a:pPr marL="57150" indent="0">
              <a:buNone/>
            </a:pPr>
            <a:r>
              <a:rPr lang="en-US" sz="2400" b="1" dirty="0" smtClean="0"/>
              <a:t>Hint</a:t>
            </a:r>
            <a:r>
              <a:rPr lang="en-US" sz="2400" b="1" dirty="0"/>
              <a:t>: </a:t>
            </a:r>
            <a:r>
              <a:rPr lang="en-US" sz="2400" dirty="0"/>
              <a:t>Use the in keyword:</a:t>
            </a:r>
            <a:endParaRPr lang="en-US" dirty="0">
              <a:latin typeface="Courier New"/>
              <a:cs typeface="Courier New"/>
            </a:endParaRPr>
          </a:p>
          <a:p>
            <a:r>
              <a:rPr lang="en-US" dirty="0">
                <a:latin typeface="Courier New"/>
                <a:cs typeface="Courier New"/>
              </a:rPr>
              <a:t>&gt;&gt;&gt; </a:t>
            </a:r>
            <a:r>
              <a:rPr lang="en-US" dirty="0" err="1">
                <a:latin typeface="Courier New"/>
                <a:cs typeface="Courier New"/>
              </a:rPr>
              <a:t>nums</a:t>
            </a:r>
            <a:r>
              <a:rPr lang="en-US" dirty="0">
                <a:latin typeface="Courier New"/>
                <a:cs typeface="Courier New"/>
              </a:rPr>
              <a:t> = [1, 3, 9, 16] </a:t>
            </a:r>
          </a:p>
          <a:p>
            <a:r>
              <a:rPr lang="en-US" dirty="0">
                <a:latin typeface="Courier New"/>
                <a:cs typeface="Courier New"/>
              </a:rPr>
              <a:t>&gt;&gt;&gt; 3 in </a:t>
            </a:r>
            <a:r>
              <a:rPr lang="en-US" dirty="0" err="1">
                <a:latin typeface="Courier New"/>
                <a:cs typeface="Courier New"/>
              </a:rPr>
              <a:t>nums</a:t>
            </a:r>
            <a:r>
              <a:rPr lang="en-US" dirty="0">
                <a:latin typeface="Courier New"/>
                <a:cs typeface="Courier New"/>
              </a:rPr>
              <a:t> </a:t>
            </a:r>
          </a:p>
          <a:p>
            <a:r>
              <a:rPr lang="en-US" dirty="0">
                <a:latin typeface="Courier New"/>
                <a:cs typeface="Courier New"/>
              </a:rPr>
              <a:t>True </a:t>
            </a:r>
          </a:p>
          <a:p>
            <a:r>
              <a:rPr lang="en-US" dirty="0">
                <a:latin typeface="Courier New"/>
                <a:cs typeface="Courier New"/>
              </a:rPr>
              <a:t>&gt;&gt;&gt; 7 in </a:t>
            </a:r>
            <a:r>
              <a:rPr lang="en-US" dirty="0" err="1">
                <a:latin typeface="Courier New"/>
                <a:cs typeface="Courier New"/>
              </a:rPr>
              <a:t>nums</a:t>
            </a:r>
            <a:endParaRPr lang="en-US" dirty="0">
              <a:latin typeface="Courier New"/>
              <a:cs typeface="Courier New"/>
            </a:endParaRPr>
          </a:p>
          <a:p>
            <a:r>
              <a:rPr lang="en-US" dirty="0">
                <a:latin typeface="Courier New"/>
                <a:cs typeface="Courier New"/>
              </a:rPr>
              <a:t>False</a:t>
            </a:r>
            <a:endParaRPr lang="en-US" sz="1400" dirty="0">
              <a:latin typeface="Courier New"/>
              <a:cs typeface="Courier New"/>
            </a:endParaRPr>
          </a:p>
        </p:txBody>
      </p:sp>
    </p:spTree>
    <p:extLst>
      <p:ext uri="{BB962C8B-B14F-4D97-AF65-F5344CB8AC3E}">
        <p14:creationId xmlns:p14="http://schemas.microsoft.com/office/powerpoint/2010/main" val="943848120"/>
      </p:ext>
    </p:extLst>
  </p:cSld>
  <p:clrMapOvr>
    <a:masterClrMapping/>
  </p:clrMapOvr>
  <p:timing>
    <p:tnLst>
      <p:par>
        <p:cTn xmlns:p14="http://schemas.microsoft.com/office/powerpoint/2010/mai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6: Solution</a:t>
            </a:r>
            <a:endParaRPr lang="en-US" dirty="0"/>
          </a:p>
        </p:txBody>
      </p:sp>
      <p:sp>
        <p:nvSpPr>
          <p:cNvPr id="3" name="Content Placeholder 2"/>
          <p:cNvSpPr>
            <a:spLocks noGrp="1"/>
          </p:cNvSpPr>
          <p:nvPr>
            <p:ph idx="1"/>
          </p:nvPr>
        </p:nvSpPr>
        <p:spPr>
          <a:xfrm>
            <a:off x="457200" y="1161316"/>
            <a:ext cx="8229600" cy="4927823"/>
          </a:xfrm>
        </p:spPr>
        <p:txBody>
          <a:bodyPr/>
          <a:lstStyle/>
          <a:p>
            <a:pPr marL="0" indent="0">
              <a:buNone/>
            </a:pPr>
            <a:r>
              <a:rPr lang="en-US" sz="2000" dirty="0" smtClean="0">
                <a:solidFill>
                  <a:srgbClr val="000000"/>
                </a:solidFill>
                <a:latin typeface="Courier New"/>
                <a:cs typeface="Courier New"/>
              </a:rPr>
              <a:t>class </a:t>
            </a:r>
            <a:r>
              <a:rPr lang="en-US" sz="2000" dirty="0" err="1" smtClean="0">
                <a:solidFill>
                  <a:srgbClr val="000000"/>
                </a:solidFill>
                <a:latin typeface="Courier New"/>
                <a:cs typeface="Courier New"/>
              </a:rPr>
              <a:t>NumberList</a:t>
            </a:r>
            <a:r>
              <a:rPr lang="en-US" sz="2000" dirty="0" smtClean="0">
                <a:solidFill>
                  <a:srgbClr val="000000"/>
                </a:solidFill>
                <a:latin typeface="Courier New"/>
                <a:cs typeface="Courier New"/>
              </a:rPr>
              <a:t>:</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a:t>
            </a:r>
            <a:r>
              <a:rPr lang="en-US" sz="2000" dirty="0" err="1" smtClean="0">
                <a:solidFill>
                  <a:srgbClr val="000000"/>
                </a:solidFill>
                <a:latin typeface="Courier New"/>
                <a:cs typeface="Courier New"/>
              </a:rPr>
              <a:t>def</a:t>
            </a:r>
            <a:r>
              <a:rPr lang="en-US" sz="2000" dirty="0" smtClean="0">
                <a:solidFill>
                  <a:srgbClr val="000000"/>
                </a:solidFill>
                <a:latin typeface="Courier New"/>
                <a:cs typeface="Courier New"/>
              </a:rPr>
              <a:t> __</a:t>
            </a:r>
            <a:r>
              <a:rPr lang="en-US" sz="2000" dirty="0" err="1" smtClean="0">
                <a:solidFill>
                  <a:srgbClr val="000000"/>
                </a:solidFill>
                <a:latin typeface="Courier New"/>
                <a:cs typeface="Courier New"/>
              </a:rPr>
              <a:t>init</a:t>
            </a:r>
            <a:r>
              <a:rPr lang="en-US" sz="2000" dirty="0" smtClean="0">
                <a:solidFill>
                  <a:srgbClr val="000000"/>
                </a:solidFill>
                <a:latin typeface="Courier New"/>
                <a:cs typeface="Courier New"/>
              </a:rPr>
              <a:t>__(self, L):</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a:t>
            </a:r>
            <a:r>
              <a:rPr lang="en-US" sz="2000" dirty="0" err="1" smtClean="0">
                <a:solidFill>
                  <a:srgbClr val="000000"/>
                </a:solidFill>
                <a:latin typeface="Courier New"/>
                <a:cs typeface="Courier New"/>
              </a:rPr>
              <a:t>self._L</a:t>
            </a:r>
            <a:r>
              <a:rPr lang="en-US" sz="2000" dirty="0" smtClean="0">
                <a:solidFill>
                  <a:srgbClr val="000000"/>
                </a:solidFill>
                <a:latin typeface="Courier New"/>
                <a:cs typeface="Courier New"/>
              </a:rPr>
              <a:t> = list(L)  </a:t>
            </a:r>
            <a:r>
              <a:rPr lang="en-US" sz="2000" dirty="0" smtClean="0">
                <a:solidFill>
                  <a:srgbClr val="008000"/>
                </a:solidFill>
                <a:latin typeface="Courier New"/>
                <a:cs typeface="Courier New"/>
              </a:rPr>
              <a:t># make a copy</a:t>
            </a:r>
          </a:p>
          <a:p>
            <a:pPr marL="0" indent="0">
              <a:buNone/>
            </a:pPr>
            <a:endParaRPr lang="en-US" sz="2000" dirty="0" smtClean="0">
              <a:solidFill>
                <a:srgbClr val="000000"/>
              </a:solidFill>
              <a:latin typeface="Courier New"/>
              <a:cs typeface="Courier New"/>
            </a:endParaRP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a:t>
            </a:r>
            <a:r>
              <a:rPr lang="en-US" sz="2000" dirty="0" err="1" smtClean="0">
                <a:solidFill>
                  <a:srgbClr val="000000"/>
                </a:solidFill>
                <a:latin typeface="Courier New"/>
                <a:cs typeface="Courier New"/>
              </a:rPr>
              <a:t>def</a:t>
            </a:r>
            <a:r>
              <a:rPr lang="en-US" sz="2000" dirty="0" smtClean="0">
                <a:solidFill>
                  <a:srgbClr val="000000"/>
                </a:solidFill>
                <a:latin typeface="Courier New"/>
                <a:cs typeface="Courier New"/>
              </a:rPr>
              <a:t> sum(self):</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result = 0</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for value in </a:t>
            </a:r>
            <a:r>
              <a:rPr lang="en-US" sz="2000" dirty="0" err="1" smtClean="0">
                <a:solidFill>
                  <a:srgbClr val="000000"/>
                </a:solidFill>
                <a:latin typeface="Courier New"/>
                <a:cs typeface="Courier New"/>
              </a:rPr>
              <a:t>self._L</a:t>
            </a:r>
            <a:r>
              <a:rPr lang="en-US" sz="2000" dirty="0" smtClean="0">
                <a:solidFill>
                  <a:srgbClr val="000000"/>
                </a:solidFill>
                <a:latin typeface="Courier New"/>
                <a:cs typeface="Courier New"/>
              </a:rPr>
              <a:t>:</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result += value</a:t>
            </a:r>
          </a:p>
          <a:p>
            <a:pPr marL="0" indent="0">
              <a:buNone/>
            </a:pPr>
            <a:endParaRPr lang="en-US" sz="2000" dirty="0" smtClean="0">
              <a:solidFill>
                <a:srgbClr val="000000"/>
              </a:solidFill>
              <a:latin typeface="Courier New"/>
              <a:cs typeface="Courier New"/>
            </a:endParaRP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return result</a:t>
            </a:r>
          </a:p>
          <a:p>
            <a:pPr marL="0" indent="0">
              <a:buNone/>
            </a:pPr>
            <a:endParaRPr lang="en-US" sz="2000" dirty="0" smtClean="0">
              <a:solidFill>
                <a:srgbClr val="000000"/>
              </a:solidFill>
              <a:latin typeface="Courier New"/>
              <a:cs typeface="Courier New"/>
            </a:endParaRP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a:t>
            </a:r>
            <a:r>
              <a:rPr lang="en-US" sz="2000" dirty="0" err="1" smtClean="0">
                <a:solidFill>
                  <a:srgbClr val="000000"/>
                </a:solidFill>
                <a:latin typeface="Courier New"/>
                <a:cs typeface="Courier New"/>
              </a:rPr>
              <a:t>def</a:t>
            </a:r>
            <a:r>
              <a:rPr lang="en-US" sz="2000" dirty="0" smtClean="0">
                <a:solidFill>
                  <a:srgbClr val="000000"/>
                </a:solidFill>
                <a:latin typeface="Courier New"/>
                <a:cs typeface="Courier New"/>
              </a:rPr>
              <a:t> mean(self):</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n = </a:t>
            </a:r>
            <a:r>
              <a:rPr lang="en-US" sz="2000" dirty="0" err="1" smtClean="0">
                <a:solidFill>
                  <a:srgbClr val="000000"/>
                </a:solidFill>
                <a:latin typeface="Courier New"/>
                <a:cs typeface="Courier New"/>
              </a:rPr>
              <a:t>len</a:t>
            </a:r>
            <a:r>
              <a:rPr lang="en-US" sz="2000" dirty="0" smtClean="0">
                <a:solidFill>
                  <a:srgbClr val="000000"/>
                </a:solidFill>
                <a:latin typeface="Courier New"/>
                <a:cs typeface="Courier New"/>
              </a:rPr>
              <a:t>(</a:t>
            </a:r>
            <a:r>
              <a:rPr lang="en-US" sz="2000" dirty="0" err="1" smtClean="0">
                <a:solidFill>
                  <a:srgbClr val="000000"/>
                </a:solidFill>
                <a:latin typeface="Courier New"/>
                <a:cs typeface="Courier New"/>
              </a:rPr>
              <a:t>self._L</a:t>
            </a:r>
            <a:r>
              <a:rPr lang="en-US" sz="2000" dirty="0" smtClean="0">
                <a:solidFill>
                  <a:srgbClr val="000000"/>
                </a:solidFill>
                <a:latin typeface="Courier New"/>
                <a:cs typeface="Courier New"/>
              </a:rPr>
              <a:t>)</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return </a:t>
            </a:r>
            <a:r>
              <a:rPr lang="en-US" sz="2000" dirty="0" err="1" smtClean="0">
                <a:solidFill>
                  <a:srgbClr val="000000"/>
                </a:solidFill>
                <a:latin typeface="Courier New"/>
                <a:cs typeface="Courier New"/>
              </a:rPr>
              <a:t>self.sum</a:t>
            </a:r>
            <a:r>
              <a:rPr lang="en-US" sz="2000" dirty="0" smtClean="0">
                <a:solidFill>
                  <a:srgbClr val="000000"/>
                </a:solidFill>
                <a:latin typeface="Courier New"/>
                <a:cs typeface="Courier New"/>
              </a:rPr>
              <a:t>() / n</a:t>
            </a:r>
          </a:p>
        </p:txBody>
      </p:sp>
      <p:sp>
        <p:nvSpPr>
          <p:cNvPr id="4" name="Date Placeholder 3"/>
          <p:cNvSpPr>
            <a:spLocks noGrp="1"/>
          </p:cNvSpPr>
          <p:nvPr>
            <p:ph type="dt" sz="half" idx="10"/>
          </p:nvPr>
        </p:nvSpPr>
        <p:spPr/>
        <p:txBody>
          <a:bodyPr/>
          <a:lstStyle/>
          <a:p>
            <a:fld id="{966E7435-4BE1-154C-B6B3-FD78AAC624DE}"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108</a:t>
            </a:fld>
            <a:endParaRPr lang="en-US"/>
          </a:p>
        </p:txBody>
      </p:sp>
    </p:spTree>
    <p:extLst>
      <p:ext uri="{BB962C8B-B14F-4D97-AF65-F5344CB8AC3E}">
        <p14:creationId xmlns:p14="http://schemas.microsoft.com/office/powerpoint/2010/main" val="237873262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speak some Python</a:t>
            </a:r>
            <a:endParaRPr lang="en-US" dirty="0"/>
          </a:p>
        </p:txBody>
      </p:sp>
      <p:sp>
        <p:nvSpPr>
          <p:cNvPr id="3" name="Content Placeholder 2"/>
          <p:cNvSpPr>
            <a:spLocks noGrp="1"/>
          </p:cNvSpPr>
          <p:nvPr>
            <p:ph idx="1"/>
          </p:nvPr>
        </p:nvSpPr>
        <p:spPr>
          <a:xfrm>
            <a:off x="457200" y="1622776"/>
            <a:ext cx="8229600" cy="4851399"/>
          </a:xfrm>
        </p:spPr>
        <p:txBody>
          <a:bodyPr/>
          <a:lstStyle/>
          <a:p>
            <a:pPr marL="57150" indent="0">
              <a:buNone/>
            </a:pPr>
            <a:r>
              <a:rPr lang="en-US" sz="2000" dirty="0" smtClean="0">
                <a:solidFill>
                  <a:srgbClr val="008000"/>
                </a:solidFill>
                <a:latin typeface="Courier New"/>
                <a:cs typeface="Courier New"/>
              </a:rPr>
              <a:t>&gt;</a:t>
            </a:r>
            <a:r>
              <a:rPr lang="en-US" sz="2000" dirty="0">
                <a:solidFill>
                  <a:srgbClr val="008000"/>
                </a:solidFill>
                <a:latin typeface="Courier New"/>
                <a:cs typeface="Courier New"/>
              </a:rPr>
              <a:t>&gt;&gt; </a:t>
            </a:r>
            <a:r>
              <a:rPr lang="en-US" sz="2000" dirty="0" err="1">
                <a:solidFill>
                  <a:srgbClr val="008000"/>
                </a:solidFill>
                <a:latin typeface="Courier New"/>
                <a:cs typeface="Courier New"/>
              </a:rPr>
              <a:t>def</a:t>
            </a:r>
            <a:r>
              <a:rPr lang="en-US" sz="2000" dirty="0">
                <a:solidFill>
                  <a:srgbClr val="008000"/>
                </a:solidFill>
                <a:latin typeface="Courier New"/>
                <a:cs typeface="Courier New"/>
              </a:rPr>
              <a:t> </a:t>
            </a:r>
            <a:r>
              <a:rPr lang="en-US" sz="2000" dirty="0" smtClean="0">
                <a:solidFill>
                  <a:srgbClr val="008000"/>
                </a:solidFill>
                <a:latin typeface="Courier New"/>
                <a:cs typeface="Courier New"/>
              </a:rPr>
              <a:t>bar(</a:t>
            </a:r>
            <a:r>
              <a:rPr lang="en-US" sz="2000" dirty="0">
                <a:solidFill>
                  <a:srgbClr val="008000"/>
                </a:solidFill>
                <a:latin typeface="Courier New"/>
                <a:cs typeface="Courier New"/>
              </a:rPr>
              <a:t>x): </a:t>
            </a:r>
            <a:endParaRPr lang="en-US" sz="2000" dirty="0" smtClean="0">
              <a:solidFill>
                <a:srgbClr val="008000"/>
              </a:solidFill>
              <a:latin typeface="Courier New"/>
              <a:cs typeface="Courier New"/>
            </a:endParaRPr>
          </a:p>
          <a:p>
            <a:pPr marL="57150" indent="0">
              <a:buNone/>
            </a:pPr>
            <a:r>
              <a:rPr lang="en-US" sz="2000" dirty="0" smtClean="0">
                <a:solidFill>
                  <a:srgbClr val="008000"/>
                </a:solidFill>
                <a:latin typeface="Courier New"/>
                <a:cs typeface="Courier New"/>
              </a:rPr>
              <a:t>.</a:t>
            </a:r>
            <a:r>
              <a:rPr lang="en-US" sz="2000" dirty="0">
                <a:solidFill>
                  <a:srgbClr val="008000"/>
                </a:solidFill>
                <a:latin typeface="Courier New"/>
                <a:cs typeface="Courier New"/>
              </a:rPr>
              <a:t>.. </a:t>
            </a:r>
            <a:r>
              <a:rPr lang="en-US" sz="2000" dirty="0" smtClean="0">
                <a:solidFill>
                  <a:srgbClr val="008000"/>
                </a:solidFill>
                <a:latin typeface="Courier New"/>
                <a:cs typeface="Courier New"/>
              </a:rPr>
              <a:t>    if </a:t>
            </a:r>
            <a:r>
              <a:rPr lang="en-US" sz="2000" dirty="0">
                <a:solidFill>
                  <a:srgbClr val="008000"/>
                </a:solidFill>
                <a:latin typeface="Courier New"/>
                <a:cs typeface="Courier New"/>
              </a:rPr>
              <a:t>type(x) == </a:t>
            </a:r>
            <a:r>
              <a:rPr lang="en-US" sz="2000" dirty="0" err="1" smtClean="0">
                <a:solidFill>
                  <a:srgbClr val="008000"/>
                </a:solidFill>
                <a:latin typeface="Courier New"/>
                <a:cs typeface="Courier New"/>
              </a:rPr>
              <a:t>int</a:t>
            </a:r>
            <a:r>
              <a:rPr lang="en-US" sz="2000" dirty="0" smtClean="0">
                <a:solidFill>
                  <a:srgbClr val="008000"/>
                </a:solidFill>
                <a:latin typeface="Courier New"/>
                <a:cs typeface="Courier New"/>
              </a:rPr>
              <a:t>: </a:t>
            </a:r>
          </a:p>
          <a:p>
            <a:pPr marL="57150" indent="0">
              <a:buNone/>
            </a:pPr>
            <a:r>
              <a:rPr lang="en-US" sz="2000" dirty="0" smtClean="0">
                <a:solidFill>
                  <a:srgbClr val="008000"/>
                </a:solidFill>
                <a:latin typeface="Courier New"/>
                <a:cs typeface="Courier New"/>
              </a:rPr>
              <a:t>.</a:t>
            </a:r>
            <a:r>
              <a:rPr lang="en-US" sz="2000" dirty="0">
                <a:solidFill>
                  <a:srgbClr val="008000"/>
                </a:solidFill>
                <a:latin typeface="Courier New"/>
                <a:cs typeface="Courier New"/>
              </a:rPr>
              <a:t>.. </a:t>
            </a:r>
            <a:r>
              <a:rPr lang="en-US" sz="2000" dirty="0" smtClean="0">
                <a:solidFill>
                  <a:srgbClr val="008000"/>
                </a:solidFill>
                <a:latin typeface="Courier New"/>
                <a:cs typeface="Courier New"/>
              </a:rPr>
              <a:t>        print </a:t>
            </a:r>
            <a:r>
              <a:rPr lang="en-US" sz="2000" dirty="0">
                <a:solidFill>
                  <a:srgbClr val="008000"/>
                </a:solidFill>
                <a:latin typeface="Courier New"/>
                <a:cs typeface="Courier New"/>
              </a:rPr>
              <a:t>"This is an int." </a:t>
            </a:r>
            <a:endParaRPr lang="en-US" sz="2000" dirty="0" smtClean="0">
              <a:solidFill>
                <a:srgbClr val="008000"/>
              </a:solidFill>
              <a:latin typeface="Courier New"/>
              <a:cs typeface="Courier New"/>
            </a:endParaRPr>
          </a:p>
          <a:p>
            <a:pPr marL="57150" indent="0">
              <a:buNone/>
            </a:pPr>
            <a:r>
              <a:rPr lang="en-US" sz="2000" dirty="0" smtClean="0">
                <a:solidFill>
                  <a:srgbClr val="008000"/>
                </a:solidFill>
                <a:latin typeface="Courier New"/>
                <a:cs typeface="Courier New"/>
              </a:rPr>
              <a:t>.</a:t>
            </a:r>
            <a:r>
              <a:rPr lang="en-US" sz="2000" dirty="0">
                <a:solidFill>
                  <a:srgbClr val="008000"/>
                </a:solidFill>
                <a:latin typeface="Courier New"/>
                <a:cs typeface="Courier New"/>
              </a:rPr>
              <a:t>.</a:t>
            </a:r>
            <a:r>
              <a:rPr lang="en-US" sz="2000" dirty="0" smtClean="0">
                <a:solidFill>
                  <a:srgbClr val="008000"/>
                </a:solidFill>
                <a:latin typeface="Courier New"/>
                <a:cs typeface="Courier New"/>
              </a:rPr>
              <a:t>.     </a:t>
            </a:r>
            <a:r>
              <a:rPr lang="en-US" sz="2000" dirty="0">
                <a:solidFill>
                  <a:srgbClr val="008000"/>
                </a:solidFill>
                <a:latin typeface="Courier New"/>
                <a:cs typeface="Courier New"/>
              </a:rPr>
              <a:t>else: </a:t>
            </a:r>
            <a:endParaRPr lang="en-US" sz="2000" dirty="0" smtClean="0">
              <a:solidFill>
                <a:srgbClr val="008000"/>
              </a:solidFill>
              <a:latin typeface="Courier New"/>
              <a:cs typeface="Courier New"/>
            </a:endParaRPr>
          </a:p>
          <a:p>
            <a:pPr marL="57150" indent="0">
              <a:buNone/>
            </a:pPr>
            <a:r>
              <a:rPr lang="en-US" sz="2000" dirty="0" smtClean="0">
                <a:solidFill>
                  <a:srgbClr val="008000"/>
                </a:solidFill>
                <a:latin typeface="Courier New"/>
                <a:cs typeface="Courier New"/>
              </a:rPr>
              <a:t>.</a:t>
            </a:r>
            <a:r>
              <a:rPr lang="en-US" sz="2000" dirty="0">
                <a:solidFill>
                  <a:srgbClr val="008000"/>
                </a:solidFill>
                <a:latin typeface="Courier New"/>
                <a:cs typeface="Courier New"/>
              </a:rPr>
              <a:t>.. </a:t>
            </a:r>
            <a:r>
              <a:rPr lang="en-US" sz="2000" dirty="0" smtClean="0">
                <a:solidFill>
                  <a:srgbClr val="008000"/>
                </a:solidFill>
                <a:latin typeface="Courier New"/>
                <a:cs typeface="Courier New"/>
              </a:rPr>
              <a:t>        print </a:t>
            </a:r>
            <a:r>
              <a:rPr lang="en-US" sz="2000" dirty="0">
                <a:solidFill>
                  <a:srgbClr val="008000"/>
                </a:solidFill>
                <a:latin typeface="Courier New"/>
                <a:cs typeface="Courier New"/>
              </a:rPr>
              <a:t>"This is something else." </a:t>
            </a:r>
            <a:endParaRPr lang="en-US" sz="2000" dirty="0" smtClean="0">
              <a:solidFill>
                <a:srgbClr val="008000"/>
              </a:solidFill>
              <a:latin typeface="Courier New"/>
              <a:cs typeface="Courier New"/>
            </a:endParaRPr>
          </a:p>
          <a:p>
            <a:pPr marL="57150" indent="0">
              <a:buNone/>
            </a:pPr>
            <a:r>
              <a:rPr lang="en-US" sz="2000" dirty="0" smtClean="0">
                <a:solidFill>
                  <a:srgbClr val="008000"/>
                </a:solidFill>
                <a:latin typeface="Courier New"/>
                <a:cs typeface="Courier New"/>
              </a:rPr>
              <a:t>.</a:t>
            </a:r>
            <a:r>
              <a:rPr lang="en-US" sz="2000" dirty="0">
                <a:solidFill>
                  <a:srgbClr val="008000"/>
                </a:solidFill>
                <a:latin typeface="Courier New"/>
                <a:cs typeface="Courier New"/>
              </a:rPr>
              <a:t>.. </a:t>
            </a:r>
            <a:endParaRPr lang="en-US" sz="2000" dirty="0" smtClean="0">
              <a:solidFill>
                <a:srgbClr val="008000"/>
              </a:solidFill>
              <a:latin typeface="Courier New"/>
              <a:cs typeface="Courier New"/>
            </a:endParaRPr>
          </a:p>
          <a:p>
            <a:pPr marL="57150" indent="0">
              <a:buNone/>
            </a:pPr>
            <a:r>
              <a:rPr lang="en-US" sz="2000" dirty="0" smtClean="0">
                <a:solidFill>
                  <a:srgbClr val="008000"/>
                </a:solidFill>
                <a:latin typeface="Courier New"/>
                <a:cs typeface="Courier New"/>
              </a:rPr>
              <a:t>&gt;</a:t>
            </a:r>
            <a:r>
              <a:rPr lang="en-US" sz="2000" dirty="0">
                <a:solidFill>
                  <a:srgbClr val="008000"/>
                </a:solidFill>
                <a:latin typeface="Courier New"/>
                <a:cs typeface="Courier New"/>
              </a:rPr>
              <a:t>&gt;&gt; </a:t>
            </a:r>
            <a:r>
              <a:rPr lang="en-US" sz="2000" dirty="0" smtClean="0">
                <a:solidFill>
                  <a:srgbClr val="008000"/>
                </a:solidFill>
                <a:latin typeface="Courier New"/>
                <a:cs typeface="Courier New"/>
              </a:rPr>
              <a:t>bar(</a:t>
            </a:r>
            <a:r>
              <a:rPr lang="en-US" sz="2000" dirty="0">
                <a:solidFill>
                  <a:srgbClr val="008000"/>
                </a:solidFill>
                <a:latin typeface="Courier New"/>
                <a:cs typeface="Courier New"/>
              </a:rPr>
              <a:t>4</a:t>
            </a:r>
            <a:r>
              <a:rPr lang="en-US" sz="2000" dirty="0" smtClean="0">
                <a:solidFill>
                  <a:srgbClr val="008000"/>
                </a:solidFill>
                <a:latin typeface="Courier New"/>
                <a:cs typeface="Courier New"/>
              </a:rPr>
              <a:t>)</a:t>
            </a:r>
          </a:p>
          <a:p>
            <a:pPr marL="57150" indent="0">
              <a:buNone/>
            </a:pPr>
            <a:r>
              <a:rPr lang="en-US" sz="2000" dirty="0" smtClean="0">
                <a:solidFill>
                  <a:srgbClr val="008000"/>
                </a:solidFill>
                <a:latin typeface="Courier New"/>
                <a:cs typeface="Courier New"/>
              </a:rPr>
              <a:t>This </a:t>
            </a:r>
            <a:r>
              <a:rPr lang="en-US" sz="2000" dirty="0">
                <a:solidFill>
                  <a:srgbClr val="008000"/>
                </a:solidFill>
                <a:latin typeface="Courier New"/>
                <a:cs typeface="Courier New"/>
              </a:rPr>
              <a:t>is an int. </a:t>
            </a:r>
            <a:endParaRPr lang="en-US" sz="2000" dirty="0" smtClean="0">
              <a:solidFill>
                <a:srgbClr val="008000"/>
              </a:solidFill>
              <a:latin typeface="Courier New"/>
              <a:cs typeface="Courier New"/>
            </a:endParaRPr>
          </a:p>
          <a:p>
            <a:pPr marL="57150" indent="0">
              <a:buNone/>
            </a:pPr>
            <a:r>
              <a:rPr lang="en-US" sz="2000" dirty="0" smtClean="0">
                <a:solidFill>
                  <a:srgbClr val="008000"/>
                </a:solidFill>
                <a:latin typeface="Courier New"/>
                <a:cs typeface="Courier New"/>
              </a:rPr>
              <a:t>&gt;</a:t>
            </a:r>
            <a:r>
              <a:rPr lang="en-US" sz="2000" dirty="0">
                <a:solidFill>
                  <a:srgbClr val="008000"/>
                </a:solidFill>
                <a:latin typeface="Courier New"/>
                <a:cs typeface="Courier New"/>
              </a:rPr>
              <a:t>&gt;</a:t>
            </a:r>
            <a:r>
              <a:rPr lang="en-US" sz="2000" dirty="0" smtClean="0">
                <a:solidFill>
                  <a:srgbClr val="008000"/>
                </a:solidFill>
                <a:latin typeface="Courier New"/>
                <a:cs typeface="Courier New"/>
              </a:rPr>
              <a:t>&gt;</a:t>
            </a:r>
          </a:p>
          <a:p>
            <a:pPr marL="57150" indent="0">
              <a:buNone/>
            </a:pPr>
            <a:r>
              <a:rPr lang="en-US" sz="2000" dirty="0" smtClean="0">
                <a:solidFill>
                  <a:srgbClr val="008000"/>
                </a:solidFill>
                <a:latin typeface="Courier New"/>
                <a:cs typeface="Courier New"/>
              </a:rPr>
              <a:t>&gt;</a:t>
            </a:r>
            <a:r>
              <a:rPr lang="en-US" sz="2000" dirty="0">
                <a:solidFill>
                  <a:srgbClr val="008000"/>
                </a:solidFill>
                <a:latin typeface="Courier New"/>
                <a:cs typeface="Courier New"/>
              </a:rPr>
              <a:t>&gt;&gt; </a:t>
            </a:r>
            <a:r>
              <a:rPr lang="en-US" sz="2000" dirty="0" smtClean="0">
                <a:solidFill>
                  <a:srgbClr val="008000"/>
                </a:solidFill>
                <a:latin typeface="Courier New"/>
                <a:cs typeface="Courier New"/>
              </a:rPr>
              <a:t>bar(</a:t>
            </a:r>
            <a:r>
              <a:rPr lang="en-US" sz="2000" dirty="0">
                <a:solidFill>
                  <a:srgbClr val="008000"/>
                </a:solidFill>
                <a:latin typeface="Courier New"/>
                <a:cs typeface="Courier New"/>
              </a:rPr>
              <a:t>"4")</a:t>
            </a:r>
            <a:endParaRPr lang="en-US" sz="2000" dirty="0" smtClean="0">
              <a:solidFill>
                <a:srgbClr val="008000"/>
              </a:solidFill>
              <a:latin typeface="Courier New"/>
              <a:cs typeface="Courier New"/>
            </a:endParaRPr>
          </a:p>
          <a:p>
            <a:pPr marL="57150" indent="0">
              <a:buNone/>
            </a:pPr>
            <a:r>
              <a:rPr lang="en-US" sz="2000" dirty="0" smtClean="0">
                <a:solidFill>
                  <a:srgbClr val="008000"/>
                </a:solidFill>
                <a:latin typeface="Courier New"/>
                <a:cs typeface="Courier New"/>
              </a:rPr>
              <a:t>This </a:t>
            </a:r>
            <a:r>
              <a:rPr lang="en-US" sz="2000" dirty="0">
                <a:solidFill>
                  <a:srgbClr val="008000"/>
                </a:solidFill>
                <a:latin typeface="Courier New"/>
                <a:cs typeface="Courier New"/>
              </a:rPr>
              <a:t>is something else.</a:t>
            </a:r>
            <a:endParaRPr lang="en-US" sz="2000" dirty="0">
              <a:latin typeface="Courier New"/>
              <a:cs typeface="Courier New"/>
            </a:endParaRPr>
          </a:p>
        </p:txBody>
      </p:sp>
      <p:sp>
        <p:nvSpPr>
          <p:cNvPr id="4" name="Date Placeholder 3"/>
          <p:cNvSpPr>
            <a:spLocks noGrp="1"/>
          </p:cNvSpPr>
          <p:nvPr>
            <p:ph type="dt" sz="half" idx="10"/>
          </p:nvPr>
        </p:nvSpPr>
        <p:spPr/>
        <p:txBody>
          <a:bodyPr/>
          <a:lstStyle/>
          <a:p>
            <a:fld id="{D297C988-947E-864A-A0DF-9A99AA29A44B}"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10</a:t>
            </a:fld>
            <a:endParaRPr lang="en-US"/>
          </a:p>
        </p:txBody>
      </p:sp>
      <p:sp>
        <p:nvSpPr>
          <p:cNvPr id="8" name="Content Placeholder 2"/>
          <p:cNvSpPr txBox="1">
            <a:spLocks/>
          </p:cNvSpPr>
          <p:nvPr/>
        </p:nvSpPr>
        <p:spPr>
          <a:xfrm>
            <a:off x="457200" y="1114749"/>
            <a:ext cx="8229600" cy="2125662"/>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800" dirty="0" smtClean="0"/>
              <a:t>Programmer must provide type safety</a:t>
            </a:r>
          </a:p>
        </p:txBody>
      </p:sp>
    </p:spTree>
    <p:extLst>
      <p:ext uri="{BB962C8B-B14F-4D97-AF65-F5344CB8AC3E}">
        <p14:creationId xmlns:p14="http://schemas.microsoft.com/office/powerpoint/2010/main" val="3798982790"/>
      </p:ext>
    </p:extLst>
  </p:cSld>
  <p:clrMapOvr>
    <a:masterClrMapping/>
  </p:clrMapOvr>
  <p:timing>
    <p:tnLst>
      <p:par>
        <p:cTn xmlns:p14="http://schemas.microsoft.com/office/powerpoint/2010/mai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6: Solution</a:t>
            </a:r>
            <a:endParaRPr lang="en-US" dirty="0"/>
          </a:p>
        </p:txBody>
      </p:sp>
      <p:sp>
        <p:nvSpPr>
          <p:cNvPr id="3" name="Content Placeholder 2"/>
          <p:cNvSpPr>
            <a:spLocks noGrp="1"/>
          </p:cNvSpPr>
          <p:nvPr>
            <p:ph idx="1"/>
          </p:nvPr>
        </p:nvSpPr>
        <p:spPr>
          <a:xfrm>
            <a:off x="457200" y="1161316"/>
            <a:ext cx="8229600" cy="4927823"/>
          </a:xfrm>
        </p:spPr>
        <p:txBody>
          <a:bodyPr/>
          <a:lstStyle/>
          <a:p>
            <a:pPr marL="0" indent="0">
              <a:buNone/>
            </a:pPr>
            <a:r>
              <a:rPr lang="en-US" sz="2000" dirty="0" smtClean="0">
                <a:solidFill>
                  <a:srgbClr val="000000"/>
                </a:solidFill>
                <a:latin typeface="Courier New"/>
                <a:cs typeface="Courier New"/>
              </a:rPr>
              <a:t>    ...</a:t>
            </a:r>
          </a:p>
          <a:p>
            <a:pPr marL="0" indent="0">
              <a:buNone/>
            </a:pPr>
            <a:endParaRPr lang="en-US" sz="2000" dirty="0">
              <a:solidFill>
                <a:srgbClr val="000000"/>
              </a:solidFill>
              <a:latin typeface="Courier New"/>
              <a:cs typeface="Courier New"/>
            </a:endParaRPr>
          </a:p>
          <a:p>
            <a:pPr marL="0" indent="0">
              <a:buNone/>
            </a:pPr>
            <a:r>
              <a:rPr lang="en-US" sz="2000" dirty="0" smtClean="0">
                <a:solidFill>
                  <a:srgbClr val="000000"/>
                </a:solidFill>
                <a:latin typeface="Courier New"/>
                <a:cs typeface="Courier New"/>
              </a:rPr>
              <a:t>    </a:t>
            </a:r>
            <a:r>
              <a:rPr lang="en-US" sz="2000" dirty="0" err="1" smtClean="0">
                <a:solidFill>
                  <a:srgbClr val="000000"/>
                </a:solidFill>
                <a:latin typeface="Courier New"/>
                <a:cs typeface="Courier New"/>
              </a:rPr>
              <a:t>def</a:t>
            </a:r>
            <a:r>
              <a:rPr lang="en-US" sz="2000" dirty="0" smtClean="0">
                <a:solidFill>
                  <a:srgbClr val="000000"/>
                </a:solidFill>
                <a:latin typeface="Courier New"/>
                <a:cs typeface="Courier New"/>
              </a:rPr>
              <a:t> max(self):</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result = None</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for value in </a:t>
            </a:r>
            <a:r>
              <a:rPr lang="en-US" sz="2000" dirty="0" err="1" smtClean="0">
                <a:solidFill>
                  <a:srgbClr val="000000"/>
                </a:solidFill>
                <a:latin typeface="Courier New"/>
                <a:cs typeface="Courier New"/>
              </a:rPr>
              <a:t>self._L</a:t>
            </a:r>
            <a:r>
              <a:rPr lang="en-US" sz="2000" dirty="0" smtClean="0">
                <a:solidFill>
                  <a:srgbClr val="000000"/>
                </a:solidFill>
                <a:latin typeface="Courier New"/>
                <a:cs typeface="Courier New"/>
              </a:rPr>
              <a:t>:</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if result is None or x &gt; result:</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result = x</a:t>
            </a:r>
          </a:p>
          <a:p>
            <a:pPr marL="0" indent="0">
              <a:buNone/>
            </a:pPr>
            <a:endParaRPr lang="en-US" sz="2000" dirty="0" smtClean="0">
              <a:solidFill>
                <a:srgbClr val="000000"/>
              </a:solidFill>
              <a:latin typeface="Courier New"/>
              <a:cs typeface="Courier New"/>
            </a:endParaRP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return result</a:t>
            </a:r>
            <a:endParaRPr lang="da-DK" sz="2000" dirty="0" smtClean="0">
              <a:solidFill>
                <a:srgbClr val="008000"/>
              </a:solidFill>
              <a:latin typeface="Courier New"/>
              <a:cs typeface="Courier New"/>
            </a:endParaRPr>
          </a:p>
        </p:txBody>
      </p:sp>
      <p:sp>
        <p:nvSpPr>
          <p:cNvPr id="4" name="Date Placeholder 3"/>
          <p:cNvSpPr>
            <a:spLocks noGrp="1"/>
          </p:cNvSpPr>
          <p:nvPr>
            <p:ph type="dt" sz="half" idx="10"/>
          </p:nvPr>
        </p:nvSpPr>
        <p:spPr/>
        <p:txBody>
          <a:bodyPr/>
          <a:lstStyle/>
          <a:p>
            <a:fld id="{966E7435-4BE1-154C-B6B3-FD78AAC624DE}"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109</a:t>
            </a:fld>
            <a:endParaRPr lang="en-US"/>
          </a:p>
        </p:txBody>
      </p:sp>
    </p:spTree>
    <p:extLst>
      <p:ext uri="{BB962C8B-B14F-4D97-AF65-F5344CB8AC3E}">
        <p14:creationId xmlns:p14="http://schemas.microsoft.com/office/powerpoint/2010/main" val="2981446176"/>
      </p:ext>
    </p:extLst>
  </p:cSld>
  <p:clrMapOvr>
    <a:masterClrMapping/>
  </p:clrMapOvr>
  <p:timing>
    <p:tnLst>
      <p:par>
        <p:cTn xmlns:p14="http://schemas.microsoft.com/office/powerpoint/2010/mai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6: Solution</a:t>
            </a:r>
            <a:endParaRPr lang="en-US" dirty="0"/>
          </a:p>
        </p:txBody>
      </p:sp>
      <p:sp>
        <p:nvSpPr>
          <p:cNvPr id="3" name="Content Placeholder 2"/>
          <p:cNvSpPr>
            <a:spLocks noGrp="1"/>
          </p:cNvSpPr>
          <p:nvPr>
            <p:ph idx="1"/>
          </p:nvPr>
        </p:nvSpPr>
        <p:spPr>
          <a:xfrm>
            <a:off x="457200" y="1161316"/>
            <a:ext cx="8229600" cy="4927823"/>
          </a:xfrm>
        </p:spPr>
        <p:txBody>
          <a:bodyPr/>
          <a:lstStyle/>
          <a:p>
            <a:pPr marL="0" indent="0">
              <a:buNone/>
            </a:pPr>
            <a:r>
              <a:rPr lang="en-US" sz="2000" dirty="0" smtClean="0">
                <a:solidFill>
                  <a:srgbClr val="000000"/>
                </a:solidFill>
                <a:latin typeface="Courier New"/>
                <a:cs typeface="Courier New"/>
              </a:rPr>
              <a:t>    ...</a:t>
            </a:r>
          </a:p>
          <a:p>
            <a:pPr marL="0" indent="0">
              <a:buNone/>
            </a:pPr>
            <a:endParaRPr lang="en-US" sz="2000" dirty="0">
              <a:solidFill>
                <a:srgbClr val="000000"/>
              </a:solidFill>
              <a:latin typeface="Courier New"/>
              <a:cs typeface="Courier New"/>
            </a:endParaRPr>
          </a:p>
          <a:p>
            <a:pPr marL="0" indent="0">
              <a:buNone/>
            </a:pPr>
            <a:r>
              <a:rPr lang="en-US" sz="2000" dirty="0" smtClean="0">
                <a:solidFill>
                  <a:srgbClr val="000000"/>
                </a:solidFill>
                <a:latin typeface="Courier New"/>
                <a:cs typeface="Courier New"/>
              </a:rPr>
              <a:t>    </a:t>
            </a:r>
            <a:r>
              <a:rPr lang="en-US" sz="2000" dirty="0" err="1" smtClean="0">
                <a:solidFill>
                  <a:srgbClr val="000000"/>
                </a:solidFill>
                <a:latin typeface="Courier New"/>
                <a:cs typeface="Courier New"/>
              </a:rPr>
              <a:t>def</a:t>
            </a:r>
            <a:r>
              <a:rPr lang="en-US" sz="2000" dirty="0" smtClean="0">
                <a:solidFill>
                  <a:srgbClr val="000000"/>
                </a:solidFill>
                <a:latin typeface="Courier New"/>
                <a:cs typeface="Courier New"/>
              </a:rPr>
              <a:t> </a:t>
            </a:r>
            <a:r>
              <a:rPr lang="en-US" sz="2000" dirty="0" err="1" smtClean="0">
                <a:solidFill>
                  <a:srgbClr val="000000"/>
                </a:solidFill>
                <a:latin typeface="Courier New"/>
                <a:cs typeface="Courier New"/>
              </a:rPr>
              <a:t>num_unique</a:t>
            </a:r>
            <a:r>
              <a:rPr lang="en-US" sz="2000" dirty="0" smtClean="0">
                <a:solidFill>
                  <a:srgbClr val="000000"/>
                </a:solidFill>
                <a:latin typeface="Courier New"/>
                <a:cs typeface="Courier New"/>
              </a:rPr>
              <a:t>(self):</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a:t>
            </a:r>
            <a:r>
              <a:rPr lang="en-US" sz="2000" dirty="0" smtClean="0">
                <a:solidFill>
                  <a:srgbClr val="008000"/>
                </a:solidFill>
                <a:latin typeface="Courier New"/>
                <a:cs typeface="Courier New"/>
              </a:rPr>
              <a:t># One of many possible solutions</a:t>
            </a:r>
          </a:p>
          <a:p>
            <a:pPr marL="0" indent="0">
              <a:buNone/>
            </a:pPr>
            <a:r>
              <a:rPr lang="en-US" sz="2000" dirty="0">
                <a:solidFill>
                  <a:srgbClr val="008000"/>
                </a:solidFill>
                <a:latin typeface="Courier New"/>
                <a:cs typeface="Courier New"/>
              </a:rPr>
              <a:t> </a:t>
            </a:r>
            <a:r>
              <a:rPr lang="en-US" sz="2000" dirty="0" smtClean="0">
                <a:solidFill>
                  <a:srgbClr val="008000"/>
                </a:solidFill>
                <a:latin typeface="Courier New"/>
                <a:cs typeface="Courier New"/>
              </a:rPr>
              <a:t>       # Also: return </a:t>
            </a:r>
            <a:r>
              <a:rPr lang="en-US" sz="2000" dirty="0" err="1" smtClean="0">
                <a:solidFill>
                  <a:srgbClr val="008000"/>
                </a:solidFill>
                <a:latin typeface="Courier New"/>
                <a:cs typeface="Courier New"/>
              </a:rPr>
              <a:t>len</a:t>
            </a:r>
            <a:r>
              <a:rPr lang="en-US" sz="2000" dirty="0" smtClean="0">
                <a:solidFill>
                  <a:srgbClr val="008000"/>
                </a:solidFill>
                <a:latin typeface="Courier New"/>
                <a:cs typeface="Courier New"/>
              </a:rPr>
              <a:t>(</a:t>
            </a:r>
            <a:r>
              <a:rPr lang="en-US" sz="2000" b="1" dirty="0" smtClean="0">
                <a:solidFill>
                  <a:srgbClr val="008000"/>
                </a:solidFill>
                <a:latin typeface="Courier New"/>
                <a:cs typeface="Courier New"/>
              </a:rPr>
              <a:t>set</a:t>
            </a:r>
            <a:r>
              <a:rPr lang="en-US" sz="2000" dirty="0" smtClean="0">
                <a:solidFill>
                  <a:srgbClr val="008000"/>
                </a:solidFill>
                <a:latin typeface="Courier New"/>
                <a:cs typeface="Courier New"/>
              </a:rPr>
              <a:t>(</a:t>
            </a:r>
            <a:r>
              <a:rPr lang="en-US" sz="2000" dirty="0" err="1" smtClean="0">
                <a:solidFill>
                  <a:srgbClr val="008000"/>
                </a:solidFill>
                <a:latin typeface="Courier New"/>
                <a:cs typeface="Courier New"/>
              </a:rPr>
              <a:t>self._L</a:t>
            </a:r>
            <a:r>
              <a:rPr lang="en-US" sz="2000" dirty="0" smtClean="0">
                <a:solidFill>
                  <a:srgbClr val="008000"/>
                </a:solidFill>
                <a:latin typeface="Courier New"/>
                <a:cs typeface="Courier New"/>
              </a:rPr>
              <a:t>))</a:t>
            </a:r>
          </a:p>
          <a:p>
            <a:pPr marL="0" indent="0">
              <a:buNone/>
            </a:pPr>
            <a:endParaRPr lang="en-US" sz="2000" dirty="0" smtClean="0">
              <a:solidFill>
                <a:srgbClr val="008000"/>
              </a:solidFill>
              <a:latin typeface="Courier New"/>
              <a:cs typeface="Courier New"/>
            </a:endParaRP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seen = []</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for value in </a:t>
            </a:r>
            <a:r>
              <a:rPr lang="en-US" sz="2000" dirty="0" err="1" smtClean="0">
                <a:solidFill>
                  <a:srgbClr val="000000"/>
                </a:solidFill>
                <a:latin typeface="Courier New"/>
                <a:cs typeface="Courier New"/>
              </a:rPr>
              <a:t>self._L</a:t>
            </a:r>
            <a:r>
              <a:rPr lang="en-US" sz="2000" dirty="0" smtClean="0">
                <a:solidFill>
                  <a:srgbClr val="000000"/>
                </a:solidFill>
                <a:latin typeface="Courier New"/>
                <a:cs typeface="Courier New"/>
              </a:rPr>
              <a:t>:</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if value not in seen:</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a:t>
            </a:r>
            <a:r>
              <a:rPr lang="en-US" sz="2000" dirty="0" err="1" smtClean="0">
                <a:solidFill>
                  <a:srgbClr val="000000"/>
                </a:solidFill>
                <a:latin typeface="Courier New"/>
                <a:cs typeface="Courier New"/>
              </a:rPr>
              <a:t>seen.append</a:t>
            </a:r>
            <a:r>
              <a:rPr lang="en-US" sz="2000" dirty="0" smtClean="0">
                <a:solidFill>
                  <a:srgbClr val="000000"/>
                </a:solidFill>
                <a:latin typeface="Courier New"/>
                <a:cs typeface="Courier New"/>
              </a:rPr>
              <a:t>(value)</a:t>
            </a:r>
          </a:p>
          <a:p>
            <a:pPr marL="0" indent="0">
              <a:buNone/>
            </a:pPr>
            <a:endParaRPr lang="en-US" sz="2000" dirty="0" smtClean="0">
              <a:solidFill>
                <a:srgbClr val="000000"/>
              </a:solidFill>
              <a:latin typeface="Courier New"/>
              <a:cs typeface="Courier New"/>
            </a:endParaRP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return </a:t>
            </a:r>
            <a:r>
              <a:rPr lang="en-US" sz="2000" dirty="0" err="1" smtClean="0">
                <a:solidFill>
                  <a:srgbClr val="000000"/>
                </a:solidFill>
                <a:latin typeface="Courier New"/>
                <a:cs typeface="Courier New"/>
              </a:rPr>
              <a:t>len</a:t>
            </a:r>
            <a:r>
              <a:rPr lang="en-US" sz="2000" dirty="0" smtClean="0">
                <a:solidFill>
                  <a:srgbClr val="000000"/>
                </a:solidFill>
                <a:latin typeface="Courier New"/>
                <a:cs typeface="Courier New"/>
              </a:rPr>
              <a:t>(seen)</a:t>
            </a:r>
            <a:endParaRPr lang="da-DK" sz="2000" dirty="0" smtClean="0">
              <a:solidFill>
                <a:srgbClr val="008000"/>
              </a:solidFill>
              <a:latin typeface="Courier New"/>
              <a:cs typeface="Courier New"/>
            </a:endParaRPr>
          </a:p>
        </p:txBody>
      </p:sp>
      <p:sp>
        <p:nvSpPr>
          <p:cNvPr id="4" name="Date Placeholder 3"/>
          <p:cNvSpPr>
            <a:spLocks noGrp="1"/>
          </p:cNvSpPr>
          <p:nvPr>
            <p:ph type="dt" sz="half" idx="10"/>
          </p:nvPr>
        </p:nvSpPr>
        <p:spPr/>
        <p:txBody>
          <a:bodyPr/>
          <a:lstStyle/>
          <a:p>
            <a:fld id="{966E7435-4BE1-154C-B6B3-FD78AAC624DE}"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110</a:t>
            </a:fld>
            <a:endParaRPr lang="en-US"/>
          </a:p>
        </p:txBody>
      </p:sp>
    </p:spTree>
    <p:extLst>
      <p:ext uri="{BB962C8B-B14F-4D97-AF65-F5344CB8AC3E}">
        <p14:creationId xmlns:p14="http://schemas.microsoft.com/office/powerpoint/2010/main" val="4204394428"/>
      </p:ext>
    </p:extLst>
  </p:cSld>
  <p:clrMapOvr>
    <a:masterClrMapping/>
  </p:clrMapOvr>
  <p:timing>
    <p:tnLst>
      <p:par>
        <p:cTn xmlns:p14="http://schemas.microsoft.com/office/powerpoint/2010/mai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bg>
      <p:bgPr>
        <a:blipFill rotWithShape="1">
          <a:blip r:embed="rId2">
            <a:extLst>
              <a:ext uri="{BEBA8EAE-BF5A-486C-A8C5-ECC9F3942E4B}">
                <a14:imgProps xmlns:a14="http://schemas.microsoft.com/office/drawing/2010/main">
                  <a14:imgLayer r:embed="rId3">
                    <a14:imgEffect>
                      <a14:brightnessContrast bright="100000"/>
                    </a14:imgEffect>
                  </a14:imgLayer>
                </a14:imgProps>
              </a:ext>
            </a:extLst>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443713"/>
            <a:ext cx="7614356" cy="1143000"/>
          </a:xfrm>
        </p:spPr>
        <p:txBody>
          <a:bodyPr/>
          <a:lstStyle/>
          <a:p>
            <a:pPr algn="r"/>
            <a:r>
              <a:rPr lang="en-US" dirty="0" smtClean="0"/>
              <a:t>fin  </a:t>
            </a:r>
            <a:endParaRPr lang="en-US" dirty="0"/>
          </a:p>
        </p:txBody>
      </p:sp>
      <p:sp>
        <p:nvSpPr>
          <p:cNvPr id="3" name="Date Placeholder 2"/>
          <p:cNvSpPr>
            <a:spLocks noGrp="1"/>
          </p:cNvSpPr>
          <p:nvPr>
            <p:ph type="dt" sz="half" idx="10"/>
          </p:nvPr>
        </p:nvSpPr>
        <p:spPr/>
        <p:txBody>
          <a:bodyPr/>
          <a:lstStyle/>
          <a:p>
            <a:fld id="{FA2FA178-D1C2-1045-A922-28B12F7D41FE}" type="datetime3">
              <a:rPr lang="en-CA" smtClean="0">
                <a:solidFill>
                  <a:schemeClr val="tx1"/>
                </a:solidFill>
              </a:rPr>
              <a:t>13 September 2014</a:t>
            </a:fld>
            <a:endParaRPr lang="en-US">
              <a:solidFill>
                <a:schemeClr val="tx1"/>
              </a:solidFill>
            </a:endParaRPr>
          </a:p>
        </p:txBody>
      </p:sp>
      <p:sp>
        <p:nvSpPr>
          <p:cNvPr id="4" name="Slide Number Placeholder 3"/>
          <p:cNvSpPr>
            <a:spLocks noGrp="1"/>
          </p:cNvSpPr>
          <p:nvPr>
            <p:ph type="sldNum" sz="quarter" idx="12"/>
          </p:nvPr>
        </p:nvSpPr>
        <p:spPr/>
        <p:txBody>
          <a:bodyPr/>
          <a:lstStyle/>
          <a:p>
            <a:fld id="{5CD3045E-CF0E-5540-9157-DE9932EB0517}" type="slidenum">
              <a:rPr lang="en-US" smtClean="0">
                <a:solidFill>
                  <a:schemeClr val="tx1"/>
                </a:solidFill>
              </a:rPr>
              <a:t>111</a:t>
            </a:fld>
            <a:endParaRPr lang="en-US">
              <a:solidFill>
                <a:schemeClr val="tx1"/>
              </a:solidFill>
            </a:endParaRPr>
          </a:p>
        </p:txBody>
      </p:sp>
    </p:spTree>
    <p:extLst>
      <p:ext uri="{BB962C8B-B14F-4D97-AF65-F5344CB8AC3E}">
        <p14:creationId xmlns:p14="http://schemas.microsoft.com/office/powerpoint/2010/main" val="285099783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457200" y="3274350"/>
            <a:ext cx="8420100" cy="3183600"/>
          </a:xfrm>
          <a:prstGeom prst="rect">
            <a:avLst/>
          </a:prstGeom>
        </p:spPr>
      </p:pic>
      <p:sp>
        <p:nvSpPr>
          <p:cNvPr id="2" name="Title 1"/>
          <p:cNvSpPr>
            <a:spLocks noGrp="1"/>
          </p:cNvSpPr>
          <p:nvPr>
            <p:ph type="title"/>
          </p:nvPr>
        </p:nvSpPr>
        <p:spPr/>
        <p:txBody>
          <a:bodyPr/>
          <a:lstStyle/>
          <a:p>
            <a:r>
              <a:rPr lang="en-US" dirty="0" smtClean="0"/>
              <a:t>Python programs</a:t>
            </a:r>
            <a:endParaRPr lang="en-US" dirty="0"/>
          </a:p>
        </p:txBody>
      </p:sp>
      <p:sp>
        <p:nvSpPr>
          <p:cNvPr id="3" name="Content Placeholder 2"/>
          <p:cNvSpPr>
            <a:spLocks noGrp="1"/>
          </p:cNvSpPr>
          <p:nvPr>
            <p:ph idx="1"/>
          </p:nvPr>
        </p:nvSpPr>
        <p:spPr>
          <a:xfrm>
            <a:off x="457200" y="2063750"/>
            <a:ext cx="8229600" cy="527050"/>
          </a:xfrm>
        </p:spPr>
        <p:txBody>
          <a:bodyPr/>
          <a:lstStyle/>
          <a:p>
            <a:pPr marL="57150" indent="0">
              <a:buNone/>
            </a:pPr>
            <a:r>
              <a:rPr lang="en-US" sz="2000" dirty="0" smtClean="0">
                <a:latin typeface="Courier New"/>
                <a:cs typeface="Courier New"/>
              </a:rPr>
              <a:t>#</a:t>
            </a:r>
            <a:r>
              <a:rPr lang="en-US" sz="2000" dirty="0" err="1" smtClean="0">
                <a:latin typeface="Courier New"/>
                <a:cs typeface="Courier New"/>
              </a:rPr>
              <a:t>user@redwolf</a:t>
            </a:r>
            <a:r>
              <a:rPr lang="en-US" sz="2000" dirty="0" smtClean="0">
                <a:latin typeface="Courier New"/>
                <a:cs typeface="Courier New"/>
              </a:rPr>
              <a:t>:~$ python </a:t>
            </a:r>
            <a:r>
              <a:rPr lang="en-US" sz="2000" dirty="0" err="1" smtClean="0">
                <a:latin typeface="Courier New"/>
                <a:cs typeface="Courier New"/>
              </a:rPr>
              <a:t>myfile.py</a:t>
            </a:r>
            <a:endParaRPr lang="en-US" sz="2000" dirty="0">
              <a:latin typeface="Courier New"/>
              <a:cs typeface="Courier New"/>
            </a:endParaRPr>
          </a:p>
        </p:txBody>
      </p:sp>
      <p:sp>
        <p:nvSpPr>
          <p:cNvPr id="4" name="Date Placeholder 3"/>
          <p:cNvSpPr>
            <a:spLocks noGrp="1"/>
          </p:cNvSpPr>
          <p:nvPr>
            <p:ph type="dt" sz="half" idx="10"/>
          </p:nvPr>
        </p:nvSpPr>
        <p:spPr/>
        <p:txBody>
          <a:bodyPr/>
          <a:lstStyle/>
          <a:p>
            <a:fld id="{5400CBBD-0162-5844-833C-E324B62AE197}"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11</a:t>
            </a:fld>
            <a:endParaRPr lang="en-US"/>
          </a:p>
        </p:txBody>
      </p:sp>
      <p:sp>
        <p:nvSpPr>
          <p:cNvPr id="6" name="Content Placeholder 2"/>
          <p:cNvSpPr txBox="1">
            <a:spLocks/>
          </p:cNvSpPr>
          <p:nvPr/>
        </p:nvSpPr>
        <p:spPr>
          <a:xfrm>
            <a:off x="457200" y="1011238"/>
            <a:ext cx="8229600" cy="2125662"/>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800" dirty="0" smtClean="0"/>
              <a:t>Programs are stored in .</a:t>
            </a:r>
            <a:r>
              <a:rPr lang="en-US" sz="2800" dirty="0" err="1" smtClean="0"/>
              <a:t>py</a:t>
            </a:r>
            <a:r>
              <a:rPr lang="en-US" sz="2800" dirty="0" smtClean="0"/>
              <a:t> files</a:t>
            </a:r>
          </a:p>
          <a:p>
            <a:r>
              <a:rPr lang="en-US" sz="2800" dirty="0" smtClean="0"/>
              <a:t>From the command line (for </a:t>
            </a:r>
            <a:r>
              <a:rPr lang="en-US" sz="2800" dirty="0" err="1" smtClean="0"/>
              <a:t>teh</a:t>
            </a:r>
            <a:r>
              <a:rPr lang="en-US" sz="2800" dirty="0" smtClean="0"/>
              <a:t> hax0rz):</a:t>
            </a:r>
          </a:p>
          <a:p>
            <a:endParaRPr lang="en-US" sz="2800" dirty="0"/>
          </a:p>
          <a:p>
            <a:r>
              <a:rPr lang="en-US" sz="2800" dirty="0" smtClean="0"/>
              <a:t>Using the Wing IDE (Integrated Dev. Environment)</a:t>
            </a:r>
            <a:endParaRPr lang="en-US" sz="2800" dirty="0"/>
          </a:p>
        </p:txBody>
      </p:sp>
    </p:spTree>
    <p:extLst>
      <p:ext uri="{BB962C8B-B14F-4D97-AF65-F5344CB8AC3E}">
        <p14:creationId xmlns:p14="http://schemas.microsoft.com/office/powerpoint/2010/main" val="5574124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blueprint of a Python file:</a:t>
            </a:r>
            <a:endParaRPr lang="en-US" dirty="0"/>
          </a:p>
        </p:txBody>
      </p:sp>
      <p:sp>
        <p:nvSpPr>
          <p:cNvPr id="3" name="Content Placeholder 2"/>
          <p:cNvSpPr>
            <a:spLocks noGrp="1"/>
          </p:cNvSpPr>
          <p:nvPr>
            <p:ph idx="1"/>
          </p:nvPr>
        </p:nvSpPr>
        <p:spPr>
          <a:xfrm>
            <a:off x="457200" y="1014796"/>
            <a:ext cx="8229600" cy="4428194"/>
          </a:xfrm>
        </p:spPr>
        <p:txBody>
          <a:bodyPr/>
          <a:lstStyle/>
          <a:p>
            <a:pPr marL="57150" indent="0">
              <a:buNone/>
            </a:pPr>
            <a:endParaRPr lang="en-US" sz="2000" b="1" dirty="0" smtClean="0">
              <a:solidFill>
                <a:srgbClr val="0000FF"/>
              </a:solidFill>
              <a:latin typeface="Courier New"/>
              <a:cs typeface="Courier New"/>
            </a:endParaRPr>
          </a:p>
          <a:p>
            <a:pPr marL="57150" indent="0">
              <a:buNone/>
            </a:pPr>
            <a:r>
              <a:rPr lang="en-US" sz="2000" b="1" dirty="0" smtClean="0">
                <a:solidFill>
                  <a:srgbClr val="0000FF"/>
                </a:solidFill>
                <a:latin typeface="Courier New"/>
                <a:cs typeface="Courier New"/>
              </a:rPr>
              <a:t>from</a:t>
            </a:r>
            <a:r>
              <a:rPr lang="en-US" sz="2000" b="1" dirty="0" smtClean="0">
                <a:latin typeface="Courier New"/>
                <a:cs typeface="Courier New"/>
              </a:rPr>
              <a:t> random </a:t>
            </a:r>
            <a:r>
              <a:rPr lang="en-US" sz="2000" b="1" dirty="0" smtClean="0">
                <a:solidFill>
                  <a:srgbClr val="0000FF"/>
                </a:solidFill>
                <a:latin typeface="Courier New"/>
                <a:cs typeface="Courier New"/>
              </a:rPr>
              <a:t>import</a:t>
            </a:r>
            <a:r>
              <a:rPr lang="en-US" sz="2000" b="1" dirty="0" smtClean="0">
                <a:latin typeface="Courier New"/>
                <a:cs typeface="Courier New"/>
              </a:rPr>
              <a:t> </a:t>
            </a:r>
            <a:r>
              <a:rPr lang="en-US" sz="2000" b="1" dirty="0" err="1" smtClean="0">
                <a:latin typeface="Courier New"/>
                <a:cs typeface="Courier New"/>
              </a:rPr>
              <a:t>randint</a:t>
            </a:r>
            <a:endParaRPr lang="en-US" sz="2000" b="1" dirty="0" smtClean="0">
              <a:latin typeface="Courier New"/>
              <a:cs typeface="Courier New"/>
            </a:endParaRPr>
          </a:p>
          <a:p>
            <a:pPr marL="57150" indent="0">
              <a:buNone/>
            </a:pPr>
            <a:r>
              <a:rPr lang="en-US" sz="2000" b="1" dirty="0" smtClean="0">
                <a:solidFill>
                  <a:srgbClr val="0000FF"/>
                </a:solidFill>
                <a:latin typeface="Courier New"/>
                <a:cs typeface="Courier New"/>
              </a:rPr>
              <a:t>from</a:t>
            </a:r>
            <a:r>
              <a:rPr lang="en-US" sz="2000" b="1" dirty="0" smtClean="0">
                <a:latin typeface="Courier New"/>
                <a:cs typeface="Courier New"/>
              </a:rPr>
              <a:t> math </a:t>
            </a:r>
            <a:r>
              <a:rPr lang="en-US" sz="2000" b="1" dirty="0" smtClean="0">
                <a:solidFill>
                  <a:srgbClr val="0000FF"/>
                </a:solidFill>
                <a:latin typeface="Courier New"/>
                <a:cs typeface="Courier New"/>
              </a:rPr>
              <a:t>import</a:t>
            </a:r>
            <a:r>
              <a:rPr lang="en-US" sz="2000" b="1" dirty="0" smtClean="0">
                <a:latin typeface="Courier New"/>
                <a:cs typeface="Courier New"/>
              </a:rPr>
              <a:t> </a:t>
            </a:r>
            <a:r>
              <a:rPr lang="en-US" sz="2000" b="1" dirty="0" err="1" smtClean="0">
                <a:latin typeface="Courier New"/>
                <a:cs typeface="Courier New"/>
              </a:rPr>
              <a:t>cos</a:t>
            </a:r>
            <a:endParaRPr lang="en-US" sz="2000" b="1" dirty="0" smtClean="0">
              <a:latin typeface="Courier New"/>
              <a:cs typeface="Courier New"/>
            </a:endParaRPr>
          </a:p>
          <a:p>
            <a:pPr marL="57150" indent="0">
              <a:buNone/>
            </a:pPr>
            <a:endParaRPr lang="en-US" sz="2000" b="1" dirty="0">
              <a:latin typeface="Courier New"/>
              <a:cs typeface="Courier New"/>
            </a:endParaRPr>
          </a:p>
        </p:txBody>
      </p:sp>
      <p:sp>
        <p:nvSpPr>
          <p:cNvPr id="4" name="Date Placeholder 3"/>
          <p:cNvSpPr>
            <a:spLocks noGrp="1"/>
          </p:cNvSpPr>
          <p:nvPr>
            <p:ph type="dt" sz="half" idx="10"/>
          </p:nvPr>
        </p:nvSpPr>
        <p:spPr/>
        <p:txBody>
          <a:bodyPr/>
          <a:lstStyle/>
          <a:p>
            <a:fld id="{5400CBBD-0162-5844-833C-E324B62AE197}"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12</a:t>
            </a:fld>
            <a:endParaRPr lang="en-US"/>
          </a:p>
        </p:txBody>
      </p:sp>
      <p:cxnSp>
        <p:nvCxnSpPr>
          <p:cNvPr id="15" name="Straight Connector 14"/>
          <p:cNvCxnSpPr/>
          <p:nvPr/>
        </p:nvCxnSpPr>
        <p:spPr>
          <a:xfrm>
            <a:off x="4835554" y="1432651"/>
            <a:ext cx="0" cy="748885"/>
          </a:xfrm>
          <a:prstGeom prst="line">
            <a:avLst/>
          </a:prstGeom>
        </p:spPr>
        <p:style>
          <a:lnRef idx="3">
            <a:schemeClr val="dk1"/>
          </a:lnRef>
          <a:fillRef idx="0">
            <a:schemeClr val="dk1"/>
          </a:fillRef>
          <a:effectRef idx="2">
            <a:schemeClr val="dk1"/>
          </a:effectRef>
          <a:fontRef idx="minor">
            <a:schemeClr val="tx1"/>
          </a:fontRef>
        </p:style>
      </p:cxnSp>
      <p:sp>
        <p:nvSpPr>
          <p:cNvPr id="16" name="TextBox 15"/>
          <p:cNvSpPr txBox="1"/>
          <p:nvPr/>
        </p:nvSpPr>
        <p:spPr>
          <a:xfrm>
            <a:off x="5079774" y="1286131"/>
            <a:ext cx="3607026" cy="1077218"/>
          </a:xfrm>
          <a:prstGeom prst="rect">
            <a:avLst/>
          </a:prstGeom>
          <a:noFill/>
        </p:spPr>
        <p:txBody>
          <a:bodyPr wrap="square" rtlCol="0">
            <a:spAutoFit/>
          </a:bodyPr>
          <a:lstStyle/>
          <a:p>
            <a:r>
              <a:rPr lang="en-US" sz="3200" dirty="0" smtClean="0"/>
              <a:t>import names from other modules</a:t>
            </a:r>
            <a:endParaRPr lang="en-US" sz="3200" dirty="0"/>
          </a:p>
        </p:txBody>
      </p:sp>
    </p:spTree>
    <p:extLst>
      <p:ext uri="{BB962C8B-B14F-4D97-AF65-F5344CB8AC3E}">
        <p14:creationId xmlns:p14="http://schemas.microsoft.com/office/powerpoint/2010/main" val="1882485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blueprint of a Python file:</a:t>
            </a:r>
            <a:endParaRPr lang="en-US" dirty="0"/>
          </a:p>
        </p:txBody>
      </p:sp>
      <p:sp>
        <p:nvSpPr>
          <p:cNvPr id="3" name="Content Placeholder 2"/>
          <p:cNvSpPr>
            <a:spLocks noGrp="1"/>
          </p:cNvSpPr>
          <p:nvPr>
            <p:ph idx="1"/>
          </p:nvPr>
        </p:nvSpPr>
        <p:spPr>
          <a:xfrm>
            <a:off x="457200" y="1014796"/>
            <a:ext cx="8229600" cy="4428194"/>
          </a:xfrm>
        </p:spPr>
        <p:txBody>
          <a:bodyPr/>
          <a:lstStyle/>
          <a:p>
            <a:pPr marL="57150" indent="0">
              <a:buNone/>
            </a:pPr>
            <a:endParaRPr lang="en-US" sz="2000" b="1" dirty="0" smtClean="0">
              <a:solidFill>
                <a:srgbClr val="0000FF"/>
              </a:solidFill>
              <a:latin typeface="Courier New"/>
              <a:cs typeface="Courier New"/>
            </a:endParaRPr>
          </a:p>
          <a:p>
            <a:pPr marL="57150" indent="0">
              <a:buNone/>
            </a:pPr>
            <a:r>
              <a:rPr lang="en-US" sz="2000" b="1" dirty="0" smtClean="0">
                <a:solidFill>
                  <a:srgbClr val="0000FF"/>
                </a:solidFill>
                <a:latin typeface="Courier New"/>
                <a:cs typeface="Courier New"/>
              </a:rPr>
              <a:t>from</a:t>
            </a:r>
            <a:r>
              <a:rPr lang="en-US" sz="2000" b="1" dirty="0" smtClean="0">
                <a:latin typeface="Courier New"/>
                <a:cs typeface="Courier New"/>
              </a:rPr>
              <a:t> random </a:t>
            </a:r>
            <a:r>
              <a:rPr lang="en-US" sz="2000" b="1" dirty="0" smtClean="0">
                <a:solidFill>
                  <a:srgbClr val="0000FF"/>
                </a:solidFill>
                <a:latin typeface="Courier New"/>
                <a:cs typeface="Courier New"/>
              </a:rPr>
              <a:t>import</a:t>
            </a:r>
            <a:r>
              <a:rPr lang="en-US" sz="2000" b="1" dirty="0" smtClean="0">
                <a:latin typeface="Courier New"/>
                <a:cs typeface="Courier New"/>
              </a:rPr>
              <a:t> </a:t>
            </a:r>
            <a:r>
              <a:rPr lang="en-US" sz="2000" b="1" dirty="0" err="1" smtClean="0">
                <a:latin typeface="Courier New"/>
                <a:cs typeface="Courier New"/>
              </a:rPr>
              <a:t>randint</a:t>
            </a:r>
            <a:endParaRPr lang="en-US" sz="2000" b="1" dirty="0" smtClean="0">
              <a:latin typeface="Courier New"/>
              <a:cs typeface="Courier New"/>
            </a:endParaRPr>
          </a:p>
          <a:p>
            <a:pPr marL="57150" indent="0">
              <a:buNone/>
            </a:pPr>
            <a:r>
              <a:rPr lang="en-US" sz="2000" b="1" dirty="0" smtClean="0">
                <a:solidFill>
                  <a:srgbClr val="0000FF"/>
                </a:solidFill>
                <a:latin typeface="Courier New"/>
                <a:cs typeface="Courier New"/>
              </a:rPr>
              <a:t>from</a:t>
            </a:r>
            <a:r>
              <a:rPr lang="en-US" sz="2000" b="1" dirty="0" smtClean="0">
                <a:latin typeface="Courier New"/>
                <a:cs typeface="Courier New"/>
              </a:rPr>
              <a:t> math </a:t>
            </a:r>
            <a:r>
              <a:rPr lang="en-US" sz="2000" b="1" dirty="0" smtClean="0">
                <a:solidFill>
                  <a:srgbClr val="0000FF"/>
                </a:solidFill>
                <a:latin typeface="Courier New"/>
                <a:cs typeface="Courier New"/>
              </a:rPr>
              <a:t>import</a:t>
            </a:r>
            <a:r>
              <a:rPr lang="en-US" sz="2000" b="1" dirty="0" smtClean="0">
                <a:latin typeface="Courier New"/>
                <a:cs typeface="Courier New"/>
              </a:rPr>
              <a:t> </a:t>
            </a:r>
            <a:r>
              <a:rPr lang="en-US" sz="2000" b="1" dirty="0" err="1" smtClean="0">
                <a:latin typeface="Courier New"/>
                <a:cs typeface="Courier New"/>
              </a:rPr>
              <a:t>cos</a:t>
            </a:r>
            <a:endParaRPr lang="en-US" sz="2000" b="1" dirty="0" smtClean="0">
              <a:latin typeface="Courier New"/>
              <a:cs typeface="Courier New"/>
            </a:endParaRPr>
          </a:p>
          <a:p>
            <a:pPr marL="57150" indent="0">
              <a:buNone/>
            </a:pPr>
            <a:endParaRPr lang="en-US" sz="2000" b="1" dirty="0" smtClean="0">
              <a:latin typeface="Courier New"/>
              <a:cs typeface="Courier New"/>
            </a:endParaRPr>
          </a:p>
          <a:p>
            <a:pPr marL="57150" indent="0">
              <a:buNone/>
            </a:pPr>
            <a:r>
              <a:rPr lang="en-US" sz="2000" b="1" dirty="0" err="1" smtClean="0">
                <a:solidFill>
                  <a:srgbClr val="0000FF"/>
                </a:solidFill>
                <a:latin typeface="Courier New"/>
                <a:cs typeface="Courier New"/>
              </a:rPr>
              <a:t>def</a:t>
            </a:r>
            <a:r>
              <a:rPr lang="en-US" sz="2000" b="1" dirty="0" smtClean="0">
                <a:solidFill>
                  <a:srgbClr val="0000FF"/>
                </a:solidFill>
                <a:latin typeface="Courier New"/>
                <a:cs typeface="Courier New"/>
              </a:rPr>
              <a:t> </a:t>
            </a:r>
            <a:r>
              <a:rPr lang="en-US" sz="2000" b="1" dirty="0" err="1" smtClean="0">
                <a:latin typeface="Courier New"/>
                <a:cs typeface="Courier New"/>
              </a:rPr>
              <a:t>my_function</a:t>
            </a:r>
            <a:r>
              <a:rPr lang="en-US" sz="2000" b="1" dirty="0" smtClean="0">
                <a:latin typeface="Courier New"/>
                <a:cs typeface="Courier New"/>
              </a:rPr>
              <a:t>(</a:t>
            </a:r>
            <a:r>
              <a:rPr lang="en-US" sz="2000" b="1" dirty="0" err="1" smtClean="0">
                <a:latin typeface="Courier New"/>
                <a:cs typeface="Courier New"/>
              </a:rPr>
              <a:t>arg</a:t>
            </a:r>
            <a:r>
              <a:rPr lang="en-US" sz="2000" b="1" dirty="0" smtClean="0">
                <a:latin typeface="Courier New"/>
                <a:cs typeface="Courier New"/>
              </a:rPr>
              <a:t>):</a:t>
            </a:r>
          </a:p>
          <a:p>
            <a:pPr marL="57150" indent="0">
              <a:buNone/>
            </a:pPr>
            <a:r>
              <a:rPr lang="en-US" sz="2000" b="1" dirty="0">
                <a:latin typeface="Courier New"/>
                <a:cs typeface="Courier New"/>
              </a:rPr>
              <a:t> </a:t>
            </a:r>
            <a:r>
              <a:rPr lang="en-US" sz="2000" b="1" dirty="0" smtClean="0">
                <a:latin typeface="Courier New"/>
                <a:cs typeface="Courier New"/>
              </a:rPr>
              <a:t>   ...</a:t>
            </a:r>
          </a:p>
          <a:p>
            <a:pPr marL="57150" indent="0">
              <a:buNone/>
            </a:pPr>
            <a:r>
              <a:rPr lang="en-US" sz="2000" b="1" dirty="0">
                <a:latin typeface="Courier New"/>
                <a:cs typeface="Courier New"/>
              </a:rPr>
              <a:t> </a:t>
            </a:r>
            <a:r>
              <a:rPr lang="en-US" sz="2000" b="1" dirty="0" smtClean="0">
                <a:latin typeface="Courier New"/>
                <a:cs typeface="Courier New"/>
              </a:rPr>
              <a:t>   </a:t>
            </a:r>
            <a:r>
              <a:rPr lang="en-US" sz="2000" b="1" dirty="0" smtClean="0">
                <a:solidFill>
                  <a:srgbClr val="0000FF"/>
                </a:solidFill>
                <a:latin typeface="Courier New"/>
                <a:cs typeface="Courier New"/>
              </a:rPr>
              <a:t>return</a:t>
            </a:r>
            <a:r>
              <a:rPr lang="en-US" sz="2000" b="1" dirty="0" smtClean="0">
                <a:latin typeface="Courier New"/>
                <a:cs typeface="Courier New"/>
              </a:rPr>
              <a:t> answer</a:t>
            </a:r>
          </a:p>
          <a:p>
            <a:pPr marL="57150" indent="0">
              <a:buNone/>
            </a:pPr>
            <a:endParaRPr lang="en-US" sz="2000" b="1" dirty="0">
              <a:latin typeface="Courier New"/>
              <a:cs typeface="Courier New"/>
            </a:endParaRPr>
          </a:p>
          <a:p>
            <a:pPr marL="57150" indent="0">
              <a:buNone/>
            </a:pPr>
            <a:r>
              <a:rPr lang="en-US" sz="2000" b="1" dirty="0">
                <a:solidFill>
                  <a:srgbClr val="0000FF"/>
                </a:solidFill>
                <a:latin typeface="Courier New"/>
                <a:cs typeface="Courier New"/>
              </a:rPr>
              <a:t>class</a:t>
            </a:r>
            <a:r>
              <a:rPr lang="en-US" sz="2000" b="1" dirty="0">
                <a:latin typeface="Courier New"/>
                <a:cs typeface="Courier New"/>
              </a:rPr>
              <a:t> </a:t>
            </a:r>
            <a:r>
              <a:rPr lang="en-US" sz="2000" b="1" dirty="0" err="1" smtClean="0">
                <a:latin typeface="Courier New"/>
                <a:cs typeface="Courier New"/>
              </a:rPr>
              <a:t>MyClass</a:t>
            </a:r>
            <a:r>
              <a:rPr lang="en-US" sz="2000" b="1" dirty="0" smtClean="0">
                <a:latin typeface="Courier New"/>
                <a:cs typeface="Courier New"/>
              </a:rPr>
              <a:t>:</a:t>
            </a:r>
            <a:endParaRPr lang="en-US" sz="2000" b="1" dirty="0">
              <a:latin typeface="Courier New"/>
              <a:cs typeface="Courier New"/>
            </a:endParaRPr>
          </a:p>
          <a:p>
            <a:pPr marL="57150" indent="0">
              <a:buNone/>
            </a:pPr>
            <a:r>
              <a:rPr lang="en-US" sz="2000" b="1" dirty="0">
                <a:latin typeface="Courier New"/>
                <a:cs typeface="Courier New"/>
              </a:rPr>
              <a:t>    ..</a:t>
            </a:r>
            <a:r>
              <a:rPr lang="en-US" sz="2000" b="1" dirty="0" smtClean="0">
                <a:latin typeface="Courier New"/>
                <a:cs typeface="Courier New"/>
              </a:rPr>
              <a:t>.</a:t>
            </a:r>
            <a:endParaRPr lang="en-US" sz="2000" b="1" dirty="0">
              <a:latin typeface="Courier New"/>
              <a:cs typeface="Courier New"/>
            </a:endParaRPr>
          </a:p>
        </p:txBody>
      </p:sp>
      <p:sp>
        <p:nvSpPr>
          <p:cNvPr id="4" name="Date Placeholder 3"/>
          <p:cNvSpPr>
            <a:spLocks noGrp="1"/>
          </p:cNvSpPr>
          <p:nvPr>
            <p:ph type="dt" sz="half" idx="10"/>
          </p:nvPr>
        </p:nvSpPr>
        <p:spPr/>
        <p:txBody>
          <a:bodyPr/>
          <a:lstStyle/>
          <a:p>
            <a:fld id="{5400CBBD-0162-5844-833C-E324B62AE197}"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13</a:t>
            </a:fld>
            <a:endParaRPr lang="en-US"/>
          </a:p>
        </p:txBody>
      </p:sp>
      <p:cxnSp>
        <p:nvCxnSpPr>
          <p:cNvPr id="9" name="Straight Connector 8"/>
          <p:cNvCxnSpPr/>
          <p:nvPr/>
        </p:nvCxnSpPr>
        <p:spPr>
          <a:xfrm>
            <a:off x="4835554" y="1432651"/>
            <a:ext cx="0" cy="748885"/>
          </a:xfrm>
          <a:prstGeom prst="line">
            <a:avLst/>
          </a:prstGeom>
        </p:spPr>
        <p:style>
          <a:lnRef idx="3">
            <a:schemeClr val="dk1"/>
          </a:lnRef>
          <a:fillRef idx="0">
            <a:schemeClr val="dk1"/>
          </a:fillRef>
          <a:effectRef idx="2">
            <a:schemeClr val="dk1"/>
          </a:effectRef>
          <a:fontRef idx="minor">
            <a:schemeClr val="tx1"/>
          </a:fontRef>
        </p:style>
      </p:cxnSp>
      <p:cxnSp>
        <p:nvCxnSpPr>
          <p:cNvPr id="11" name="Straight Connector 10"/>
          <p:cNvCxnSpPr/>
          <p:nvPr/>
        </p:nvCxnSpPr>
        <p:spPr>
          <a:xfrm>
            <a:off x="4835554" y="2578139"/>
            <a:ext cx="0" cy="2045415"/>
          </a:xfrm>
          <a:prstGeom prst="line">
            <a:avLst/>
          </a:prstGeom>
        </p:spPr>
        <p:style>
          <a:lnRef idx="3">
            <a:schemeClr val="dk1"/>
          </a:lnRef>
          <a:fillRef idx="0">
            <a:schemeClr val="dk1"/>
          </a:fillRef>
          <a:effectRef idx="2">
            <a:schemeClr val="dk1"/>
          </a:effectRef>
          <a:fontRef idx="minor">
            <a:schemeClr val="tx1"/>
          </a:fontRef>
        </p:style>
      </p:cxnSp>
      <p:sp>
        <p:nvSpPr>
          <p:cNvPr id="6" name="TextBox 5"/>
          <p:cNvSpPr txBox="1"/>
          <p:nvPr/>
        </p:nvSpPr>
        <p:spPr>
          <a:xfrm>
            <a:off x="5079774" y="1286131"/>
            <a:ext cx="3607026" cy="1077218"/>
          </a:xfrm>
          <a:prstGeom prst="rect">
            <a:avLst/>
          </a:prstGeom>
          <a:noFill/>
        </p:spPr>
        <p:txBody>
          <a:bodyPr wrap="square" rtlCol="0">
            <a:spAutoFit/>
          </a:bodyPr>
          <a:lstStyle/>
          <a:p>
            <a:r>
              <a:rPr lang="en-US" sz="3200" dirty="0" smtClean="0"/>
              <a:t>import names from other modules</a:t>
            </a:r>
            <a:endParaRPr lang="en-US" sz="3200" dirty="0"/>
          </a:p>
        </p:txBody>
      </p:sp>
      <p:sp>
        <p:nvSpPr>
          <p:cNvPr id="10" name="TextBox 9"/>
          <p:cNvSpPr txBox="1"/>
          <p:nvPr/>
        </p:nvSpPr>
        <p:spPr>
          <a:xfrm>
            <a:off x="5079774" y="3082823"/>
            <a:ext cx="3321390" cy="1077218"/>
          </a:xfrm>
          <a:prstGeom prst="rect">
            <a:avLst/>
          </a:prstGeom>
          <a:noFill/>
        </p:spPr>
        <p:txBody>
          <a:bodyPr wrap="square" rtlCol="0">
            <a:spAutoFit/>
          </a:bodyPr>
          <a:lstStyle/>
          <a:p>
            <a:r>
              <a:rPr lang="en-US" sz="3200" dirty="0" smtClean="0"/>
              <a:t>define functions and classes</a:t>
            </a:r>
            <a:endParaRPr lang="en-US" sz="3200" dirty="0"/>
          </a:p>
        </p:txBody>
      </p:sp>
    </p:spTree>
    <p:extLst>
      <p:ext uri="{BB962C8B-B14F-4D97-AF65-F5344CB8AC3E}">
        <p14:creationId xmlns:p14="http://schemas.microsoft.com/office/powerpoint/2010/main" val="169394034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blueprint of a Python file:</a:t>
            </a:r>
            <a:endParaRPr lang="en-US" dirty="0"/>
          </a:p>
        </p:txBody>
      </p:sp>
      <p:sp>
        <p:nvSpPr>
          <p:cNvPr id="3" name="Content Placeholder 2"/>
          <p:cNvSpPr>
            <a:spLocks noGrp="1"/>
          </p:cNvSpPr>
          <p:nvPr>
            <p:ph idx="1"/>
          </p:nvPr>
        </p:nvSpPr>
        <p:spPr>
          <a:xfrm>
            <a:off x="457200" y="1014796"/>
            <a:ext cx="8229600" cy="4428194"/>
          </a:xfrm>
        </p:spPr>
        <p:txBody>
          <a:bodyPr/>
          <a:lstStyle/>
          <a:p>
            <a:pPr marL="57150" indent="0">
              <a:buNone/>
            </a:pPr>
            <a:endParaRPr lang="en-US" sz="2000" b="1" dirty="0" smtClean="0">
              <a:solidFill>
                <a:srgbClr val="0000FF"/>
              </a:solidFill>
              <a:latin typeface="Courier New"/>
              <a:cs typeface="Courier New"/>
            </a:endParaRPr>
          </a:p>
          <a:p>
            <a:pPr marL="57150" indent="0">
              <a:buNone/>
            </a:pPr>
            <a:r>
              <a:rPr lang="en-US" sz="2000" b="1" dirty="0" smtClean="0">
                <a:solidFill>
                  <a:srgbClr val="0000FF"/>
                </a:solidFill>
                <a:latin typeface="Courier New"/>
                <a:cs typeface="Courier New"/>
              </a:rPr>
              <a:t>from</a:t>
            </a:r>
            <a:r>
              <a:rPr lang="en-US" sz="2000" b="1" dirty="0" smtClean="0">
                <a:latin typeface="Courier New"/>
                <a:cs typeface="Courier New"/>
              </a:rPr>
              <a:t> random </a:t>
            </a:r>
            <a:r>
              <a:rPr lang="en-US" sz="2000" b="1" dirty="0" smtClean="0">
                <a:solidFill>
                  <a:srgbClr val="0000FF"/>
                </a:solidFill>
                <a:latin typeface="Courier New"/>
                <a:cs typeface="Courier New"/>
              </a:rPr>
              <a:t>import</a:t>
            </a:r>
            <a:r>
              <a:rPr lang="en-US" sz="2000" b="1" dirty="0" smtClean="0">
                <a:latin typeface="Courier New"/>
                <a:cs typeface="Courier New"/>
              </a:rPr>
              <a:t> </a:t>
            </a:r>
            <a:r>
              <a:rPr lang="en-US" sz="2000" b="1" dirty="0" err="1" smtClean="0">
                <a:latin typeface="Courier New"/>
                <a:cs typeface="Courier New"/>
              </a:rPr>
              <a:t>randint</a:t>
            </a:r>
            <a:endParaRPr lang="en-US" sz="2000" b="1" dirty="0" smtClean="0">
              <a:latin typeface="Courier New"/>
              <a:cs typeface="Courier New"/>
            </a:endParaRPr>
          </a:p>
          <a:p>
            <a:pPr marL="57150" indent="0">
              <a:buNone/>
            </a:pPr>
            <a:r>
              <a:rPr lang="en-US" sz="2000" b="1" dirty="0" smtClean="0">
                <a:solidFill>
                  <a:srgbClr val="0000FF"/>
                </a:solidFill>
                <a:latin typeface="Courier New"/>
                <a:cs typeface="Courier New"/>
              </a:rPr>
              <a:t>from</a:t>
            </a:r>
            <a:r>
              <a:rPr lang="en-US" sz="2000" b="1" dirty="0" smtClean="0">
                <a:latin typeface="Courier New"/>
                <a:cs typeface="Courier New"/>
              </a:rPr>
              <a:t> math </a:t>
            </a:r>
            <a:r>
              <a:rPr lang="en-US" sz="2000" b="1" dirty="0" smtClean="0">
                <a:solidFill>
                  <a:srgbClr val="0000FF"/>
                </a:solidFill>
                <a:latin typeface="Courier New"/>
                <a:cs typeface="Courier New"/>
              </a:rPr>
              <a:t>import</a:t>
            </a:r>
            <a:r>
              <a:rPr lang="en-US" sz="2000" b="1" dirty="0" smtClean="0">
                <a:latin typeface="Courier New"/>
                <a:cs typeface="Courier New"/>
              </a:rPr>
              <a:t> </a:t>
            </a:r>
            <a:r>
              <a:rPr lang="en-US" sz="2000" b="1" dirty="0" err="1" smtClean="0">
                <a:latin typeface="Courier New"/>
                <a:cs typeface="Courier New"/>
              </a:rPr>
              <a:t>cos</a:t>
            </a:r>
            <a:endParaRPr lang="en-US" sz="2000" b="1" dirty="0" smtClean="0">
              <a:latin typeface="Courier New"/>
              <a:cs typeface="Courier New"/>
            </a:endParaRPr>
          </a:p>
          <a:p>
            <a:pPr marL="57150" indent="0">
              <a:buNone/>
            </a:pPr>
            <a:endParaRPr lang="en-US" sz="2000" b="1" dirty="0" smtClean="0">
              <a:latin typeface="Courier New"/>
              <a:cs typeface="Courier New"/>
            </a:endParaRPr>
          </a:p>
          <a:p>
            <a:pPr marL="57150" indent="0">
              <a:buNone/>
            </a:pPr>
            <a:r>
              <a:rPr lang="en-US" sz="2000" b="1" dirty="0" err="1" smtClean="0">
                <a:solidFill>
                  <a:srgbClr val="0000FF"/>
                </a:solidFill>
                <a:latin typeface="Courier New"/>
                <a:cs typeface="Courier New"/>
              </a:rPr>
              <a:t>def</a:t>
            </a:r>
            <a:r>
              <a:rPr lang="en-US" sz="2000" b="1" dirty="0" smtClean="0">
                <a:solidFill>
                  <a:srgbClr val="0000FF"/>
                </a:solidFill>
                <a:latin typeface="Courier New"/>
                <a:cs typeface="Courier New"/>
              </a:rPr>
              <a:t> </a:t>
            </a:r>
            <a:r>
              <a:rPr lang="en-US" sz="2000" b="1" dirty="0" err="1" smtClean="0">
                <a:latin typeface="Courier New"/>
                <a:cs typeface="Courier New"/>
              </a:rPr>
              <a:t>my_function</a:t>
            </a:r>
            <a:r>
              <a:rPr lang="en-US" sz="2000" b="1" dirty="0" smtClean="0">
                <a:latin typeface="Courier New"/>
                <a:cs typeface="Courier New"/>
              </a:rPr>
              <a:t>(</a:t>
            </a:r>
            <a:r>
              <a:rPr lang="en-US" sz="2000" b="1" dirty="0" err="1" smtClean="0">
                <a:latin typeface="Courier New"/>
                <a:cs typeface="Courier New"/>
              </a:rPr>
              <a:t>arg</a:t>
            </a:r>
            <a:r>
              <a:rPr lang="en-US" sz="2000" b="1" dirty="0" smtClean="0">
                <a:latin typeface="Courier New"/>
                <a:cs typeface="Courier New"/>
              </a:rPr>
              <a:t>):</a:t>
            </a:r>
          </a:p>
          <a:p>
            <a:pPr marL="57150" indent="0">
              <a:buNone/>
            </a:pPr>
            <a:r>
              <a:rPr lang="en-US" sz="2000" b="1" dirty="0">
                <a:latin typeface="Courier New"/>
                <a:cs typeface="Courier New"/>
              </a:rPr>
              <a:t> </a:t>
            </a:r>
            <a:r>
              <a:rPr lang="en-US" sz="2000" b="1" dirty="0" smtClean="0">
                <a:latin typeface="Courier New"/>
                <a:cs typeface="Courier New"/>
              </a:rPr>
              <a:t>   ...</a:t>
            </a:r>
          </a:p>
          <a:p>
            <a:pPr marL="57150" indent="0">
              <a:buNone/>
            </a:pPr>
            <a:r>
              <a:rPr lang="en-US" sz="2000" b="1" dirty="0">
                <a:latin typeface="Courier New"/>
                <a:cs typeface="Courier New"/>
              </a:rPr>
              <a:t> </a:t>
            </a:r>
            <a:r>
              <a:rPr lang="en-US" sz="2000" b="1" dirty="0" smtClean="0">
                <a:latin typeface="Courier New"/>
                <a:cs typeface="Courier New"/>
              </a:rPr>
              <a:t>   </a:t>
            </a:r>
            <a:r>
              <a:rPr lang="en-US" sz="2000" b="1" dirty="0" smtClean="0">
                <a:solidFill>
                  <a:srgbClr val="0000FF"/>
                </a:solidFill>
                <a:latin typeface="Courier New"/>
                <a:cs typeface="Courier New"/>
              </a:rPr>
              <a:t>return</a:t>
            </a:r>
            <a:r>
              <a:rPr lang="en-US" sz="2000" b="1" dirty="0" smtClean="0">
                <a:latin typeface="Courier New"/>
                <a:cs typeface="Courier New"/>
              </a:rPr>
              <a:t> answer</a:t>
            </a:r>
          </a:p>
          <a:p>
            <a:pPr marL="57150" indent="0">
              <a:buNone/>
            </a:pPr>
            <a:endParaRPr lang="en-US" sz="2000" b="1" dirty="0">
              <a:latin typeface="Courier New"/>
              <a:cs typeface="Courier New"/>
            </a:endParaRPr>
          </a:p>
          <a:p>
            <a:pPr marL="57150" indent="0">
              <a:buNone/>
            </a:pPr>
            <a:r>
              <a:rPr lang="en-US" sz="2000" b="1" dirty="0">
                <a:solidFill>
                  <a:srgbClr val="0000FF"/>
                </a:solidFill>
                <a:latin typeface="Courier New"/>
                <a:cs typeface="Courier New"/>
              </a:rPr>
              <a:t>class</a:t>
            </a:r>
            <a:r>
              <a:rPr lang="en-US" sz="2000" b="1" dirty="0">
                <a:latin typeface="Courier New"/>
                <a:cs typeface="Courier New"/>
              </a:rPr>
              <a:t> </a:t>
            </a:r>
            <a:r>
              <a:rPr lang="en-US" sz="2000" b="1" dirty="0" err="1" smtClean="0">
                <a:latin typeface="Courier New"/>
                <a:cs typeface="Courier New"/>
              </a:rPr>
              <a:t>MyClass</a:t>
            </a:r>
            <a:r>
              <a:rPr lang="en-US" sz="2000" b="1" dirty="0" smtClean="0">
                <a:latin typeface="Courier New"/>
                <a:cs typeface="Courier New"/>
              </a:rPr>
              <a:t>:</a:t>
            </a:r>
            <a:endParaRPr lang="en-US" sz="2000" b="1" dirty="0">
              <a:latin typeface="Courier New"/>
              <a:cs typeface="Courier New"/>
            </a:endParaRPr>
          </a:p>
          <a:p>
            <a:pPr marL="57150" indent="0">
              <a:buNone/>
            </a:pPr>
            <a:r>
              <a:rPr lang="en-US" sz="2000" b="1" dirty="0">
                <a:latin typeface="Courier New"/>
                <a:cs typeface="Courier New"/>
              </a:rPr>
              <a:t>    ...</a:t>
            </a:r>
          </a:p>
          <a:p>
            <a:pPr marL="57150" indent="0">
              <a:buNone/>
            </a:pPr>
            <a:endParaRPr lang="en-US" sz="2000" b="1" dirty="0">
              <a:latin typeface="Courier New"/>
              <a:cs typeface="Courier New"/>
            </a:endParaRPr>
          </a:p>
          <a:p>
            <a:pPr marL="57150" indent="0">
              <a:buNone/>
            </a:pPr>
            <a:r>
              <a:rPr lang="en-US" sz="2000" b="1" dirty="0" smtClean="0">
                <a:solidFill>
                  <a:srgbClr val="0000FF"/>
                </a:solidFill>
                <a:latin typeface="Courier New"/>
                <a:cs typeface="Courier New"/>
              </a:rPr>
              <a:t>if</a:t>
            </a:r>
            <a:r>
              <a:rPr lang="en-US" sz="2000" b="1" dirty="0" smtClean="0">
                <a:latin typeface="Courier New"/>
                <a:cs typeface="Courier New"/>
              </a:rPr>
              <a:t> __name__ == </a:t>
            </a:r>
            <a:r>
              <a:rPr lang="en-US" sz="2000" b="1" dirty="0" smtClean="0">
                <a:solidFill>
                  <a:srgbClr val="008000"/>
                </a:solidFill>
                <a:latin typeface="Courier New"/>
                <a:cs typeface="Courier New"/>
              </a:rPr>
              <a:t>"__main__"</a:t>
            </a:r>
            <a:r>
              <a:rPr lang="en-US" sz="2000" b="1" dirty="0" smtClean="0">
                <a:latin typeface="Courier New"/>
                <a:cs typeface="Courier New"/>
              </a:rPr>
              <a:t>:</a:t>
            </a:r>
          </a:p>
          <a:p>
            <a:pPr marL="57150" indent="0">
              <a:buNone/>
            </a:pPr>
            <a:r>
              <a:rPr lang="en-US" sz="2000" b="1" dirty="0">
                <a:latin typeface="Courier New"/>
                <a:cs typeface="Courier New"/>
              </a:rPr>
              <a:t> </a:t>
            </a:r>
            <a:r>
              <a:rPr lang="en-US" sz="2000" b="1" dirty="0" smtClean="0">
                <a:latin typeface="Courier New"/>
                <a:cs typeface="Courier New"/>
              </a:rPr>
              <a:t>   </a:t>
            </a:r>
            <a:r>
              <a:rPr lang="en-US" sz="2000" b="1" dirty="0" err="1" smtClean="0">
                <a:latin typeface="Courier New"/>
                <a:cs typeface="Courier New"/>
              </a:rPr>
              <a:t>my_variable</a:t>
            </a:r>
            <a:r>
              <a:rPr lang="en-US" sz="2000" b="1" dirty="0" smtClean="0">
                <a:latin typeface="Courier New"/>
                <a:cs typeface="Courier New"/>
              </a:rPr>
              <a:t> = 21 * 2</a:t>
            </a:r>
          </a:p>
          <a:p>
            <a:pPr marL="57150" indent="0">
              <a:buNone/>
            </a:pPr>
            <a:r>
              <a:rPr lang="en-US" sz="2000" b="1" dirty="0">
                <a:latin typeface="Courier New"/>
                <a:cs typeface="Courier New"/>
              </a:rPr>
              <a:t> </a:t>
            </a:r>
            <a:r>
              <a:rPr lang="en-US" sz="2000" b="1" dirty="0" smtClean="0">
                <a:latin typeface="Courier New"/>
                <a:cs typeface="Courier New"/>
              </a:rPr>
              <a:t>   ...</a:t>
            </a:r>
            <a:endParaRPr lang="en-US" sz="2000" b="1" dirty="0">
              <a:latin typeface="Courier New"/>
              <a:cs typeface="Courier New"/>
            </a:endParaRPr>
          </a:p>
        </p:txBody>
      </p:sp>
      <p:sp>
        <p:nvSpPr>
          <p:cNvPr id="4" name="Date Placeholder 3"/>
          <p:cNvSpPr>
            <a:spLocks noGrp="1"/>
          </p:cNvSpPr>
          <p:nvPr>
            <p:ph type="dt" sz="half" idx="10"/>
          </p:nvPr>
        </p:nvSpPr>
        <p:spPr/>
        <p:txBody>
          <a:bodyPr/>
          <a:lstStyle/>
          <a:p>
            <a:fld id="{5400CBBD-0162-5844-833C-E324B62AE197}"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14</a:t>
            </a:fld>
            <a:endParaRPr lang="en-US"/>
          </a:p>
        </p:txBody>
      </p:sp>
      <p:cxnSp>
        <p:nvCxnSpPr>
          <p:cNvPr id="9" name="Straight Connector 8"/>
          <p:cNvCxnSpPr/>
          <p:nvPr/>
        </p:nvCxnSpPr>
        <p:spPr>
          <a:xfrm>
            <a:off x="4835554" y="1432651"/>
            <a:ext cx="0" cy="748885"/>
          </a:xfrm>
          <a:prstGeom prst="line">
            <a:avLst/>
          </a:prstGeom>
        </p:spPr>
        <p:style>
          <a:lnRef idx="3">
            <a:schemeClr val="dk1"/>
          </a:lnRef>
          <a:fillRef idx="0">
            <a:schemeClr val="dk1"/>
          </a:fillRef>
          <a:effectRef idx="2">
            <a:schemeClr val="dk1"/>
          </a:effectRef>
          <a:fontRef idx="minor">
            <a:schemeClr val="tx1"/>
          </a:fontRef>
        </p:style>
      </p:cxnSp>
      <p:cxnSp>
        <p:nvCxnSpPr>
          <p:cNvPr id="11" name="Straight Connector 10"/>
          <p:cNvCxnSpPr/>
          <p:nvPr/>
        </p:nvCxnSpPr>
        <p:spPr>
          <a:xfrm>
            <a:off x="4835554" y="2578139"/>
            <a:ext cx="0" cy="2045415"/>
          </a:xfrm>
          <a:prstGeom prst="line">
            <a:avLst/>
          </a:prstGeom>
        </p:spPr>
        <p:style>
          <a:lnRef idx="3">
            <a:schemeClr val="dk1"/>
          </a:lnRef>
          <a:fillRef idx="0">
            <a:schemeClr val="dk1"/>
          </a:fillRef>
          <a:effectRef idx="2">
            <a:schemeClr val="dk1"/>
          </a:effectRef>
          <a:fontRef idx="minor">
            <a:schemeClr val="tx1"/>
          </a:fontRef>
        </p:style>
      </p:cxnSp>
      <p:cxnSp>
        <p:nvCxnSpPr>
          <p:cNvPr id="13" name="Straight Connector 12"/>
          <p:cNvCxnSpPr/>
          <p:nvPr/>
        </p:nvCxnSpPr>
        <p:spPr>
          <a:xfrm>
            <a:off x="4835554" y="5442990"/>
            <a:ext cx="0" cy="765164"/>
          </a:xfrm>
          <a:prstGeom prst="line">
            <a:avLst/>
          </a:prstGeom>
        </p:spPr>
        <p:style>
          <a:lnRef idx="3">
            <a:schemeClr val="dk1"/>
          </a:lnRef>
          <a:fillRef idx="0">
            <a:schemeClr val="dk1"/>
          </a:fillRef>
          <a:effectRef idx="2">
            <a:schemeClr val="dk1"/>
          </a:effectRef>
          <a:fontRef idx="minor">
            <a:schemeClr val="tx1"/>
          </a:fontRef>
        </p:style>
      </p:cxnSp>
      <p:sp>
        <p:nvSpPr>
          <p:cNvPr id="6" name="TextBox 5"/>
          <p:cNvSpPr txBox="1"/>
          <p:nvPr/>
        </p:nvSpPr>
        <p:spPr>
          <a:xfrm>
            <a:off x="5079774" y="1286131"/>
            <a:ext cx="3607026" cy="1077218"/>
          </a:xfrm>
          <a:prstGeom prst="rect">
            <a:avLst/>
          </a:prstGeom>
          <a:noFill/>
        </p:spPr>
        <p:txBody>
          <a:bodyPr wrap="square" rtlCol="0">
            <a:spAutoFit/>
          </a:bodyPr>
          <a:lstStyle/>
          <a:p>
            <a:r>
              <a:rPr lang="en-US" sz="3200" dirty="0" smtClean="0"/>
              <a:t>import names from other modules</a:t>
            </a:r>
            <a:endParaRPr lang="en-US" sz="3200" dirty="0"/>
          </a:p>
        </p:txBody>
      </p:sp>
      <p:sp>
        <p:nvSpPr>
          <p:cNvPr id="10" name="TextBox 9"/>
          <p:cNvSpPr txBox="1"/>
          <p:nvPr/>
        </p:nvSpPr>
        <p:spPr>
          <a:xfrm>
            <a:off x="5079774" y="3082823"/>
            <a:ext cx="3321390" cy="1077218"/>
          </a:xfrm>
          <a:prstGeom prst="rect">
            <a:avLst/>
          </a:prstGeom>
          <a:noFill/>
        </p:spPr>
        <p:txBody>
          <a:bodyPr wrap="square" rtlCol="0">
            <a:spAutoFit/>
          </a:bodyPr>
          <a:lstStyle/>
          <a:p>
            <a:r>
              <a:rPr lang="en-US" sz="3200" dirty="0" smtClean="0"/>
              <a:t>define functions and classes</a:t>
            </a:r>
            <a:endParaRPr lang="en-US" sz="3200" dirty="0"/>
          </a:p>
        </p:txBody>
      </p:sp>
      <p:sp>
        <p:nvSpPr>
          <p:cNvPr id="12" name="TextBox 11"/>
          <p:cNvSpPr txBox="1"/>
          <p:nvPr/>
        </p:nvSpPr>
        <p:spPr>
          <a:xfrm>
            <a:off x="5232174" y="5279132"/>
            <a:ext cx="3353954" cy="1077218"/>
          </a:xfrm>
          <a:prstGeom prst="rect">
            <a:avLst/>
          </a:prstGeom>
          <a:noFill/>
        </p:spPr>
        <p:txBody>
          <a:bodyPr wrap="square" rtlCol="0">
            <a:spAutoFit/>
          </a:bodyPr>
          <a:lstStyle/>
          <a:p>
            <a:r>
              <a:rPr lang="en-US" sz="3200" dirty="0" smtClean="0"/>
              <a:t>your main block goes down here!</a:t>
            </a:r>
            <a:endParaRPr lang="en-US" sz="3200" dirty="0"/>
          </a:p>
        </p:txBody>
      </p:sp>
    </p:spTree>
    <p:extLst>
      <p:ext uri="{BB962C8B-B14F-4D97-AF65-F5344CB8AC3E}">
        <p14:creationId xmlns:p14="http://schemas.microsoft.com/office/powerpoint/2010/main" val="11809190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blueprint of a Python file:</a:t>
            </a:r>
            <a:endParaRPr lang="en-US" dirty="0"/>
          </a:p>
        </p:txBody>
      </p:sp>
      <p:sp>
        <p:nvSpPr>
          <p:cNvPr id="3" name="Content Placeholder 2"/>
          <p:cNvSpPr>
            <a:spLocks noGrp="1"/>
          </p:cNvSpPr>
          <p:nvPr>
            <p:ph idx="1"/>
          </p:nvPr>
        </p:nvSpPr>
        <p:spPr>
          <a:xfrm>
            <a:off x="457200" y="1014796"/>
            <a:ext cx="8229600" cy="4428194"/>
          </a:xfrm>
        </p:spPr>
        <p:txBody>
          <a:bodyPr/>
          <a:lstStyle/>
          <a:p>
            <a:pPr marL="57150" indent="0">
              <a:buNone/>
            </a:pPr>
            <a:endParaRPr lang="en-US" sz="2000" b="1" dirty="0" smtClean="0">
              <a:solidFill>
                <a:schemeClr val="tx1">
                  <a:lumMod val="50000"/>
                  <a:lumOff val="50000"/>
                </a:schemeClr>
              </a:solidFill>
              <a:latin typeface="Courier New"/>
              <a:cs typeface="Courier New"/>
            </a:endParaRPr>
          </a:p>
          <a:p>
            <a:pPr marL="57150" indent="0">
              <a:buNone/>
            </a:pPr>
            <a:r>
              <a:rPr lang="en-US" sz="2000" b="1" dirty="0" smtClean="0">
                <a:solidFill>
                  <a:schemeClr val="tx1">
                    <a:lumMod val="50000"/>
                    <a:lumOff val="50000"/>
                  </a:schemeClr>
                </a:solidFill>
                <a:latin typeface="Courier New"/>
                <a:cs typeface="Courier New"/>
              </a:rPr>
              <a:t>from random import </a:t>
            </a:r>
            <a:r>
              <a:rPr lang="en-US" sz="2000" b="1" dirty="0" err="1" smtClean="0">
                <a:solidFill>
                  <a:schemeClr val="tx1">
                    <a:lumMod val="50000"/>
                    <a:lumOff val="50000"/>
                  </a:schemeClr>
                </a:solidFill>
                <a:latin typeface="Courier New"/>
                <a:cs typeface="Courier New"/>
              </a:rPr>
              <a:t>randint</a:t>
            </a:r>
            <a:endParaRPr lang="en-US" sz="2000" b="1" dirty="0" smtClean="0">
              <a:solidFill>
                <a:schemeClr val="tx1">
                  <a:lumMod val="50000"/>
                  <a:lumOff val="50000"/>
                </a:schemeClr>
              </a:solidFill>
              <a:latin typeface="Courier New"/>
              <a:cs typeface="Courier New"/>
            </a:endParaRPr>
          </a:p>
          <a:p>
            <a:pPr marL="57150" indent="0">
              <a:buNone/>
            </a:pPr>
            <a:r>
              <a:rPr lang="en-US" sz="2000" b="1" dirty="0" smtClean="0">
                <a:solidFill>
                  <a:schemeClr val="tx1">
                    <a:lumMod val="50000"/>
                    <a:lumOff val="50000"/>
                  </a:schemeClr>
                </a:solidFill>
                <a:latin typeface="Courier New"/>
                <a:cs typeface="Courier New"/>
              </a:rPr>
              <a:t>from math import </a:t>
            </a:r>
            <a:r>
              <a:rPr lang="en-US" sz="2000" b="1" dirty="0" err="1" smtClean="0">
                <a:solidFill>
                  <a:schemeClr val="tx1">
                    <a:lumMod val="50000"/>
                    <a:lumOff val="50000"/>
                  </a:schemeClr>
                </a:solidFill>
                <a:latin typeface="Courier New"/>
                <a:cs typeface="Courier New"/>
              </a:rPr>
              <a:t>cos</a:t>
            </a:r>
            <a:endParaRPr lang="en-US" sz="2000" b="1" dirty="0" smtClean="0">
              <a:solidFill>
                <a:schemeClr val="tx1">
                  <a:lumMod val="50000"/>
                  <a:lumOff val="50000"/>
                </a:schemeClr>
              </a:solidFill>
              <a:latin typeface="Courier New"/>
              <a:cs typeface="Courier New"/>
            </a:endParaRPr>
          </a:p>
          <a:p>
            <a:pPr marL="57150" indent="0">
              <a:buNone/>
            </a:pPr>
            <a:endParaRPr lang="en-US" sz="2000" b="1" dirty="0" smtClean="0">
              <a:solidFill>
                <a:schemeClr val="tx1">
                  <a:lumMod val="50000"/>
                  <a:lumOff val="50000"/>
                </a:schemeClr>
              </a:solidFill>
              <a:latin typeface="Courier New"/>
              <a:cs typeface="Courier New"/>
            </a:endParaRPr>
          </a:p>
          <a:p>
            <a:pPr marL="57150" indent="0">
              <a:buNone/>
            </a:pPr>
            <a:r>
              <a:rPr lang="en-US" sz="2000" b="1" dirty="0" err="1" smtClean="0">
                <a:solidFill>
                  <a:schemeClr val="tx1">
                    <a:lumMod val="50000"/>
                    <a:lumOff val="50000"/>
                  </a:schemeClr>
                </a:solidFill>
                <a:latin typeface="Courier New"/>
                <a:cs typeface="Courier New"/>
              </a:rPr>
              <a:t>def</a:t>
            </a:r>
            <a:r>
              <a:rPr lang="en-US" sz="2000" b="1" dirty="0" smtClean="0">
                <a:solidFill>
                  <a:schemeClr val="tx1">
                    <a:lumMod val="50000"/>
                    <a:lumOff val="50000"/>
                  </a:schemeClr>
                </a:solidFill>
                <a:latin typeface="Courier New"/>
                <a:cs typeface="Courier New"/>
              </a:rPr>
              <a:t> </a:t>
            </a:r>
            <a:r>
              <a:rPr lang="en-US" sz="2000" b="1" dirty="0" err="1" smtClean="0">
                <a:solidFill>
                  <a:schemeClr val="tx1">
                    <a:lumMod val="50000"/>
                    <a:lumOff val="50000"/>
                  </a:schemeClr>
                </a:solidFill>
                <a:latin typeface="Courier New"/>
                <a:cs typeface="Courier New"/>
              </a:rPr>
              <a:t>my_function</a:t>
            </a:r>
            <a:r>
              <a:rPr lang="en-US" sz="2000" b="1" dirty="0" smtClean="0">
                <a:solidFill>
                  <a:schemeClr val="tx1">
                    <a:lumMod val="50000"/>
                    <a:lumOff val="50000"/>
                  </a:schemeClr>
                </a:solidFill>
                <a:latin typeface="Courier New"/>
                <a:cs typeface="Courier New"/>
              </a:rPr>
              <a:t>(</a:t>
            </a:r>
            <a:r>
              <a:rPr lang="en-US" sz="2000" b="1" dirty="0" err="1" smtClean="0">
                <a:solidFill>
                  <a:schemeClr val="tx1">
                    <a:lumMod val="50000"/>
                    <a:lumOff val="50000"/>
                  </a:schemeClr>
                </a:solidFill>
                <a:latin typeface="Courier New"/>
                <a:cs typeface="Courier New"/>
              </a:rPr>
              <a:t>arg</a:t>
            </a:r>
            <a:r>
              <a:rPr lang="en-US" sz="2000" b="1" dirty="0" smtClean="0">
                <a:solidFill>
                  <a:schemeClr val="tx1">
                    <a:lumMod val="50000"/>
                    <a:lumOff val="50000"/>
                  </a:schemeClr>
                </a:solidFill>
                <a:latin typeface="Courier New"/>
                <a:cs typeface="Courier New"/>
              </a:rPr>
              <a:t>):</a:t>
            </a:r>
          </a:p>
          <a:p>
            <a:pPr marL="57150" indent="0">
              <a:buNone/>
            </a:pPr>
            <a:r>
              <a:rPr lang="en-US" sz="2000" b="1" dirty="0">
                <a:solidFill>
                  <a:schemeClr val="tx1">
                    <a:lumMod val="50000"/>
                    <a:lumOff val="50000"/>
                  </a:schemeClr>
                </a:solidFill>
                <a:latin typeface="Courier New"/>
                <a:cs typeface="Courier New"/>
              </a:rPr>
              <a:t> </a:t>
            </a:r>
            <a:r>
              <a:rPr lang="en-US" sz="2000" b="1" dirty="0" smtClean="0">
                <a:solidFill>
                  <a:schemeClr val="tx1">
                    <a:lumMod val="50000"/>
                    <a:lumOff val="50000"/>
                  </a:schemeClr>
                </a:solidFill>
                <a:latin typeface="Courier New"/>
                <a:cs typeface="Courier New"/>
              </a:rPr>
              <a:t>   ...</a:t>
            </a:r>
          </a:p>
          <a:p>
            <a:pPr marL="57150" indent="0">
              <a:buNone/>
            </a:pPr>
            <a:r>
              <a:rPr lang="en-US" sz="2000" b="1" dirty="0">
                <a:solidFill>
                  <a:schemeClr val="tx1">
                    <a:lumMod val="50000"/>
                    <a:lumOff val="50000"/>
                  </a:schemeClr>
                </a:solidFill>
                <a:latin typeface="Courier New"/>
                <a:cs typeface="Courier New"/>
              </a:rPr>
              <a:t> </a:t>
            </a:r>
            <a:r>
              <a:rPr lang="en-US" sz="2000" b="1" dirty="0" smtClean="0">
                <a:solidFill>
                  <a:schemeClr val="tx1">
                    <a:lumMod val="50000"/>
                    <a:lumOff val="50000"/>
                  </a:schemeClr>
                </a:solidFill>
                <a:latin typeface="Courier New"/>
                <a:cs typeface="Courier New"/>
              </a:rPr>
              <a:t>   return answer</a:t>
            </a:r>
          </a:p>
          <a:p>
            <a:pPr marL="57150" indent="0">
              <a:buNone/>
            </a:pPr>
            <a:endParaRPr lang="en-US" sz="2000" b="1" dirty="0">
              <a:solidFill>
                <a:schemeClr val="tx1">
                  <a:lumMod val="50000"/>
                  <a:lumOff val="50000"/>
                </a:schemeClr>
              </a:solidFill>
              <a:latin typeface="Courier New"/>
              <a:cs typeface="Courier New"/>
            </a:endParaRPr>
          </a:p>
          <a:p>
            <a:pPr marL="57150" indent="0">
              <a:buNone/>
            </a:pPr>
            <a:r>
              <a:rPr lang="en-US" sz="2000" b="1" dirty="0">
                <a:solidFill>
                  <a:schemeClr val="tx1">
                    <a:lumMod val="50000"/>
                    <a:lumOff val="50000"/>
                  </a:schemeClr>
                </a:solidFill>
                <a:latin typeface="Courier New"/>
                <a:cs typeface="Courier New"/>
              </a:rPr>
              <a:t>class </a:t>
            </a:r>
            <a:r>
              <a:rPr lang="en-US" sz="2000" b="1" dirty="0" err="1" smtClean="0">
                <a:solidFill>
                  <a:schemeClr val="tx1">
                    <a:lumMod val="50000"/>
                    <a:lumOff val="50000"/>
                  </a:schemeClr>
                </a:solidFill>
                <a:latin typeface="Courier New"/>
                <a:cs typeface="Courier New"/>
              </a:rPr>
              <a:t>MyClass</a:t>
            </a:r>
            <a:r>
              <a:rPr lang="en-US" sz="2000" b="1" dirty="0" smtClean="0">
                <a:solidFill>
                  <a:schemeClr val="tx1">
                    <a:lumMod val="50000"/>
                    <a:lumOff val="50000"/>
                  </a:schemeClr>
                </a:solidFill>
                <a:latin typeface="Courier New"/>
                <a:cs typeface="Courier New"/>
              </a:rPr>
              <a:t>:</a:t>
            </a:r>
            <a:endParaRPr lang="en-US" sz="2000" b="1" dirty="0">
              <a:solidFill>
                <a:schemeClr val="tx1">
                  <a:lumMod val="50000"/>
                  <a:lumOff val="50000"/>
                </a:schemeClr>
              </a:solidFill>
              <a:latin typeface="Courier New"/>
              <a:cs typeface="Courier New"/>
            </a:endParaRPr>
          </a:p>
          <a:p>
            <a:pPr marL="57150" indent="0">
              <a:buNone/>
            </a:pPr>
            <a:r>
              <a:rPr lang="en-US" sz="2000" b="1" dirty="0">
                <a:solidFill>
                  <a:schemeClr val="tx1">
                    <a:lumMod val="50000"/>
                    <a:lumOff val="50000"/>
                  </a:schemeClr>
                </a:solidFill>
                <a:latin typeface="Courier New"/>
                <a:cs typeface="Courier New"/>
              </a:rPr>
              <a:t>    ...</a:t>
            </a:r>
          </a:p>
          <a:p>
            <a:pPr marL="57150" indent="0">
              <a:buNone/>
            </a:pPr>
            <a:endParaRPr lang="en-US" sz="2000" b="1" dirty="0">
              <a:latin typeface="Courier New"/>
              <a:cs typeface="Courier New"/>
            </a:endParaRPr>
          </a:p>
          <a:p>
            <a:pPr marL="57150" indent="0">
              <a:buNone/>
            </a:pPr>
            <a:r>
              <a:rPr lang="en-US" sz="2000" b="1" dirty="0" smtClean="0">
                <a:solidFill>
                  <a:srgbClr val="0000FF"/>
                </a:solidFill>
                <a:latin typeface="Courier New"/>
                <a:cs typeface="Courier New"/>
              </a:rPr>
              <a:t>if</a:t>
            </a:r>
            <a:r>
              <a:rPr lang="en-US" sz="2000" b="1" dirty="0" smtClean="0">
                <a:latin typeface="Courier New"/>
                <a:cs typeface="Courier New"/>
              </a:rPr>
              <a:t> __name__ == </a:t>
            </a:r>
            <a:r>
              <a:rPr lang="en-US" sz="2000" b="1" dirty="0" smtClean="0">
                <a:solidFill>
                  <a:srgbClr val="008000"/>
                </a:solidFill>
                <a:latin typeface="Courier New"/>
                <a:cs typeface="Courier New"/>
              </a:rPr>
              <a:t>"__main__"</a:t>
            </a:r>
            <a:r>
              <a:rPr lang="en-US" sz="2000" b="1" dirty="0" smtClean="0">
                <a:latin typeface="Courier New"/>
                <a:cs typeface="Courier New"/>
              </a:rPr>
              <a:t>:</a:t>
            </a:r>
          </a:p>
          <a:p>
            <a:pPr marL="57150" indent="0">
              <a:buNone/>
            </a:pPr>
            <a:r>
              <a:rPr lang="en-US" sz="2000" b="1" dirty="0">
                <a:latin typeface="Courier New"/>
                <a:cs typeface="Courier New"/>
              </a:rPr>
              <a:t> </a:t>
            </a:r>
            <a:r>
              <a:rPr lang="en-US" sz="2000" b="1" dirty="0" smtClean="0">
                <a:latin typeface="Courier New"/>
                <a:cs typeface="Courier New"/>
              </a:rPr>
              <a:t>  </a:t>
            </a:r>
            <a:r>
              <a:rPr lang="en-US" sz="2000" b="1" dirty="0">
                <a:latin typeface="Courier New"/>
                <a:cs typeface="Courier New"/>
              </a:rPr>
              <a:t> </a:t>
            </a:r>
            <a:r>
              <a:rPr lang="en-US" sz="2000" b="1" dirty="0" err="1">
                <a:solidFill>
                  <a:schemeClr val="bg1">
                    <a:lumMod val="50000"/>
                  </a:schemeClr>
                </a:solidFill>
                <a:latin typeface="Courier New"/>
                <a:cs typeface="Courier New"/>
              </a:rPr>
              <a:t>my_variable</a:t>
            </a:r>
            <a:r>
              <a:rPr lang="en-US" sz="2000" b="1" dirty="0">
                <a:solidFill>
                  <a:schemeClr val="bg1">
                    <a:lumMod val="50000"/>
                  </a:schemeClr>
                </a:solidFill>
                <a:latin typeface="Courier New"/>
                <a:cs typeface="Courier New"/>
              </a:rPr>
              <a:t> = </a:t>
            </a:r>
            <a:r>
              <a:rPr lang="en-US" sz="2000" b="1" dirty="0" smtClean="0">
                <a:solidFill>
                  <a:schemeClr val="bg1">
                    <a:lumMod val="50000"/>
                  </a:schemeClr>
                </a:solidFill>
                <a:latin typeface="Courier New"/>
                <a:cs typeface="Courier New"/>
              </a:rPr>
              <a:t>21 * 2</a:t>
            </a:r>
          </a:p>
          <a:p>
            <a:pPr marL="57150" indent="0">
              <a:buNone/>
            </a:pPr>
            <a:r>
              <a:rPr lang="en-US" sz="2000" b="1" dirty="0">
                <a:solidFill>
                  <a:schemeClr val="bg1">
                    <a:lumMod val="50000"/>
                  </a:schemeClr>
                </a:solidFill>
                <a:latin typeface="Courier New"/>
                <a:cs typeface="Courier New"/>
              </a:rPr>
              <a:t> </a:t>
            </a:r>
            <a:r>
              <a:rPr lang="en-US" sz="2000" b="1" dirty="0" smtClean="0">
                <a:solidFill>
                  <a:schemeClr val="bg1">
                    <a:lumMod val="50000"/>
                  </a:schemeClr>
                </a:solidFill>
                <a:latin typeface="Courier New"/>
                <a:cs typeface="Courier New"/>
              </a:rPr>
              <a:t>   ...</a:t>
            </a:r>
            <a:endParaRPr lang="en-US" sz="2000" b="1" dirty="0">
              <a:solidFill>
                <a:schemeClr val="bg1">
                  <a:lumMod val="50000"/>
                </a:schemeClr>
              </a:solidFill>
              <a:latin typeface="Courier New"/>
              <a:cs typeface="Courier New"/>
            </a:endParaRPr>
          </a:p>
        </p:txBody>
      </p:sp>
      <p:sp>
        <p:nvSpPr>
          <p:cNvPr id="4" name="Date Placeholder 3"/>
          <p:cNvSpPr>
            <a:spLocks noGrp="1"/>
          </p:cNvSpPr>
          <p:nvPr>
            <p:ph type="dt" sz="half" idx="10"/>
          </p:nvPr>
        </p:nvSpPr>
        <p:spPr/>
        <p:txBody>
          <a:bodyPr/>
          <a:lstStyle/>
          <a:p>
            <a:fld id="{5400CBBD-0162-5844-833C-E324B62AE197}"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15</a:t>
            </a:fld>
            <a:endParaRPr lang="en-US"/>
          </a:p>
        </p:txBody>
      </p:sp>
      <p:sp>
        <p:nvSpPr>
          <p:cNvPr id="12" name="TextBox 11"/>
          <p:cNvSpPr txBox="1"/>
          <p:nvPr/>
        </p:nvSpPr>
        <p:spPr>
          <a:xfrm>
            <a:off x="5591822" y="1568319"/>
            <a:ext cx="1922756" cy="2800767"/>
          </a:xfrm>
          <a:prstGeom prst="rect">
            <a:avLst/>
          </a:prstGeom>
          <a:noFill/>
        </p:spPr>
        <p:txBody>
          <a:bodyPr wrap="square" rtlCol="0">
            <a:spAutoFit/>
          </a:bodyPr>
          <a:lstStyle/>
          <a:p>
            <a:pPr algn="ctr"/>
            <a:r>
              <a:rPr lang="en-US" sz="4400" b="1" dirty="0" smtClean="0"/>
              <a:t>the main block mantra</a:t>
            </a:r>
            <a:endParaRPr lang="en-US" sz="4400" b="1" dirty="0"/>
          </a:p>
        </p:txBody>
      </p:sp>
      <p:cxnSp>
        <p:nvCxnSpPr>
          <p:cNvPr id="8" name="Straight Arrow Connector 7"/>
          <p:cNvCxnSpPr/>
          <p:nvPr/>
        </p:nvCxnSpPr>
        <p:spPr>
          <a:xfrm flipH="1">
            <a:off x="4623899" y="4379352"/>
            <a:ext cx="967923" cy="667485"/>
          </a:xfrm>
          <a:prstGeom prst="straightConnector1">
            <a:avLst/>
          </a:prstGeom>
          <a:ln w="76200" cmpd="sng">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5075353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blueprint of a Python file:</a:t>
            </a:r>
            <a:endParaRPr lang="en-US" dirty="0"/>
          </a:p>
        </p:txBody>
      </p:sp>
      <p:sp>
        <p:nvSpPr>
          <p:cNvPr id="3" name="Content Placeholder 2"/>
          <p:cNvSpPr>
            <a:spLocks noGrp="1"/>
          </p:cNvSpPr>
          <p:nvPr>
            <p:ph idx="1"/>
          </p:nvPr>
        </p:nvSpPr>
        <p:spPr>
          <a:xfrm>
            <a:off x="457200" y="1014796"/>
            <a:ext cx="8229600" cy="4428194"/>
          </a:xfrm>
        </p:spPr>
        <p:txBody>
          <a:bodyPr/>
          <a:lstStyle/>
          <a:p>
            <a:pPr marL="57150" indent="0">
              <a:buNone/>
            </a:pPr>
            <a:endParaRPr lang="en-US" sz="2000" dirty="0" smtClean="0">
              <a:solidFill>
                <a:srgbClr val="0000FF"/>
              </a:solidFill>
              <a:latin typeface="Courier New"/>
              <a:cs typeface="Courier New"/>
            </a:endParaRPr>
          </a:p>
          <a:p>
            <a:pPr marL="57150" indent="0">
              <a:buNone/>
            </a:pPr>
            <a:r>
              <a:rPr lang="en-US" sz="2000" dirty="0" smtClean="0">
                <a:solidFill>
                  <a:srgbClr val="0000FF"/>
                </a:solidFill>
                <a:latin typeface="Courier New"/>
                <a:cs typeface="Courier New"/>
              </a:rPr>
              <a:t>from</a:t>
            </a:r>
            <a:r>
              <a:rPr lang="en-US" sz="2000" dirty="0" smtClean="0">
                <a:latin typeface="Courier New"/>
                <a:cs typeface="Courier New"/>
              </a:rPr>
              <a:t> </a:t>
            </a:r>
            <a:r>
              <a:rPr lang="en-US" sz="2000" b="1" dirty="0" smtClean="0">
                <a:latin typeface="Courier New"/>
                <a:cs typeface="Courier New"/>
              </a:rPr>
              <a:t>random</a:t>
            </a:r>
            <a:r>
              <a:rPr lang="en-US" sz="2000" dirty="0" smtClean="0">
                <a:latin typeface="Courier New"/>
                <a:cs typeface="Courier New"/>
              </a:rPr>
              <a:t> </a:t>
            </a:r>
            <a:r>
              <a:rPr lang="en-US" sz="2000" dirty="0" smtClean="0">
                <a:solidFill>
                  <a:srgbClr val="0000FF"/>
                </a:solidFill>
                <a:latin typeface="Courier New"/>
                <a:cs typeface="Courier New"/>
              </a:rPr>
              <a:t>import</a:t>
            </a:r>
            <a:r>
              <a:rPr lang="en-US" sz="2000" dirty="0" smtClean="0">
                <a:latin typeface="Courier New"/>
                <a:cs typeface="Courier New"/>
              </a:rPr>
              <a:t> </a:t>
            </a:r>
            <a:r>
              <a:rPr lang="en-US" sz="2000" dirty="0" err="1" smtClean="0">
                <a:latin typeface="Courier New"/>
                <a:cs typeface="Courier New"/>
              </a:rPr>
              <a:t>randint</a:t>
            </a:r>
            <a:endParaRPr lang="en-US" sz="2000" dirty="0" smtClean="0">
              <a:latin typeface="Courier New"/>
              <a:cs typeface="Courier New"/>
            </a:endParaRPr>
          </a:p>
          <a:p>
            <a:pPr marL="57150" indent="0">
              <a:buNone/>
            </a:pPr>
            <a:r>
              <a:rPr lang="en-US" sz="2000" dirty="0" smtClean="0">
                <a:solidFill>
                  <a:srgbClr val="0000FF"/>
                </a:solidFill>
                <a:latin typeface="Courier New"/>
                <a:cs typeface="Courier New"/>
              </a:rPr>
              <a:t>from</a:t>
            </a:r>
            <a:r>
              <a:rPr lang="en-US" sz="2000" dirty="0" smtClean="0">
                <a:latin typeface="Courier New"/>
                <a:cs typeface="Courier New"/>
              </a:rPr>
              <a:t> math </a:t>
            </a:r>
            <a:r>
              <a:rPr lang="en-US" sz="2000" dirty="0" smtClean="0">
                <a:solidFill>
                  <a:srgbClr val="0000FF"/>
                </a:solidFill>
                <a:latin typeface="Courier New"/>
                <a:cs typeface="Courier New"/>
              </a:rPr>
              <a:t>import</a:t>
            </a:r>
            <a:r>
              <a:rPr lang="en-US" sz="2000" dirty="0" smtClean="0">
                <a:latin typeface="Courier New"/>
                <a:cs typeface="Courier New"/>
              </a:rPr>
              <a:t> </a:t>
            </a:r>
            <a:r>
              <a:rPr lang="en-US" sz="2000" dirty="0" err="1" smtClean="0">
                <a:latin typeface="Courier New"/>
                <a:cs typeface="Courier New"/>
              </a:rPr>
              <a:t>cos</a:t>
            </a:r>
            <a:endParaRPr lang="en-US" sz="2000" dirty="0" smtClean="0">
              <a:latin typeface="Courier New"/>
              <a:cs typeface="Courier New"/>
            </a:endParaRPr>
          </a:p>
          <a:p>
            <a:pPr marL="57150" indent="0">
              <a:buNone/>
            </a:pPr>
            <a:endParaRPr lang="en-US" sz="2000" dirty="0" smtClean="0">
              <a:latin typeface="Courier New"/>
              <a:cs typeface="Courier New"/>
            </a:endParaRPr>
          </a:p>
          <a:p>
            <a:pPr marL="57150" indent="0">
              <a:buNone/>
            </a:pPr>
            <a:r>
              <a:rPr lang="en-US" sz="2000" dirty="0" err="1" smtClean="0">
                <a:solidFill>
                  <a:srgbClr val="0000FF"/>
                </a:solidFill>
                <a:latin typeface="Courier New"/>
                <a:cs typeface="Courier New"/>
              </a:rPr>
              <a:t>def</a:t>
            </a:r>
            <a:r>
              <a:rPr lang="en-US" sz="2000" dirty="0" smtClean="0">
                <a:solidFill>
                  <a:srgbClr val="0000FF"/>
                </a:solidFill>
                <a:latin typeface="Courier New"/>
                <a:cs typeface="Courier New"/>
              </a:rPr>
              <a:t> </a:t>
            </a:r>
            <a:r>
              <a:rPr lang="en-US" sz="2000" b="1" dirty="0" err="1" smtClean="0">
                <a:latin typeface="Courier New"/>
                <a:cs typeface="Courier New"/>
              </a:rPr>
              <a:t>my_function</a:t>
            </a:r>
            <a:r>
              <a:rPr lang="en-US" sz="2000" dirty="0" smtClean="0">
                <a:latin typeface="Courier New"/>
                <a:cs typeface="Courier New"/>
              </a:rPr>
              <a:t>(</a:t>
            </a:r>
            <a:r>
              <a:rPr lang="en-US" sz="2000" dirty="0" err="1" smtClean="0">
                <a:latin typeface="Courier New"/>
                <a:cs typeface="Courier New"/>
              </a:rPr>
              <a:t>arg</a:t>
            </a:r>
            <a:r>
              <a:rPr lang="en-US" sz="2000" dirty="0" smtClean="0">
                <a:latin typeface="Courier New"/>
                <a:cs typeface="Courier New"/>
              </a:rPr>
              <a:t>):</a:t>
            </a:r>
          </a:p>
          <a:p>
            <a:pPr marL="57150" indent="0">
              <a:buNone/>
            </a:pPr>
            <a:r>
              <a:rPr lang="en-US" sz="2000" dirty="0">
                <a:latin typeface="Courier New"/>
                <a:cs typeface="Courier New"/>
              </a:rPr>
              <a:t> </a:t>
            </a:r>
            <a:r>
              <a:rPr lang="en-US" sz="2000" dirty="0" smtClean="0">
                <a:latin typeface="Courier New"/>
                <a:cs typeface="Courier New"/>
              </a:rPr>
              <a:t>   ...</a:t>
            </a:r>
          </a:p>
          <a:p>
            <a:pPr marL="57150" indent="0">
              <a:buNone/>
            </a:pPr>
            <a:r>
              <a:rPr lang="en-US" sz="2000" dirty="0">
                <a:latin typeface="Courier New"/>
                <a:cs typeface="Courier New"/>
              </a:rPr>
              <a:t> </a:t>
            </a:r>
            <a:r>
              <a:rPr lang="en-US" sz="2000" dirty="0" smtClean="0">
                <a:latin typeface="Courier New"/>
                <a:cs typeface="Courier New"/>
              </a:rPr>
              <a:t>   </a:t>
            </a:r>
            <a:r>
              <a:rPr lang="en-US" sz="2000" dirty="0" smtClean="0">
                <a:solidFill>
                  <a:srgbClr val="0000FF"/>
                </a:solidFill>
                <a:latin typeface="Courier New"/>
                <a:cs typeface="Courier New"/>
              </a:rPr>
              <a:t>return</a:t>
            </a:r>
            <a:r>
              <a:rPr lang="en-US" sz="2000" dirty="0" smtClean="0">
                <a:latin typeface="Courier New"/>
                <a:cs typeface="Courier New"/>
              </a:rPr>
              <a:t> answer</a:t>
            </a:r>
          </a:p>
          <a:p>
            <a:pPr marL="57150" indent="0">
              <a:buNone/>
            </a:pPr>
            <a:endParaRPr lang="en-US" sz="2000" dirty="0">
              <a:latin typeface="Courier New"/>
              <a:cs typeface="Courier New"/>
            </a:endParaRPr>
          </a:p>
          <a:p>
            <a:pPr marL="57150" indent="0">
              <a:buNone/>
            </a:pPr>
            <a:r>
              <a:rPr lang="en-US" sz="2000" dirty="0">
                <a:solidFill>
                  <a:srgbClr val="0000FF"/>
                </a:solidFill>
                <a:latin typeface="Courier New"/>
                <a:cs typeface="Courier New"/>
              </a:rPr>
              <a:t>class</a:t>
            </a:r>
            <a:r>
              <a:rPr lang="en-US" sz="2000" dirty="0">
                <a:latin typeface="Courier New"/>
                <a:cs typeface="Courier New"/>
              </a:rPr>
              <a:t> </a:t>
            </a:r>
            <a:r>
              <a:rPr lang="en-US" sz="2000" b="1" dirty="0" err="1" smtClean="0">
                <a:latin typeface="Courier New"/>
                <a:cs typeface="Courier New"/>
              </a:rPr>
              <a:t>MyClass</a:t>
            </a:r>
            <a:r>
              <a:rPr lang="en-US" sz="2000" dirty="0" smtClean="0">
                <a:latin typeface="Courier New"/>
                <a:cs typeface="Courier New"/>
              </a:rPr>
              <a:t>:</a:t>
            </a:r>
            <a:endParaRPr lang="en-US" sz="2000" dirty="0">
              <a:latin typeface="Courier New"/>
              <a:cs typeface="Courier New"/>
            </a:endParaRPr>
          </a:p>
          <a:p>
            <a:pPr marL="57150" indent="0">
              <a:buNone/>
            </a:pPr>
            <a:r>
              <a:rPr lang="en-US" sz="2000" dirty="0">
                <a:latin typeface="Courier New"/>
                <a:cs typeface="Courier New"/>
              </a:rPr>
              <a:t>    ...</a:t>
            </a:r>
          </a:p>
          <a:p>
            <a:pPr marL="57150" indent="0">
              <a:buNone/>
            </a:pPr>
            <a:endParaRPr lang="en-US" sz="2000" dirty="0">
              <a:latin typeface="Courier New"/>
              <a:cs typeface="Courier New"/>
            </a:endParaRPr>
          </a:p>
          <a:p>
            <a:pPr marL="57150" indent="0">
              <a:buNone/>
            </a:pPr>
            <a:r>
              <a:rPr lang="en-US" sz="2000" dirty="0" smtClean="0">
                <a:solidFill>
                  <a:srgbClr val="0000FF"/>
                </a:solidFill>
                <a:latin typeface="Courier New"/>
                <a:cs typeface="Courier New"/>
              </a:rPr>
              <a:t>if</a:t>
            </a:r>
            <a:r>
              <a:rPr lang="en-US" sz="2000" dirty="0" smtClean="0">
                <a:latin typeface="Courier New"/>
                <a:cs typeface="Courier New"/>
              </a:rPr>
              <a:t> __name__ == </a:t>
            </a:r>
            <a:r>
              <a:rPr lang="en-US" sz="2000" dirty="0" smtClean="0">
                <a:solidFill>
                  <a:srgbClr val="008000"/>
                </a:solidFill>
                <a:latin typeface="Courier New"/>
                <a:cs typeface="Courier New"/>
              </a:rPr>
              <a:t>"__main__"</a:t>
            </a:r>
            <a:r>
              <a:rPr lang="en-US" sz="2000" dirty="0" smtClean="0">
                <a:latin typeface="Courier New"/>
                <a:cs typeface="Courier New"/>
              </a:rPr>
              <a:t>:</a:t>
            </a:r>
          </a:p>
          <a:p>
            <a:pPr marL="57150" indent="0">
              <a:buNone/>
            </a:pPr>
            <a:r>
              <a:rPr lang="en-US" sz="2000" dirty="0">
                <a:latin typeface="Courier New"/>
                <a:cs typeface="Courier New"/>
              </a:rPr>
              <a:t> </a:t>
            </a:r>
            <a:r>
              <a:rPr lang="en-US" sz="2000" dirty="0" smtClean="0">
                <a:latin typeface="Courier New"/>
                <a:cs typeface="Courier New"/>
              </a:rPr>
              <a:t>   </a:t>
            </a:r>
            <a:r>
              <a:rPr lang="en-US" sz="2000" b="1" dirty="0" err="1" smtClean="0">
                <a:latin typeface="Courier New"/>
                <a:cs typeface="Courier New"/>
              </a:rPr>
              <a:t>my_variable</a:t>
            </a:r>
            <a:r>
              <a:rPr lang="en-US" sz="2000" dirty="0" smtClean="0">
                <a:latin typeface="Courier New"/>
                <a:cs typeface="Courier New"/>
              </a:rPr>
              <a:t> = 21 * 2</a:t>
            </a:r>
          </a:p>
          <a:p>
            <a:pPr marL="57150" indent="0">
              <a:buNone/>
            </a:pPr>
            <a:r>
              <a:rPr lang="en-US" sz="2000" dirty="0">
                <a:latin typeface="Courier New"/>
                <a:cs typeface="Courier New"/>
              </a:rPr>
              <a:t> </a:t>
            </a:r>
            <a:r>
              <a:rPr lang="en-US" sz="2000" dirty="0" smtClean="0">
                <a:latin typeface="Courier New"/>
                <a:cs typeface="Courier New"/>
              </a:rPr>
              <a:t>   ...</a:t>
            </a:r>
            <a:endParaRPr lang="en-US" sz="2000" dirty="0">
              <a:latin typeface="Courier New"/>
              <a:cs typeface="Courier New"/>
            </a:endParaRPr>
          </a:p>
        </p:txBody>
      </p:sp>
      <p:sp>
        <p:nvSpPr>
          <p:cNvPr id="4" name="Date Placeholder 3"/>
          <p:cNvSpPr>
            <a:spLocks noGrp="1"/>
          </p:cNvSpPr>
          <p:nvPr>
            <p:ph type="dt" sz="half" idx="10"/>
          </p:nvPr>
        </p:nvSpPr>
        <p:spPr/>
        <p:txBody>
          <a:bodyPr/>
          <a:lstStyle/>
          <a:p>
            <a:fld id="{5400CBBD-0162-5844-833C-E324B62AE197}"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16</a:t>
            </a:fld>
            <a:endParaRPr lang="en-US"/>
          </a:p>
        </p:txBody>
      </p:sp>
      <p:sp>
        <p:nvSpPr>
          <p:cNvPr id="14" name="TextBox 13"/>
          <p:cNvSpPr txBox="1"/>
          <p:nvPr/>
        </p:nvSpPr>
        <p:spPr>
          <a:xfrm>
            <a:off x="5079774" y="2574823"/>
            <a:ext cx="3321390" cy="2062103"/>
          </a:xfrm>
          <a:prstGeom prst="rect">
            <a:avLst/>
          </a:prstGeom>
          <a:noFill/>
        </p:spPr>
        <p:txBody>
          <a:bodyPr wrap="square" rtlCol="0">
            <a:spAutoFit/>
          </a:bodyPr>
          <a:lstStyle/>
          <a:p>
            <a:r>
              <a:rPr lang="en-US" sz="3200" dirty="0" smtClean="0"/>
              <a:t>note the case of different names and how we use whitespace</a:t>
            </a:r>
            <a:endParaRPr lang="en-US" sz="3200" dirty="0"/>
          </a:p>
        </p:txBody>
      </p:sp>
    </p:spTree>
    <p:extLst>
      <p:ext uri="{BB962C8B-B14F-4D97-AF65-F5344CB8AC3E}">
        <p14:creationId xmlns:p14="http://schemas.microsoft.com/office/powerpoint/2010/main" val="367676127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Interactive Python</a:t>
            </a:r>
            <a:endParaRPr lang="en-US" dirty="0"/>
          </a:p>
        </p:txBody>
      </p:sp>
      <p:sp>
        <p:nvSpPr>
          <p:cNvPr id="9" name="Content Placeholder 2"/>
          <p:cNvSpPr>
            <a:spLocks noGrp="1"/>
          </p:cNvSpPr>
          <p:nvPr>
            <p:ph idx="1"/>
          </p:nvPr>
        </p:nvSpPr>
        <p:spPr>
          <a:xfrm>
            <a:off x="469900" y="3687220"/>
            <a:ext cx="8229600" cy="3136899"/>
          </a:xfrm>
        </p:spPr>
        <p:txBody>
          <a:bodyPr/>
          <a:lstStyle/>
          <a:p>
            <a:pPr marL="57150" indent="0">
              <a:buNone/>
            </a:pPr>
            <a:r>
              <a:rPr lang="en-US" sz="1800" dirty="0" smtClean="0">
                <a:latin typeface="Courier New"/>
                <a:cs typeface="Courier New"/>
              </a:rPr>
              <a:t>#</a:t>
            </a:r>
            <a:r>
              <a:rPr lang="en-US" sz="1800" dirty="0" err="1" smtClean="0">
                <a:latin typeface="Courier New"/>
                <a:cs typeface="Courier New"/>
              </a:rPr>
              <a:t>user@redwolf</a:t>
            </a:r>
            <a:r>
              <a:rPr lang="en-US" sz="1800" dirty="0" smtClean="0">
                <a:latin typeface="Courier New"/>
                <a:cs typeface="Courier New"/>
              </a:rPr>
              <a:t>:~$ python</a:t>
            </a:r>
          </a:p>
          <a:p>
            <a:pPr marL="57150" indent="0">
              <a:buNone/>
            </a:pPr>
            <a:r>
              <a:rPr lang="en-US" sz="1800" dirty="0" smtClean="0">
                <a:latin typeface="Courier New"/>
                <a:cs typeface="Courier New"/>
              </a:rPr>
              <a:t>Python </a:t>
            </a:r>
            <a:r>
              <a:rPr lang="en-US" sz="1800" b="1" dirty="0" smtClean="0">
                <a:latin typeface="Courier New"/>
                <a:cs typeface="Courier New"/>
              </a:rPr>
              <a:t>3.2.3</a:t>
            </a:r>
            <a:r>
              <a:rPr lang="en-US" sz="1800" dirty="0" smtClean="0">
                <a:latin typeface="Courier New"/>
                <a:cs typeface="Courier New"/>
              </a:rPr>
              <a:t> (v3.2.3:3d0686d90f55, Apr 10 2012, 11:25:50) </a:t>
            </a:r>
          </a:p>
          <a:p>
            <a:pPr marL="57150" indent="0">
              <a:buNone/>
            </a:pPr>
            <a:r>
              <a:rPr lang="en-US" sz="1800" dirty="0" smtClean="0">
                <a:latin typeface="Courier New"/>
                <a:cs typeface="Courier New"/>
              </a:rPr>
              <a:t>Type "help", "copyright", "credits" or "license" for more information.</a:t>
            </a:r>
          </a:p>
          <a:p>
            <a:pPr marL="57150" indent="0">
              <a:buNone/>
            </a:pPr>
            <a:r>
              <a:rPr lang="en-US" sz="1800" dirty="0" smtClean="0">
                <a:latin typeface="Courier New"/>
                <a:cs typeface="Courier New"/>
              </a:rPr>
              <a:t>&gt;&gt;&gt; </a:t>
            </a:r>
            <a:r>
              <a:rPr lang="en-US" sz="1800" b="1" dirty="0" smtClean="0">
                <a:latin typeface="Courier New"/>
                <a:cs typeface="Courier New"/>
              </a:rPr>
              <a:t>42</a:t>
            </a:r>
          </a:p>
          <a:p>
            <a:pPr marL="57150" indent="0">
              <a:buNone/>
            </a:pPr>
            <a:r>
              <a:rPr lang="en-US" sz="1800" dirty="0" smtClean="0">
                <a:latin typeface="Courier New"/>
                <a:cs typeface="Courier New"/>
              </a:rPr>
              <a:t>42</a:t>
            </a:r>
          </a:p>
          <a:p>
            <a:pPr marL="57150" indent="0">
              <a:buNone/>
            </a:pPr>
            <a:r>
              <a:rPr lang="en-US" sz="1800" dirty="0" smtClean="0">
                <a:latin typeface="Courier New"/>
                <a:cs typeface="Courier New"/>
              </a:rPr>
              <a:t>&gt;&gt;&gt; </a:t>
            </a:r>
            <a:r>
              <a:rPr lang="en-US" sz="1800" b="1" dirty="0" smtClean="0">
                <a:latin typeface="Courier New"/>
                <a:cs typeface="Courier New"/>
              </a:rPr>
              <a:t>(2 ** 3 - 4) / 8</a:t>
            </a:r>
          </a:p>
          <a:p>
            <a:pPr marL="57150" indent="0">
              <a:buNone/>
            </a:pPr>
            <a:r>
              <a:rPr lang="en-US" sz="1800" dirty="0" smtClean="0">
                <a:latin typeface="Courier New"/>
                <a:cs typeface="Courier New"/>
              </a:rPr>
              <a:t>0.5</a:t>
            </a:r>
          </a:p>
          <a:p>
            <a:pPr marL="57150" indent="0">
              <a:buNone/>
            </a:pPr>
            <a:endParaRPr lang="en-US" sz="1800" dirty="0">
              <a:latin typeface="Courier New"/>
              <a:cs typeface="Courier New"/>
            </a:endParaRPr>
          </a:p>
        </p:txBody>
      </p:sp>
      <p:sp>
        <p:nvSpPr>
          <p:cNvPr id="4" name="Date Placeholder 3"/>
          <p:cNvSpPr>
            <a:spLocks noGrp="1"/>
          </p:cNvSpPr>
          <p:nvPr>
            <p:ph type="dt" sz="half" idx="10"/>
          </p:nvPr>
        </p:nvSpPr>
        <p:spPr/>
        <p:txBody>
          <a:bodyPr/>
          <a:lstStyle/>
          <a:p>
            <a:fld id="{D810D67F-44B9-654F-8072-1CB6030B4247}"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17</a:t>
            </a:fld>
            <a:endParaRPr lang="en-US"/>
          </a:p>
        </p:txBody>
      </p:sp>
      <p:sp>
        <p:nvSpPr>
          <p:cNvPr id="6" name="Content Placeholder 2"/>
          <p:cNvSpPr txBox="1">
            <a:spLocks/>
          </p:cNvSpPr>
          <p:nvPr/>
        </p:nvSpPr>
        <p:spPr>
          <a:xfrm>
            <a:off x="457200" y="1156554"/>
            <a:ext cx="8229600" cy="2125662"/>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800" dirty="0" smtClean="0"/>
              <a:t>Python can also be run interactively, from the bottom-right of Wing, or by typing </a:t>
            </a:r>
            <a:r>
              <a:rPr lang="en-US" sz="2400" dirty="0" smtClean="0">
                <a:latin typeface="Courier New"/>
                <a:cs typeface="Courier New"/>
              </a:rPr>
              <a:t>python</a:t>
            </a:r>
            <a:r>
              <a:rPr lang="en-US" sz="2400" dirty="0" smtClean="0"/>
              <a:t> or </a:t>
            </a:r>
            <a:r>
              <a:rPr lang="en-US" sz="2800" dirty="0" smtClean="0">
                <a:latin typeface="Courier New"/>
                <a:cs typeface="Courier New"/>
              </a:rPr>
              <a:t>python3 </a:t>
            </a:r>
            <a:r>
              <a:rPr lang="en-US" sz="2800" dirty="0" smtClean="0"/>
              <a:t>on the command line. </a:t>
            </a:r>
          </a:p>
          <a:p>
            <a:r>
              <a:rPr lang="en-US" sz="2800" dirty="0" smtClean="0"/>
              <a:t>The result is automatically shown (unlike in a program, where you must call </a:t>
            </a:r>
            <a:r>
              <a:rPr lang="en-US" sz="2400" dirty="0" smtClean="0">
                <a:latin typeface="Courier New"/>
                <a:cs typeface="Courier New"/>
              </a:rPr>
              <a:t>print</a:t>
            </a:r>
            <a:r>
              <a:rPr lang="en-US" sz="2800" dirty="0" smtClean="0"/>
              <a:t>).</a:t>
            </a:r>
            <a:endParaRPr lang="en-US" sz="2800" dirty="0"/>
          </a:p>
        </p:txBody>
      </p:sp>
    </p:spTree>
    <p:extLst>
      <p:ext uri="{BB962C8B-B14F-4D97-AF65-F5344CB8AC3E}">
        <p14:creationId xmlns:p14="http://schemas.microsoft.com/office/powerpoint/2010/main" val="2028088537"/>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help</a:t>
            </a:r>
            <a:endParaRPr lang="en-US" dirty="0"/>
          </a:p>
        </p:txBody>
      </p:sp>
      <p:sp>
        <p:nvSpPr>
          <p:cNvPr id="3" name="Content Placeholder 2"/>
          <p:cNvSpPr>
            <a:spLocks noGrp="1"/>
          </p:cNvSpPr>
          <p:nvPr>
            <p:ph idx="1"/>
          </p:nvPr>
        </p:nvSpPr>
        <p:spPr/>
        <p:txBody>
          <a:bodyPr/>
          <a:lstStyle/>
          <a:p>
            <a:pPr marL="0" indent="0">
              <a:buNone/>
            </a:pPr>
            <a:r>
              <a:rPr lang="en-US" dirty="0" smtClean="0"/>
              <a:t>Official Python documentation:</a:t>
            </a:r>
          </a:p>
          <a:p>
            <a:pPr marL="0" indent="0">
              <a:buNone/>
            </a:pPr>
            <a:r>
              <a:rPr lang="en-US" sz="2400" dirty="0" smtClean="0">
                <a:latin typeface="Courier New"/>
                <a:cs typeface="Courier New"/>
              </a:rPr>
              <a:t>http://</a:t>
            </a:r>
            <a:r>
              <a:rPr lang="en-US" sz="2400" dirty="0" err="1" smtClean="0">
                <a:latin typeface="Courier New"/>
                <a:cs typeface="Courier New"/>
              </a:rPr>
              <a:t>docs.python.org</a:t>
            </a:r>
            <a:r>
              <a:rPr lang="en-US" sz="2400" dirty="0" smtClean="0">
                <a:latin typeface="Courier New"/>
                <a:cs typeface="Courier New"/>
              </a:rPr>
              <a:t>/py3k/library/</a:t>
            </a:r>
          </a:p>
          <a:p>
            <a:pPr marL="0" indent="0">
              <a:buNone/>
            </a:pPr>
            <a:endParaRPr lang="en-US" sz="2400" dirty="0" smtClean="0">
              <a:latin typeface="Courier New"/>
              <a:cs typeface="Courier New"/>
            </a:endParaRPr>
          </a:p>
          <a:p>
            <a:pPr marL="0" indent="0">
              <a:buNone/>
            </a:pPr>
            <a:r>
              <a:rPr lang="en-US" dirty="0" smtClean="0"/>
              <a:t>The </a:t>
            </a:r>
            <a:r>
              <a:rPr lang="en-US" sz="2400" dirty="0" smtClean="0">
                <a:solidFill>
                  <a:prstClr val="black"/>
                </a:solidFill>
                <a:latin typeface="Courier New"/>
                <a:cs typeface="Courier New"/>
              </a:rPr>
              <a:t>help </a:t>
            </a:r>
            <a:r>
              <a:rPr lang="en-US" dirty="0" smtClean="0"/>
              <a:t>function provides usage information:</a:t>
            </a:r>
          </a:p>
          <a:p>
            <a:pPr marL="0" indent="0">
              <a:buNone/>
            </a:pPr>
            <a:r>
              <a:rPr lang="en-US" sz="2400" dirty="0" smtClean="0">
                <a:latin typeface="Courier New"/>
                <a:cs typeface="Courier New"/>
              </a:rPr>
              <a:t>&gt;&gt;&gt; help(print)</a:t>
            </a:r>
          </a:p>
          <a:p>
            <a:pPr marL="0" indent="0">
              <a:buNone/>
            </a:pPr>
            <a:endParaRPr lang="en-US" sz="2400" dirty="0" smtClean="0">
              <a:latin typeface="Courier New"/>
              <a:cs typeface="Courier New"/>
            </a:endParaRPr>
          </a:p>
          <a:p>
            <a:pPr marL="0" indent="0">
              <a:buNone/>
            </a:pPr>
            <a:r>
              <a:rPr lang="en-US" dirty="0" smtClean="0">
                <a:cs typeface="Courier New"/>
              </a:rPr>
              <a:t>The </a:t>
            </a:r>
            <a:r>
              <a:rPr lang="en-US" sz="2400" dirty="0" err="1" smtClean="0">
                <a:latin typeface="Courier New"/>
                <a:cs typeface="Courier New"/>
              </a:rPr>
              <a:t>dir</a:t>
            </a:r>
            <a:r>
              <a:rPr lang="en-US" sz="2400" dirty="0" smtClean="0">
                <a:latin typeface="Courier New"/>
                <a:cs typeface="Courier New"/>
              </a:rPr>
              <a:t> </a:t>
            </a:r>
            <a:r>
              <a:rPr lang="en-US" dirty="0" smtClean="0">
                <a:cs typeface="Courier New"/>
              </a:rPr>
              <a:t>function shows names within a given type, module, object:</a:t>
            </a:r>
          </a:p>
          <a:p>
            <a:pPr marL="0" indent="0">
              <a:buNone/>
            </a:pPr>
            <a:r>
              <a:rPr lang="en-US" sz="2400" dirty="0" smtClean="0">
                <a:latin typeface="Courier New"/>
                <a:cs typeface="Courier New"/>
              </a:rPr>
              <a:t>&gt;&gt;&gt; </a:t>
            </a:r>
            <a:r>
              <a:rPr lang="en-US" sz="2400" dirty="0" err="1" smtClean="0">
                <a:latin typeface="Courier New"/>
                <a:cs typeface="Courier New"/>
              </a:rPr>
              <a:t>dir</a:t>
            </a:r>
            <a:r>
              <a:rPr lang="en-US" sz="2400" dirty="0" smtClean="0">
                <a:latin typeface="Courier New"/>
                <a:cs typeface="Courier New"/>
              </a:rPr>
              <a:t>(</a:t>
            </a:r>
            <a:r>
              <a:rPr lang="en-US" sz="2400" dirty="0" err="1" smtClean="0">
                <a:latin typeface="Courier New"/>
                <a:cs typeface="Courier New"/>
              </a:rPr>
              <a:t>str</a:t>
            </a:r>
            <a:r>
              <a:rPr lang="en-US" sz="2400" dirty="0" smtClean="0">
                <a:latin typeface="Courier New"/>
                <a:cs typeface="Courier New"/>
              </a:rPr>
              <a:t>)</a:t>
            </a:r>
          </a:p>
          <a:p>
            <a:pPr marL="0" indent="0">
              <a:buNone/>
            </a:pPr>
            <a:endParaRPr lang="en-US" sz="2400" dirty="0" smtClean="0">
              <a:latin typeface="Courier New"/>
              <a:cs typeface="Courier New"/>
            </a:endParaRPr>
          </a:p>
        </p:txBody>
      </p:sp>
      <p:sp>
        <p:nvSpPr>
          <p:cNvPr id="4" name="Date Placeholder 3"/>
          <p:cNvSpPr>
            <a:spLocks noGrp="1"/>
          </p:cNvSpPr>
          <p:nvPr>
            <p:ph type="dt" sz="half" idx="10"/>
          </p:nvPr>
        </p:nvSpPr>
        <p:spPr/>
        <p:txBody>
          <a:bodyPr/>
          <a:lstStyle/>
          <a:p>
            <a:fld id="{7A1B8C6D-7DBB-9947-8CDE-32097F5FD20C}"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18</a:t>
            </a:fld>
            <a:endParaRPr lang="en-US"/>
          </a:p>
        </p:txBody>
      </p:sp>
    </p:spTree>
    <p:extLst>
      <p:ext uri="{BB962C8B-B14F-4D97-AF65-F5344CB8AC3E}">
        <p14:creationId xmlns:p14="http://schemas.microsoft.com/office/powerpoint/2010/main" val="269907046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Overview</a:t>
            </a:r>
            <a:endParaRPr lang="en-US" b="1" dirty="0"/>
          </a:p>
        </p:txBody>
      </p:sp>
      <p:sp>
        <p:nvSpPr>
          <p:cNvPr id="3" name="Content Placeholder 2"/>
          <p:cNvSpPr>
            <a:spLocks noGrp="1"/>
          </p:cNvSpPr>
          <p:nvPr>
            <p:ph idx="1"/>
          </p:nvPr>
        </p:nvSpPr>
        <p:spPr/>
        <p:txBody>
          <a:bodyPr>
            <a:noAutofit/>
          </a:bodyPr>
          <a:lstStyle/>
          <a:p>
            <a:pPr marL="0" indent="0">
              <a:buNone/>
            </a:pPr>
            <a:r>
              <a:rPr lang="en-US" dirty="0" smtClean="0"/>
              <a:t>In the next 6 hours, we’ll cover the background required for CSC148.</a:t>
            </a:r>
          </a:p>
          <a:p>
            <a:pPr marL="0" indent="0">
              <a:buNone/>
            </a:pPr>
            <a:r>
              <a:rPr lang="en-US" dirty="0" smtClean="0"/>
              <a:t>This </a:t>
            </a:r>
            <a:r>
              <a:rPr lang="en-US" dirty="0"/>
              <a:t>session is for students with programming experience who haven't necessarily taken the prerequisite, </a:t>
            </a:r>
            <a:r>
              <a:rPr lang="en-US" dirty="0" smtClean="0"/>
              <a:t>CSC108.</a:t>
            </a:r>
          </a:p>
          <a:p>
            <a:pPr marL="0" indent="0">
              <a:buNone/>
            </a:pPr>
            <a:r>
              <a:rPr lang="en-US" dirty="0" smtClean="0"/>
              <a:t>Please </a:t>
            </a:r>
            <a:r>
              <a:rPr lang="en-US" dirty="0"/>
              <a:t>ask questions!</a:t>
            </a:r>
          </a:p>
          <a:p>
            <a:pPr marL="0" indent="0">
              <a:buNone/>
            </a:pPr>
            <a:endParaRPr lang="en-US" dirty="0"/>
          </a:p>
        </p:txBody>
      </p:sp>
      <p:sp>
        <p:nvSpPr>
          <p:cNvPr id="4" name="Date Placeholder 3"/>
          <p:cNvSpPr>
            <a:spLocks noGrp="1"/>
          </p:cNvSpPr>
          <p:nvPr>
            <p:ph type="dt" sz="half" idx="10"/>
          </p:nvPr>
        </p:nvSpPr>
        <p:spPr/>
        <p:txBody>
          <a:bodyPr/>
          <a:lstStyle/>
          <a:p>
            <a:fld id="{1FA07011-F5B2-D94D-A91E-B8C50D913F16}" type="datetime3">
              <a:rPr lang="en-CA" smtClean="0"/>
              <a:t>13 September 2014</a:t>
            </a:fld>
            <a:endParaRPr lang="en-US" dirty="0"/>
          </a:p>
        </p:txBody>
      </p:sp>
      <p:sp>
        <p:nvSpPr>
          <p:cNvPr id="6" name="Slide Number Placeholder 5"/>
          <p:cNvSpPr>
            <a:spLocks noGrp="1"/>
          </p:cNvSpPr>
          <p:nvPr>
            <p:ph type="sldNum" sz="quarter" idx="12"/>
          </p:nvPr>
        </p:nvSpPr>
        <p:spPr/>
        <p:txBody>
          <a:bodyPr/>
          <a:lstStyle/>
          <a:p>
            <a:fld id="{5CD3045E-CF0E-5540-9157-DE9932EB0517}" type="slidenum">
              <a:rPr lang="en-US" smtClean="0"/>
              <a:t>1</a:t>
            </a:fld>
            <a:endParaRPr lang="en-US"/>
          </a:p>
        </p:txBody>
      </p:sp>
    </p:spTree>
    <p:extLst>
      <p:ext uri="{BB962C8B-B14F-4D97-AF65-F5344CB8AC3E}">
        <p14:creationId xmlns:p14="http://schemas.microsoft.com/office/powerpoint/2010/main" val="178346075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Moar</a:t>
            </a:r>
            <a:r>
              <a:rPr lang="en-US" dirty="0" smtClean="0"/>
              <a:t> resources!</a:t>
            </a:r>
            <a:endParaRPr lang="en-US" dirty="0"/>
          </a:p>
        </p:txBody>
      </p:sp>
      <p:sp>
        <p:nvSpPr>
          <p:cNvPr id="3" name="Content Placeholder 2"/>
          <p:cNvSpPr>
            <a:spLocks noGrp="1"/>
          </p:cNvSpPr>
          <p:nvPr>
            <p:ph idx="1"/>
          </p:nvPr>
        </p:nvSpPr>
        <p:spPr/>
        <p:txBody>
          <a:bodyPr/>
          <a:lstStyle/>
          <a:p>
            <a:pPr marL="0" indent="0">
              <a:buNone/>
            </a:pPr>
            <a:r>
              <a:rPr lang="en-US" dirty="0" smtClean="0"/>
              <a:t>Last term's 108 and 148 course websites:</a:t>
            </a:r>
          </a:p>
          <a:p>
            <a:pPr marL="0" indent="0">
              <a:buNone/>
            </a:pPr>
            <a:r>
              <a:rPr lang="en-US" sz="2400" dirty="0">
                <a:latin typeface="Courier New"/>
                <a:cs typeface="Courier New"/>
              </a:rPr>
              <a:t>http://</a:t>
            </a:r>
            <a:r>
              <a:rPr lang="en-US" sz="2400" dirty="0" err="1">
                <a:latin typeface="Courier New"/>
                <a:cs typeface="Courier New"/>
              </a:rPr>
              <a:t>www.cdf.utoronto.ca</a:t>
            </a:r>
            <a:r>
              <a:rPr lang="en-US" sz="2400" dirty="0">
                <a:latin typeface="Courier New"/>
                <a:cs typeface="Courier New"/>
              </a:rPr>
              <a:t>/~csc108h/summer/</a:t>
            </a:r>
          </a:p>
          <a:p>
            <a:pPr marL="0" indent="0">
              <a:buNone/>
            </a:pPr>
            <a:r>
              <a:rPr lang="en-US" sz="2400" dirty="0" smtClean="0">
                <a:latin typeface="Courier New"/>
                <a:cs typeface="Courier New"/>
              </a:rPr>
              <a:t>http</a:t>
            </a:r>
            <a:r>
              <a:rPr lang="en-US" sz="2400" dirty="0">
                <a:latin typeface="Courier New"/>
                <a:cs typeface="Courier New"/>
              </a:rPr>
              <a:t>://</a:t>
            </a:r>
            <a:r>
              <a:rPr lang="en-US" sz="2400" dirty="0" err="1">
                <a:latin typeface="Courier New"/>
                <a:cs typeface="Courier New"/>
              </a:rPr>
              <a:t>www.cdf.utoronto.ca</a:t>
            </a:r>
            <a:r>
              <a:rPr lang="en-US" sz="2400" dirty="0">
                <a:latin typeface="Courier New"/>
                <a:cs typeface="Courier New"/>
              </a:rPr>
              <a:t>/~csc148h/summer</a:t>
            </a:r>
            <a:r>
              <a:rPr lang="en-US" sz="2400" dirty="0" smtClean="0">
                <a:latin typeface="Courier New"/>
                <a:cs typeface="Courier New"/>
              </a:rPr>
              <a:t>/</a:t>
            </a:r>
          </a:p>
          <a:p>
            <a:pPr marL="0" indent="0">
              <a:buNone/>
            </a:pPr>
            <a:endParaRPr lang="en-US" sz="2400" dirty="0" smtClean="0">
              <a:latin typeface="Courier New"/>
              <a:cs typeface="Courier New"/>
            </a:endParaRPr>
          </a:p>
          <a:p>
            <a:pPr marL="0" indent="0">
              <a:buNone/>
            </a:pPr>
            <a:r>
              <a:rPr lang="en-US" dirty="0" smtClean="0"/>
              <a:t>Software Carpentry (online lectures):</a:t>
            </a:r>
          </a:p>
          <a:p>
            <a:pPr marL="0" indent="0">
              <a:buNone/>
            </a:pPr>
            <a:r>
              <a:rPr lang="en-US" sz="2400" dirty="0">
                <a:latin typeface="Courier New"/>
                <a:cs typeface="Courier New"/>
              </a:rPr>
              <a:t>http://software-</a:t>
            </a:r>
            <a:r>
              <a:rPr lang="en-US" sz="2400" dirty="0" err="1">
                <a:latin typeface="Courier New"/>
                <a:cs typeface="Courier New"/>
              </a:rPr>
              <a:t>carpentry.org</a:t>
            </a:r>
            <a:r>
              <a:rPr lang="en-US" sz="2400" dirty="0" smtClean="0">
                <a:latin typeface="Courier New"/>
                <a:cs typeface="Courier New"/>
              </a:rPr>
              <a:t>/</a:t>
            </a:r>
          </a:p>
          <a:p>
            <a:pPr marL="0" indent="0">
              <a:buNone/>
            </a:pPr>
            <a:endParaRPr lang="en-US" sz="2400" dirty="0" smtClean="0">
              <a:latin typeface="Courier New"/>
              <a:cs typeface="Courier New"/>
            </a:endParaRPr>
          </a:p>
          <a:p>
            <a:pPr marL="0" indent="0">
              <a:buNone/>
            </a:pPr>
            <a:r>
              <a:rPr lang="en-US" dirty="0" smtClean="0">
                <a:cs typeface="Courier New"/>
              </a:rPr>
              <a:t>Google!</a:t>
            </a:r>
          </a:p>
          <a:p>
            <a:pPr marL="0" indent="0">
              <a:buNone/>
            </a:pPr>
            <a:r>
              <a:rPr lang="en-US" sz="2400" dirty="0">
                <a:latin typeface="Courier New"/>
                <a:cs typeface="Courier New"/>
              </a:rPr>
              <a:t>http://</a:t>
            </a:r>
            <a:r>
              <a:rPr lang="en-US" sz="2400" dirty="0" err="1">
                <a:latin typeface="Courier New"/>
                <a:cs typeface="Courier New"/>
              </a:rPr>
              <a:t>lmgtfy.com</a:t>
            </a:r>
            <a:r>
              <a:rPr lang="en-US" sz="2400" dirty="0">
                <a:latin typeface="Courier New"/>
                <a:cs typeface="Courier New"/>
              </a:rPr>
              <a:t>/?q=</a:t>
            </a:r>
            <a:r>
              <a:rPr lang="en-US" sz="2400" dirty="0" err="1">
                <a:latin typeface="Courier New"/>
                <a:cs typeface="Courier New"/>
              </a:rPr>
              <a:t>python+add+to+list</a:t>
            </a:r>
            <a:endParaRPr lang="en-US" sz="2400" dirty="0" smtClean="0">
              <a:latin typeface="Courier New"/>
              <a:cs typeface="Courier New"/>
            </a:endParaRPr>
          </a:p>
          <a:p>
            <a:pPr marL="0" indent="0">
              <a:buNone/>
            </a:pPr>
            <a:endParaRPr lang="en-US" sz="2400" dirty="0" smtClean="0">
              <a:latin typeface="Courier New"/>
              <a:cs typeface="Courier New"/>
            </a:endParaRPr>
          </a:p>
        </p:txBody>
      </p:sp>
      <p:sp>
        <p:nvSpPr>
          <p:cNvPr id="4" name="Date Placeholder 3"/>
          <p:cNvSpPr>
            <a:spLocks noGrp="1"/>
          </p:cNvSpPr>
          <p:nvPr>
            <p:ph type="dt" sz="half" idx="10"/>
          </p:nvPr>
        </p:nvSpPr>
        <p:spPr/>
        <p:txBody>
          <a:bodyPr/>
          <a:lstStyle/>
          <a:p>
            <a:fld id="{7A1B8C6D-7DBB-9947-8CDE-32097F5FD20C}"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19</a:t>
            </a:fld>
            <a:endParaRPr lang="en-US"/>
          </a:p>
        </p:txBody>
      </p:sp>
    </p:spTree>
    <p:extLst>
      <p:ext uri="{BB962C8B-B14F-4D97-AF65-F5344CB8AC3E}">
        <p14:creationId xmlns:p14="http://schemas.microsoft.com/office/powerpoint/2010/main" val="14918395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Learn you to good speak Python</a:t>
            </a:r>
            <a:endParaRPr lang="en-US" dirty="0"/>
          </a:p>
        </p:txBody>
      </p:sp>
      <p:sp>
        <p:nvSpPr>
          <p:cNvPr id="3" name="Content Placeholder 2"/>
          <p:cNvSpPr>
            <a:spLocks noGrp="1"/>
          </p:cNvSpPr>
          <p:nvPr>
            <p:ph idx="1"/>
          </p:nvPr>
        </p:nvSpPr>
        <p:spPr/>
        <p:txBody>
          <a:bodyPr/>
          <a:lstStyle/>
          <a:p>
            <a:pPr marL="0" indent="0">
              <a:buNone/>
            </a:pPr>
            <a:r>
              <a:rPr lang="en-US" dirty="0" smtClean="0"/>
              <a:t>Python's style guide:</a:t>
            </a:r>
          </a:p>
          <a:p>
            <a:pPr marL="0" indent="0">
              <a:buNone/>
            </a:pPr>
            <a:r>
              <a:rPr lang="en-US" sz="2400" dirty="0" smtClean="0">
                <a:latin typeface="Courier New"/>
                <a:cs typeface="Courier New"/>
              </a:rPr>
              <a:t>http://</a:t>
            </a:r>
            <a:r>
              <a:rPr lang="en-US" sz="2400" dirty="0" err="1" smtClean="0">
                <a:latin typeface="Courier New"/>
                <a:cs typeface="Courier New"/>
              </a:rPr>
              <a:t>www.python.org</a:t>
            </a:r>
            <a:r>
              <a:rPr lang="en-US" sz="2400" dirty="0" smtClean="0">
                <a:latin typeface="Courier New"/>
                <a:cs typeface="Courier New"/>
              </a:rPr>
              <a:t>/</a:t>
            </a:r>
            <a:r>
              <a:rPr lang="en-US" sz="2400" dirty="0" err="1" smtClean="0">
                <a:latin typeface="Courier New"/>
                <a:cs typeface="Courier New"/>
              </a:rPr>
              <a:t>dev</a:t>
            </a:r>
            <a:r>
              <a:rPr lang="en-US" sz="2400" dirty="0" smtClean="0">
                <a:latin typeface="Courier New"/>
                <a:cs typeface="Courier New"/>
              </a:rPr>
              <a:t>/peps/pep-0008/</a:t>
            </a:r>
          </a:p>
          <a:p>
            <a:pPr marL="0" indent="0">
              <a:buNone/>
            </a:pPr>
            <a:endParaRPr lang="en-US" sz="2400" dirty="0" smtClean="0">
              <a:latin typeface="Courier New"/>
              <a:cs typeface="Courier New"/>
            </a:endParaRPr>
          </a:p>
          <a:p>
            <a:pPr marL="0" indent="0">
              <a:buNone/>
            </a:pPr>
            <a:r>
              <a:rPr lang="en-US" dirty="0" smtClean="0"/>
              <a:t>Google's Python style guide:</a:t>
            </a:r>
          </a:p>
          <a:p>
            <a:pPr marL="0" indent="0">
              <a:buNone/>
            </a:pPr>
            <a:r>
              <a:rPr lang="en-US" sz="2400" dirty="0">
                <a:latin typeface="Courier New"/>
                <a:cs typeface="Courier New"/>
              </a:rPr>
              <a:t>http://</a:t>
            </a:r>
            <a:r>
              <a:rPr lang="en-US" sz="2400" dirty="0" err="1">
                <a:latin typeface="Courier New"/>
                <a:cs typeface="Courier New"/>
              </a:rPr>
              <a:t>google-styleguide.googlecode.com</a:t>
            </a:r>
            <a:r>
              <a:rPr lang="en-US" sz="2400" dirty="0">
                <a:latin typeface="Courier New"/>
                <a:cs typeface="Courier New"/>
              </a:rPr>
              <a:t>/</a:t>
            </a:r>
            <a:r>
              <a:rPr lang="en-US" sz="2400" dirty="0" err="1">
                <a:latin typeface="Courier New"/>
                <a:cs typeface="Courier New"/>
              </a:rPr>
              <a:t>svn</a:t>
            </a:r>
            <a:r>
              <a:rPr lang="en-US" sz="2400" dirty="0">
                <a:latin typeface="Courier New"/>
                <a:cs typeface="Courier New"/>
              </a:rPr>
              <a:t>/trunk/</a:t>
            </a:r>
            <a:r>
              <a:rPr lang="en-US" sz="2400" dirty="0" err="1" smtClean="0">
                <a:latin typeface="Courier New"/>
                <a:cs typeface="Courier New"/>
              </a:rPr>
              <a:t>pyguide.html</a:t>
            </a:r>
            <a:endParaRPr lang="en-US" sz="2400" dirty="0" smtClean="0">
              <a:latin typeface="Courier New"/>
              <a:cs typeface="Courier New"/>
            </a:endParaRPr>
          </a:p>
          <a:p>
            <a:pPr marL="0" indent="0">
              <a:buNone/>
            </a:pPr>
            <a:endParaRPr lang="en-US" sz="2400" dirty="0" smtClean="0">
              <a:latin typeface="Courier New"/>
              <a:cs typeface="Courier New"/>
            </a:endParaRPr>
          </a:p>
          <a:p>
            <a:pPr marL="0" indent="0">
              <a:buNone/>
            </a:pPr>
            <a:r>
              <a:rPr lang="en-US" dirty="0" smtClean="0">
                <a:cs typeface="Courier New"/>
              </a:rPr>
              <a:t>Expert mode:</a:t>
            </a:r>
          </a:p>
          <a:p>
            <a:pPr marL="0" indent="0">
              <a:buNone/>
            </a:pPr>
            <a:r>
              <a:rPr lang="en-US" sz="2400" dirty="0" err="1" smtClean="0">
                <a:latin typeface="Courier New"/>
                <a:cs typeface="Courier New"/>
              </a:rPr>
              <a:t>pychecker</a:t>
            </a:r>
            <a:r>
              <a:rPr lang="en-US" sz="2400" dirty="0" smtClean="0">
                <a:latin typeface="Courier New"/>
                <a:cs typeface="Courier New"/>
              </a:rPr>
              <a:t>: http</a:t>
            </a:r>
            <a:r>
              <a:rPr lang="en-US" sz="2400" dirty="0">
                <a:latin typeface="Courier New"/>
                <a:cs typeface="Courier New"/>
              </a:rPr>
              <a:t>://pychecker.sourceforge.net</a:t>
            </a:r>
            <a:r>
              <a:rPr lang="en-US" sz="2400" dirty="0" smtClean="0">
                <a:latin typeface="Courier New"/>
                <a:cs typeface="Courier New"/>
              </a:rPr>
              <a:t>/</a:t>
            </a:r>
          </a:p>
          <a:p>
            <a:pPr marL="0" indent="0">
              <a:buNone/>
            </a:pPr>
            <a:r>
              <a:rPr lang="en-US" sz="2400" dirty="0" err="1" smtClean="0">
                <a:latin typeface="Courier New"/>
                <a:cs typeface="Courier New"/>
              </a:rPr>
              <a:t>pyflakes</a:t>
            </a:r>
            <a:r>
              <a:rPr lang="en-US" sz="2400" dirty="0">
                <a:latin typeface="Courier New"/>
                <a:cs typeface="Courier New"/>
              </a:rPr>
              <a:t>: https://</a:t>
            </a:r>
            <a:r>
              <a:rPr lang="en-US" sz="2400" dirty="0" err="1">
                <a:latin typeface="Courier New"/>
                <a:cs typeface="Courier New"/>
              </a:rPr>
              <a:t>launchpad.net</a:t>
            </a:r>
            <a:r>
              <a:rPr lang="en-US" sz="2400" dirty="0">
                <a:latin typeface="Courier New"/>
                <a:cs typeface="Courier New"/>
              </a:rPr>
              <a:t>/</a:t>
            </a:r>
            <a:r>
              <a:rPr lang="en-US" sz="2400" dirty="0" err="1" smtClean="0">
                <a:latin typeface="Courier New"/>
                <a:cs typeface="Courier New"/>
              </a:rPr>
              <a:t>pyflakes</a:t>
            </a:r>
            <a:r>
              <a:rPr lang="en-US" sz="2400" dirty="0" smtClean="0">
                <a:latin typeface="Courier New"/>
                <a:cs typeface="Courier New"/>
              </a:rPr>
              <a:t>/</a:t>
            </a:r>
          </a:p>
        </p:txBody>
      </p:sp>
      <p:sp>
        <p:nvSpPr>
          <p:cNvPr id="4" name="Date Placeholder 3"/>
          <p:cNvSpPr>
            <a:spLocks noGrp="1"/>
          </p:cNvSpPr>
          <p:nvPr>
            <p:ph type="dt" sz="half" idx="10"/>
          </p:nvPr>
        </p:nvSpPr>
        <p:spPr/>
        <p:txBody>
          <a:bodyPr/>
          <a:lstStyle/>
          <a:p>
            <a:fld id="{7A1B8C6D-7DBB-9947-8CDE-32097F5FD20C}"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20</a:t>
            </a:fld>
            <a:endParaRPr lang="en-US"/>
          </a:p>
        </p:txBody>
      </p:sp>
    </p:spTree>
    <p:extLst>
      <p:ext uri="{BB962C8B-B14F-4D97-AF65-F5344CB8AC3E}">
        <p14:creationId xmlns:p14="http://schemas.microsoft.com/office/powerpoint/2010/main" val="382994183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 (storing data)</a:t>
            </a:r>
            <a:endParaRPr lang="en-US" dirty="0"/>
          </a:p>
        </p:txBody>
      </p:sp>
      <p:sp>
        <p:nvSpPr>
          <p:cNvPr id="3" name="Content Placeholder 2"/>
          <p:cNvSpPr>
            <a:spLocks noGrp="1"/>
          </p:cNvSpPr>
          <p:nvPr>
            <p:ph idx="1"/>
          </p:nvPr>
        </p:nvSpPr>
        <p:spPr>
          <a:xfrm>
            <a:off x="457200" y="1161315"/>
            <a:ext cx="8394700" cy="5560159"/>
          </a:xfrm>
        </p:spPr>
        <p:txBody>
          <a:bodyPr/>
          <a:lstStyle/>
          <a:p>
            <a:pPr marL="0" indent="0">
              <a:buNone/>
            </a:pPr>
            <a:r>
              <a:rPr lang="en-US" sz="2800" dirty="0" smtClean="0"/>
              <a:t>Variables refer to an </a:t>
            </a:r>
            <a:r>
              <a:rPr lang="en-US" sz="2800" b="1" dirty="0" smtClean="0"/>
              <a:t>object</a:t>
            </a:r>
            <a:r>
              <a:rPr lang="en-US" sz="2800" dirty="0" smtClean="0"/>
              <a:t> of some </a:t>
            </a:r>
            <a:r>
              <a:rPr lang="en-US" sz="2800" b="1" dirty="0" smtClean="0"/>
              <a:t>type</a:t>
            </a:r>
            <a:endParaRPr lang="en-US" sz="1600" dirty="0" smtClean="0">
              <a:latin typeface="Courier New"/>
              <a:cs typeface="Courier New"/>
            </a:endParaRPr>
          </a:p>
          <a:p>
            <a:pPr marL="0" indent="0">
              <a:buNone/>
            </a:pPr>
            <a:r>
              <a:rPr lang="en-US" sz="2800" dirty="0" smtClean="0"/>
              <a:t>Several basic data types:</a:t>
            </a:r>
          </a:p>
          <a:p>
            <a:r>
              <a:rPr lang="en-US" sz="2800" dirty="0" smtClean="0"/>
              <a:t>Integers (whole numbers): </a:t>
            </a:r>
            <a:r>
              <a:rPr lang="en-US" sz="2800" b="1" dirty="0" err="1" smtClean="0">
                <a:latin typeface="Courier New"/>
                <a:cs typeface="Courier New"/>
              </a:rPr>
              <a:t>int</a:t>
            </a:r>
            <a:endParaRPr lang="en-US" sz="2800" b="1" dirty="0" smtClean="0">
              <a:latin typeface="Courier New"/>
              <a:cs typeface="Courier New"/>
            </a:endParaRPr>
          </a:p>
          <a:p>
            <a:pPr marL="457200" lvl="1" indent="0">
              <a:buNone/>
            </a:pPr>
            <a:r>
              <a:rPr lang="en-US" sz="2400" dirty="0" smtClean="0">
                <a:latin typeface="Courier New"/>
                <a:cs typeface="Courier New"/>
              </a:rPr>
              <a:t>&gt;&gt;&gt; </a:t>
            </a:r>
            <a:r>
              <a:rPr lang="en-US" sz="2400" dirty="0" err="1" smtClean="0">
                <a:latin typeface="Courier New"/>
                <a:cs typeface="Courier New"/>
              </a:rPr>
              <a:t>the_answer</a:t>
            </a:r>
            <a:r>
              <a:rPr lang="en-US" sz="2400" dirty="0" smtClean="0">
                <a:latin typeface="Courier New"/>
                <a:cs typeface="Courier New"/>
              </a:rPr>
              <a:t> = 42</a:t>
            </a:r>
            <a:endParaRPr lang="en-US" sz="2400" dirty="0" smtClean="0"/>
          </a:p>
          <a:p>
            <a:r>
              <a:rPr lang="en-US" sz="2800" dirty="0" smtClean="0"/>
              <a:t>Floating-point (decimal) numbers: </a:t>
            </a:r>
            <a:r>
              <a:rPr lang="en-US" sz="2800" b="1" dirty="0" smtClean="0">
                <a:latin typeface="Courier New"/>
                <a:cs typeface="Courier New"/>
              </a:rPr>
              <a:t>float</a:t>
            </a:r>
          </a:p>
          <a:p>
            <a:pPr marL="457200" lvl="1" indent="0">
              <a:buNone/>
            </a:pPr>
            <a:r>
              <a:rPr lang="en-US" sz="2400" dirty="0" smtClean="0">
                <a:latin typeface="Courier New"/>
                <a:cs typeface="Courier New"/>
              </a:rPr>
              <a:t>&gt;&gt;&gt; pi = 3.14159</a:t>
            </a:r>
          </a:p>
          <a:p>
            <a:pPr marL="457200" lvl="1" indent="0">
              <a:buNone/>
            </a:pPr>
            <a:r>
              <a:rPr lang="en-US" sz="2400" dirty="0" smtClean="0">
                <a:latin typeface="Courier New"/>
                <a:cs typeface="Courier New"/>
              </a:rPr>
              <a:t>&gt;&gt;&gt; radius = 2.0</a:t>
            </a:r>
          </a:p>
          <a:p>
            <a:pPr marL="457200" lvl="1" indent="0">
              <a:buNone/>
            </a:pPr>
            <a:r>
              <a:rPr lang="en-US" sz="2400" dirty="0" smtClean="0">
                <a:latin typeface="Courier New"/>
                <a:cs typeface="Courier New"/>
              </a:rPr>
              <a:t>&gt;&gt;&gt; pi * (radius ** 2)</a:t>
            </a:r>
          </a:p>
          <a:p>
            <a:pPr marL="457200" lvl="1" indent="0">
              <a:buNone/>
            </a:pPr>
            <a:r>
              <a:rPr lang="en-US" sz="2400" dirty="0" smtClean="0">
                <a:latin typeface="Courier New"/>
                <a:cs typeface="Courier New"/>
              </a:rPr>
              <a:t>12.56636</a:t>
            </a:r>
          </a:p>
          <a:p>
            <a:r>
              <a:rPr lang="en-US" sz="2800" dirty="0" smtClean="0"/>
              <a:t>operators:   </a:t>
            </a:r>
            <a:r>
              <a:rPr lang="en-US" sz="2800" dirty="0" smtClean="0">
                <a:latin typeface="Courier New"/>
                <a:cs typeface="Courier New"/>
              </a:rPr>
              <a:t>*  /  %  +  -  **  //</a:t>
            </a:r>
          </a:p>
          <a:p>
            <a:r>
              <a:rPr lang="en-US" sz="2800" dirty="0" smtClean="0">
                <a:cs typeface="Courier New"/>
              </a:rPr>
              <a:t>"shortcut" operators:</a:t>
            </a:r>
            <a:r>
              <a:rPr lang="en-US" sz="2800" dirty="0" smtClean="0">
                <a:latin typeface="Courier New"/>
                <a:cs typeface="Courier New"/>
              </a:rPr>
              <a:t> x = x + 1 </a:t>
            </a:r>
            <a:r>
              <a:rPr lang="en-US" sz="2800" dirty="0" smtClean="0">
                <a:latin typeface="Courier New"/>
                <a:cs typeface="Courier New"/>
                <a:sym typeface="Wingdings"/>
              </a:rPr>
              <a:t> x += 1</a:t>
            </a:r>
            <a:endParaRPr lang="en-US" sz="2800" dirty="0">
              <a:latin typeface="Courier New"/>
              <a:cs typeface="Courier New"/>
            </a:endParaRPr>
          </a:p>
        </p:txBody>
      </p:sp>
      <p:sp>
        <p:nvSpPr>
          <p:cNvPr id="4" name="Date Placeholder 3"/>
          <p:cNvSpPr>
            <a:spLocks noGrp="1"/>
          </p:cNvSpPr>
          <p:nvPr>
            <p:ph type="dt" sz="half" idx="10"/>
          </p:nvPr>
        </p:nvSpPr>
        <p:spPr/>
        <p:txBody>
          <a:bodyPr/>
          <a:lstStyle/>
          <a:p>
            <a:fld id="{F189E200-1285-E344-AD51-DDC6026C38E1}"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21</a:t>
            </a:fld>
            <a:endParaRPr lang="en-US"/>
          </a:p>
        </p:txBody>
      </p:sp>
    </p:spTree>
    <p:extLst>
      <p:ext uri="{BB962C8B-B14F-4D97-AF65-F5344CB8AC3E}">
        <p14:creationId xmlns:p14="http://schemas.microsoft.com/office/powerpoint/2010/main" val="18353054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types (kinds of things)</a:t>
            </a:r>
            <a:endParaRPr lang="en-US" dirty="0"/>
          </a:p>
        </p:txBody>
      </p:sp>
      <p:sp>
        <p:nvSpPr>
          <p:cNvPr id="3" name="Content Placeholder 2"/>
          <p:cNvSpPr>
            <a:spLocks noGrp="1"/>
          </p:cNvSpPr>
          <p:nvPr>
            <p:ph idx="1"/>
          </p:nvPr>
        </p:nvSpPr>
        <p:spPr>
          <a:xfrm>
            <a:off x="457200" y="1417638"/>
            <a:ext cx="8229600" cy="4938712"/>
          </a:xfrm>
        </p:spPr>
        <p:txBody>
          <a:bodyPr/>
          <a:lstStyle/>
          <a:p>
            <a:r>
              <a:rPr lang="en-US" sz="2800" dirty="0" smtClean="0"/>
              <a:t>Boolean (True/False) values: </a:t>
            </a:r>
            <a:r>
              <a:rPr lang="en-US" sz="2800" b="1" dirty="0" err="1" smtClean="0">
                <a:latin typeface="Courier New"/>
                <a:cs typeface="Courier New"/>
              </a:rPr>
              <a:t>bool</a:t>
            </a:r>
            <a:endParaRPr lang="en-US" sz="2800" b="1" dirty="0" smtClean="0">
              <a:latin typeface="Courier New"/>
              <a:cs typeface="Courier New"/>
            </a:endParaRPr>
          </a:p>
          <a:p>
            <a:pPr marL="457200" lvl="1" indent="0">
              <a:buNone/>
            </a:pPr>
            <a:r>
              <a:rPr lang="en-US" sz="2400" dirty="0" smtClean="0">
                <a:latin typeface="Courier New"/>
                <a:cs typeface="Courier New"/>
              </a:rPr>
              <a:t>&gt;&gt;&gt; passed = False</a:t>
            </a:r>
          </a:p>
          <a:p>
            <a:pPr marL="457200" lvl="1" indent="0">
              <a:buNone/>
            </a:pPr>
            <a:r>
              <a:rPr lang="en-US" sz="2400" dirty="0" smtClean="0">
                <a:latin typeface="Courier New"/>
                <a:cs typeface="Courier New"/>
              </a:rPr>
              <a:t>&gt;&gt;&gt; not passed</a:t>
            </a:r>
          </a:p>
          <a:p>
            <a:pPr marL="457200" lvl="1" indent="0">
              <a:buNone/>
            </a:pPr>
            <a:r>
              <a:rPr lang="en-US" sz="2400" dirty="0" smtClean="0">
                <a:latin typeface="Courier New"/>
                <a:cs typeface="Courier New"/>
              </a:rPr>
              <a:t>True</a:t>
            </a:r>
          </a:p>
          <a:p>
            <a:pPr marL="457200" lvl="1" indent="0">
              <a:buNone/>
            </a:pPr>
            <a:r>
              <a:rPr lang="en-US" sz="2400" dirty="0" smtClean="0">
                <a:latin typeface="Courier New"/>
                <a:cs typeface="Courier New"/>
              </a:rPr>
              <a:t>&gt;&gt;&gt; 5 &lt; 4  </a:t>
            </a:r>
            <a:r>
              <a:rPr lang="en-US" sz="2400" dirty="0" smtClean="0">
                <a:solidFill>
                  <a:srgbClr val="008000"/>
                </a:solidFill>
                <a:latin typeface="Courier New"/>
                <a:cs typeface="Courier New"/>
              </a:rPr>
              <a:t># comparisons return </a:t>
            </a:r>
            <a:r>
              <a:rPr lang="en-US" sz="2400" dirty="0" err="1" smtClean="0">
                <a:solidFill>
                  <a:srgbClr val="008000"/>
                </a:solidFill>
                <a:latin typeface="Courier New"/>
                <a:cs typeface="Courier New"/>
              </a:rPr>
              <a:t>bool</a:t>
            </a:r>
            <a:endParaRPr lang="en-US" sz="2400" dirty="0" smtClean="0">
              <a:solidFill>
                <a:srgbClr val="008000"/>
              </a:solidFill>
              <a:latin typeface="Courier New"/>
              <a:cs typeface="Courier New"/>
            </a:endParaRPr>
          </a:p>
          <a:p>
            <a:pPr marL="457200" lvl="1" indent="0">
              <a:buNone/>
            </a:pPr>
            <a:r>
              <a:rPr lang="en-US" sz="2400" dirty="0" smtClean="0">
                <a:latin typeface="Courier New"/>
                <a:cs typeface="Courier New"/>
              </a:rPr>
              <a:t>False</a:t>
            </a:r>
          </a:p>
          <a:p>
            <a:pPr marL="457200" lvl="1" indent="0">
              <a:buNone/>
            </a:pPr>
            <a:r>
              <a:rPr lang="en-US" sz="2400" dirty="0" smtClean="0">
                <a:latin typeface="Courier New"/>
                <a:cs typeface="Courier New"/>
              </a:rPr>
              <a:t>&gt;&gt;&gt; 5 and 4  </a:t>
            </a:r>
            <a:r>
              <a:rPr lang="en-US" sz="2400" dirty="0" smtClean="0">
                <a:solidFill>
                  <a:srgbClr val="008000"/>
                </a:solidFill>
                <a:latin typeface="Courier New"/>
                <a:cs typeface="Courier New"/>
              </a:rPr>
              <a:t># this can bite you</a:t>
            </a:r>
          </a:p>
          <a:p>
            <a:pPr marL="457200" lvl="1" indent="0">
              <a:buNone/>
            </a:pPr>
            <a:r>
              <a:rPr lang="en-US" sz="2400" dirty="0" smtClean="0">
                <a:latin typeface="Courier New"/>
                <a:cs typeface="Courier New"/>
              </a:rPr>
              <a:t>4</a:t>
            </a:r>
          </a:p>
          <a:p>
            <a:pPr marL="514350" indent="-457200"/>
            <a:r>
              <a:rPr lang="en-US" sz="2800" dirty="0" smtClean="0">
                <a:solidFill>
                  <a:prstClr val="black"/>
                </a:solidFill>
              </a:rPr>
              <a:t>Operators:</a:t>
            </a:r>
            <a:r>
              <a:rPr lang="en-US" sz="2000" dirty="0" smtClean="0">
                <a:solidFill>
                  <a:prstClr val="black"/>
                </a:solidFill>
                <a:latin typeface="Courier New"/>
                <a:cs typeface="Courier New"/>
              </a:rPr>
              <a:t>  </a:t>
            </a:r>
            <a:r>
              <a:rPr lang="en-US" sz="2400" dirty="0" smtClean="0">
                <a:solidFill>
                  <a:prstClr val="black"/>
                </a:solidFill>
                <a:latin typeface="Courier New"/>
                <a:cs typeface="Courier New"/>
              </a:rPr>
              <a:t>and  or  not</a:t>
            </a:r>
            <a:endParaRPr lang="en-US" sz="2400" dirty="0" smtClean="0">
              <a:latin typeface="Courier New"/>
              <a:cs typeface="Courier New"/>
            </a:endParaRPr>
          </a:p>
        </p:txBody>
      </p:sp>
      <p:sp>
        <p:nvSpPr>
          <p:cNvPr id="4" name="Date Placeholder 3"/>
          <p:cNvSpPr>
            <a:spLocks noGrp="1"/>
          </p:cNvSpPr>
          <p:nvPr>
            <p:ph type="dt" sz="half" idx="10"/>
          </p:nvPr>
        </p:nvSpPr>
        <p:spPr/>
        <p:txBody>
          <a:bodyPr/>
          <a:lstStyle/>
          <a:p>
            <a:fld id="{8F716564-33B7-E74C-8C73-FA5A486B80F7}"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22</a:t>
            </a:fld>
            <a:endParaRPr lang="en-US"/>
          </a:p>
        </p:txBody>
      </p:sp>
    </p:spTree>
    <p:extLst>
      <p:ext uri="{BB962C8B-B14F-4D97-AF65-F5344CB8AC3E}">
        <p14:creationId xmlns:p14="http://schemas.microsoft.com/office/powerpoint/2010/main" val="1410657145"/>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types (kinds of things)</a:t>
            </a:r>
            <a:endParaRPr lang="en-US" dirty="0"/>
          </a:p>
        </p:txBody>
      </p:sp>
      <p:sp>
        <p:nvSpPr>
          <p:cNvPr id="3" name="Content Placeholder 2"/>
          <p:cNvSpPr>
            <a:spLocks noGrp="1"/>
          </p:cNvSpPr>
          <p:nvPr>
            <p:ph idx="1"/>
          </p:nvPr>
        </p:nvSpPr>
        <p:spPr>
          <a:xfrm>
            <a:off x="457200" y="1417638"/>
            <a:ext cx="8229600" cy="4938712"/>
          </a:xfrm>
        </p:spPr>
        <p:txBody>
          <a:bodyPr/>
          <a:lstStyle/>
          <a:p>
            <a:r>
              <a:rPr lang="en-US" sz="2800" dirty="0" smtClean="0"/>
              <a:t>None (it's Python's NULL): </a:t>
            </a:r>
            <a:r>
              <a:rPr lang="en-US" sz="2800" b="1" dirty="0" err="1" smtClean="0">
                <a:latin typeface="Courier New"/>
                <a:cs typeface="Courier New"/>
              </a:rPr>
              <a:t>NoneType</a:t>
            </a:r>
            <a:endParaRPr lang="en-US" sz="2800" b="1" dirty="0" smtClean="0">
              <a:latin typeface="Courier New"/>
              <a:cs typeface="Courier New"/>
            </a:endParaRPr>
          </a:p>
          <a:p>
            <a:pPr marL="457200" lvl="1" indent="0">
              <a:buNone/>
            </a:pPr>
            <a:r>
              <a:rPr lang="en-US" sz="2400" dirty="0" smtClean="0">
                <a:latin typeface="Courier New"/>
                <a:cs typeface="Courier New"/>
              </a:rPr>
              <a:t>&gt;&gt;&gt; x = None</a:t>
            </a:r>
          </a:p>
          <a:p>
            <a:pPr marL="457200" lvl="1" indent="0">
              <a:buNone/>
            </a:pPr>
            <a:r>
              <a:rPr lang="en-US" sz="2400" dirty="0" smtClean="0">
                <a:latin typeface="Courier New"/>
                <a:cs typeface="Courier New"/>
              </a:rPr>
              <a:t>&gt;&gt;&gt; print(x)</a:t>
            </a:r>
          </a:p>
          <a:p>
            <a:pPr marL="457200" lvl="1" indent="0">
              <a:buNone/>
            </a:pPr>
            <a:r>
              <a:rPr lang="en-US" sz="2400" dirty="0" smtClean="0">
                <a:latin typeface="Courier New"/>
                <a:cs typeface="Courier New"/>
              </a:rPr>
              <a:t>None</a:t>
            </a:r>
          </a:p>
          <a:p>
            <a:pPr marL="457200" lvl="1" indent="0">
              <a:buNone/>
            </a:pPr>
            <a:r>
              <a:rPr lang="en-US" sz="2400" dirty="0" smtClean="0">
                <a:latin typeface="Courier New"/>
                <a:cs typeface="Courier New"/>
              </a:rPr>
              <a:t>&gt;&gt;&gt; x</a:t>
            </a:r>
          </a:p>
          <a:p>
            <a:pPr marL="457200" lvl="1" indent="0">
              <a:buNone/>
            </a:pPr>
            <a:r>
              <a:rPr lang="en-US" sz="2400" dirty="0">
                <a:latin typeface="Courier New"/>
                <a:cs typeface="Courier New"/>
              </a:rPr>
              <a:t>&gt;&gt;&gt; type(x)</a:t>
            </a:r>
          </a:p>
          <a:p>
            <a:pPr marL="457200" lvl="1" indent="0">
              <a:buNone/>
            </a:pPr>
            <a:r>
              <a:rPr lang="en-US" sz="2400" dirty="0">
                <a:latin typeface="Courier New"/>
                <a:cs typeface="Courier New"/>
              </a:rPr>
              <a:t>&lt;type '</a:t>
            </a:r>
            <a:r>
              <a:rPr lang="en-US" sz="2400" dirty="0" err="1">
                <a:latin typeface="Courier New"/>
                <a:cs typeface="Courier New"/>
              </a:rPr>
              <a:t>NoneType</a:t>
            </a:r>
            <a:r>
              <a:rPr lang="en-US" sz="2400" dirty="0">
                <a:latin typeface="Courier New"/>
                <a:cs typeface="Courier New"/>
              </a:rPr>
              <a:t>'&gt;</a:t>
            </a:r>
            <a:endParaRPr lang="en-US" sz="2400" dirty="0" smtClean="0">
              <a:latin typeface="Courier New"/>
              <a:cs typeface="Courier New"/>
            </a:endParaRPr>
          </a:p>
          <a:p>
            <a:pPr marL="457200" lvl="1" indent="0">
              <a:buNone/>
            </a:pPr>
            <a:r>
              <a:rPr lang="en-US" sz="2400" dirty="0" smtClean="0">
                <a:latin typeface="Courier New"/>
                <a:cs typeface="Courier New"/>
              </a:rPr>
              <a:t>&gt;&gt;&gt; </a:t>
            </a:r>
            <a:r>
              <a:rPr lang="en-US" sz="2400" dirty="0" smtClean="0">
                <a:solidFill>
                  <a:srgbClr val="008000"/>
                </a:solidFill>
                <a:latin typeface="Courier New"/>
                <a:cs typeface="Courier New"/>
              </a:rPr>
              <a:t># Weird, we'll discuss this later</a:t>
            </a:r>
            <a:endParaRPr lang="en-US" sz="2400" dirty="0">
              <a:solidFill>
                <a:srgbClr val="008000"/>
              </a:solidFill>
              <a:latin typeface="Courier New"/>
              <a:cs typeface="Courier New"/>
            </a:endParaRPr>
          </a:p>
          <a:p>
            <a:pPr marL="457200" lvl="1" indent="0">
              <a:buNone/>
            </a:pPr>
            <a:endParaRPr lang="en-US" sz="2400" dirty="0" smtClean="0">
              <a:solidFill>
                <a:srgbClr val="008000"/>
              </a:solidFill>
              <a:latin typeface="Courier New"/>
              <a:cs typeface="Courier New"/>
            </a:endParaRPr>
          </a:p>
        </p:txBody>
      </p:sp>
      <p:sp>
        <p:nvSpPr>
          <p:cNvPr id="4" name="Date Placeholder 3"/>
          <p:cNvSpPr>
            <a:spLocks noGrp="1"/>
          </p:cNvSpPr>
          <p:nvPr>
            <p:ph type="dt" sz="half" idx="10"/>
          </p:nvPr>
        </p:nvSpPr>
        <p:spPr/>
        <p:txBody>
          <a:bodyPr/>
          <a:lstStyle/>
          <a:p>
            <a:fld id="{BDA59BC5-5C8C-884C-8AEE-B5866FC3EBB6}"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23</a:t>
            </a:fld>
            <a:endParaRPr lang="en-US"/>
          </a:p>
        </p:txBody>
      </p:sp>
    </p:spTree>
    <p:extLst>
      <p:ext uri="{BB962C8B-B14F-4D97-AF65-F5344CB8AC3E}">
        <p14:creationId xmlns:p14="http://schemas.microsoft.com/office/powerpoint/2010/main" val="1535488057"/>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Strings</a:t>
            </a:r>
            <a:endParaRPr lang="en-US" dirty="0"/>
          </a:p>
        </p:txBody>
      </p:sp>
      <p:sp>
        <p:nvSpPr>
          <p:cNvPr id="3" name="Content Placeholder 2"/>
          <p:cNvSpPr>
            <a:spLocks noGrp="1"/>
          </p:cNvSpPr>
          <p:nvPr>
            <p:ph idx="1"/>
          </p:nvPr>
        </p:nvSpPr>
        <p:spPr>
          <a:xfrm>
            <a:off x="457200" y="1265238"/>
            <a:ext cx="8229600" cy="4938712"/>
          </a:xfrm>
        </p:spPr>
        <p:txBody>
          <a:bodyPr/>
          <a:lstStyle/>
          <a:p>
            <a:r>
              <a:rPr lang="en-US" sz="2800" dirty="0" smtClean="0"/>
              <a:t>Strings (basically lists of characters): </a:t>
            </a:r>
            <a:r>
              <a:rPr lang="en-US" sz="2800" b="1" dirty="0" err="1" smtClean="0">
                <a:latin typeface="Courier New"/>
                <a:cs typeface="Courier New"/>
              </a:rPr>
              <a:t>str</a:t>
            </a:r>
            <a:endParaRPr lang="en-US" sz="2800" b="1" dirty="0" smtClean="0">
              <a:latin typeface="Courier New"/>
              <a:cs typeface="Courier New"/>
            </a:endParaRPr>
          </a:p>
          <a:p>
            <a:pPr marL="457200" lvl="1" indent="0">
              <a:buNone/>
            </a:pPr>
            <a:r>
              <a:rPr lang="en-US" sz="2000" dirty="0" smtClean="0">
                <a:latin typeface="Courier New"/>
                <a:cs typeface="Courier New"/>
              </a:rPr>
              <a:t>&gt;&gt;&gt; welcome = "Hello, world!"</a:t>
            </a:r>
          </a:p>
          <a:p>
            <a:pPr marL="457200" lvl="1" indent="0">
              <a:buNone/>
            </a:pPr>
            <a:r>
              <a:rPr lang="en-US" sz="2000" dirty="0" smtClean="0">
                <a:latin typeface="Courier New"/>
                <a:cs typeface="Courier New"/>
              </a:rPr>
              <a:t>&gt;&gt;&gt; welcome[1]   </a:t>
            </a:r>
            <a:r>
              <a:rPr lang="en-US" sz="2000" dirty="0" smtClean="0">
                <a:solidFill>
                  <a:srgbClr val="008000"/>
                </a:solidFill>
                <a:latin typeface="Courier New"/>
                <a:cs typeface="Courier New"/>
              </a:rPr>
              <a:t># index, starting with 0</a:t>
            </a:r>
          </a:p>
          <a:p>
            <a:pPr marL="457200" lvl="1" indent="0">
              <a:buNone/>
            </a:pPr>
            <a:r>
              <a:rPr lang="en-US" sz="2000" dirty="0" smtClean="0">
                <a:latin typeface="Courier New"/>
                <a:cs typeface="Courier New"/>
              </a:rPr>
              <a:t>'e'</a:t>
            </a:r>
          </a:p>
          <a:p>
            <a:pPr marL="514350" indent="-457200"/>
            <a:r>
              <a:rPr lang="en-US" sz="2800" dirty="0" smtClean="0">
                <a:solidFill>
                  <a:prstClr val="black"/>
                </a:solidFill>
              </a:rPr>
              <a:t>Slices return substrings:</a:t>
            </a:r>
            <a:endParaRPr lang="en-US" sz="2000" dirty="0" smtClean="0">
              <a:latin typeface="Courier New"/>
              <a:cs typeface="Courier New"/>
            </a:endParaRPr>
          </a:p>
          <a:p>
            <a:pPr marL="457200" lvl="1" indent="0">
              <a:buNone/>
            </a:pPr>
            <a:r>
              <a:rPr lang="en-US" sz="2000" dirty="0" smtClean="0">
                <a:latin typeface="Courier New"/>
                <a:cs typeface="Courier New"/>
              </a:rPr>
              <a:t>&gt;&gt;&gt; welcome[1:5] </a:t>
            </a:r>
            <a:r>
              <a:rPr lang="en-US" sz="2000" dirty="0" smtClean="0">
                <a:solidFill>
                  <a:srgbClr val="008000"/>
                </a:solidFill>
                <a:latin typeface="Courier New"/>
                <a:cs typeface="Courier New"/>
              </a:rPr>
              <a:t># slice with [</a:t>
            </a:r>
            <a:r>
              <a:rPr lang="en-US" sz="2000" dirty="0" err="1" smtClean="0">
                <a:solidFill>
                  <a:srgbClr val="008000"/>
                </a:solidFill>
                <a:latin typeface="Courier New"/>
                <a:cs typeface="Courier New"/>
              </a:rPr>
              <a:t>start:end</a:t>
            </a:r>
            <a:r>
              <a:rPr lang="en-US" sz="2000" dirty="0" smtClean="0">
                <a:solidFill>
                  <a:srgbClr val="008000"/>
                </a:solidFill>
                <a:latin typeface="Courier New"/>
                <a:cs typeface="Courier New"/>
              </a:rPr>
              <a:t>]</a:t>
            </a:r>
          </a:p>
          <a:p>
            <a:pPr marL="457200" lvl="1" indent="0">
              <a:buNone/>
            </a:pPr>
            <a:r>
              <a:rPr lang="en-US" sz="2000" dirty="0" smtClean="0">
                <a:latin typeface="Courier New"/>
                <a:cs typeface="Courier New"/>
              </a:rPr>
              <a:t>'</a:t>
            </a:r>
            <a:r>
              <a:rPr lang="en-US" sz="2000" dirty="0" err="1" smtClean="0">
                <a:latin typeface="Courier New"/>
                <a:cs typeface="Courier New"/>
              </a:rPr>
              <a:t>ello</a:t>
            </a:r>
            <a:r>
              <a:rPr lang="en-US" sz="2000" dirty="0" smtClean="0">
                <a:latin typeface="Courier New"/>
                <a:cs typeface="Courier New"/>
              </a:rPr>
              <a:t>'</a:t>
            </a:r>
          </a:p>
          <a:p>
            <a:pPr marL="457200" lvl="1" indent="0">
              <a:buNone/>
            </a:pPr>
            <a:r>
              <a:rPr lang="en-US" sz="2000" dirty="0" smtClean="0">
                <a:latin typeface="Courier New"/>
                <a:cs typeface="Courier New"/>
              </a:rPr>
              <a:t>&gt;&gt;&gt; welcome[:3]  </a:t>
            </a:r>
            <a:r>
              <a:rPr lang="en-US" sz="2000" dirty="0" smtClean="0">
                <a:solidFill>
                  <a:srgbClr val="008000"/>
                </a:solidFill>
                <a:latin typeface="Courier New"/>
                <a:cs typeface="Courier New"/>
              </a:rPr>
              <a:t># start defaults to 0</a:t>
            </a:r>
          </a:p>
          <a:p>
            <a:pPr marL="457200" lvl="1" indent="0">
              <a:buNone/>
            </a:pPr>
            <a:r>
              <a:rPr lang="en-US" sz="2000" smtClean="0">
                <a:latin typeface="Courier New"/>
                <a:cs typeface="Courier New"/>
              </a:rPr>
              <a:t>'</a:t>
            </a:r>
            <a:r>
              <a:rPr lang="en-US" sz="2000" dirty="0" err="1">
                <a:latin typeface="Courier New"/>
                <a:cs typeface="Courier New"/>
              </a:rPr>
              <a:t>H</a:t>
            </a:r>
            <a:r>
              <a:rPr lang="en-US" sz="2000" smtClean="0">
                <a:latin typeface="Courier New"/>
                <a:cs typeface="Courier New"/>
              </a:rPr>
              <a:t>el</a:t>
            </a:r>
            <a:r>
              <a:rPr lang="en-US" sz="2000" dirty="0" smtClean="0">
                <a:latin typeface="Courier New"/>
                <a:cs typeface="Courier New"/>
              </a:rPr>
              <a:t>'</a:t>
            </a:r>
          </a:p>
          <a:p>
            <a:pPr marL="457200" lvl="1" indent="0">
              <a:buNone/>
            </a:pPr>
            <a:r>
              <a:rPr lang="en-US" sz="2000" dirty="0" smtClean="0">
                <a:latin typeface="Courier New"/>
                <a:cs typeface="Courier New"/>
              </a:rPr>
              <a:t>&gt;&gt;&gt; welcome[9:]  </a:t>
            </a:r>
            <a:r>
              <a:rPr lang="en-US" sz="2000" dirty="0" smtClean="0">
                <a:solidFill>
                  <a:srgbClr val="008000"/>
                </a:solidFill>
                <a:latin typeface="Courier New"/>
                <a:cs typeface="Courier New"/>
              </a:rPr>
              <a:t># end defaults to None (</a:t>
            </a:r>
            <a:r>
              <a:rPr lang="en-US" sz="2000" dirty="0" err="1" smtClean="0">
                <a:solidFill>
                  <a:srgbClr val="008000"/>
                </a:solidFill>
                <a:latin typeface="Courier New"/>
                <a:cs typeface="Courier New"/>
              </a:rPr>
              <a:t>wtf</a:t>
            </a:r>
            <a:r>
              <a:rPr lang="en-US" sz="2000" dirty="0" smtClean="0">
                <a:solidFill>
                  <a:srgbClr val="008000"/>
                </a:solidFill>
                <a:latin typeface="Courier New"/>
                <a:cs typeface="Courier New"/>
              </a:rPr>
              <a:t>?)</a:t>
            </a:r>
          </a:p>
          <a:p>
            <a:pPr marL="457200" lvl="1" indent="0">
              <a:buNone/>
            </a:pPr>
            <a:r>
              <a:rPr lang="en-US" sz="2000" dirty="0" smtClean="0">
                <a:latin typeface="Courier New"/>
                <a:cs typeface="Courier New"/>
              </a:rPr>
              <a:t>'</a:t>
            </a:r>
            <a:r>
              <a:rPr lang="en-US" sz="2000" dirty="0" err="1" smtClean="0">
                <a:latin typeface="Courier New"/>
                <a:cs typeface="Courier New"/>
              </a:rPr>
              <a:t>rld</a:t>
            </a:r>
            <a:r>
              <a:rPr lang="en-US" sz="2000" dirty="0" smtClean="0">
                <a:latin typeface="Courier New"/>
                <a:cs typeface="Courier New"/>
              </a:rPr>
              <a:t>!'</a:t>
            </a:r>
          </a:p>
          <a:p>
            <a:pPr marL="457200" lvl="1" indent="0">
              <a:buNone/>
            </a:pPr>
            <a:r>
              <a:rPr lang="en-US" sz="2000" dirty="0" smtClean="0">
                <a:latin typeface="Courier New"/>
                <a:cs typeface="Courier New"/>
              </a:rPr>
              <a:t>&gt;&gt;&gt; welcome[:-1] </a:t>
            </a:r>
            <a:r>
              <a:rPr lang="en-US" sz="2000" dirty="0" smtClean="0">
                <a:solidFill>
                  <a:srgbClr val="008000"/>
                </a:solidFill>
                <a:latin typeface="Courier New"/>
                <a:cs typeface="Courier New"/>
              </a:rPr>
              <a:t># index/slice with negatives</a:t>
            </a:r>
          </a:p>
          <a:p>
            <a:pPr marL="457200" lvl="1" indent="0">
              <a:buNone/>
            </a:pPr>
            <a:r>
              <a:rPr lang="en-US" sz="2000" dirty="0" smtClean="0">
                <a:latin typeface="Courier New"/>
                <a:cs typeface="Courier New"/>
              </a:rPr>
              <a:t>'Hello, world'</a:t>
            </a:r>
          </a:p>
        </p:txBody>
      </p:sp>
      <p:sp>
        <p:nvSpPr>
          <p:cNvPr id="4" name="Date Placeholder 3"/>
          <p:cNvSpPr>
            <a:spLocks noGrp="1"/>
          </p:cNvSpPr>
          <p:nvPr>
            <p:ph type="dt" sz="half" idx="10"/>
          </p:nvPr>
        </p:nvSpPr>
        <p:spPr/>
        <p:txBody>
          <a:bodyPr/>
          <a:lstStyle/>
          <a:p>
            <a:fld id="{F7666226-80A5-6548-B3A6-74A470603E36}"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24</a:t>
            </a:fld>
            <a:endParaRPr lang="en-US"/>
          </a:p>
        </p:txBody>
      </p:sp>
    </p:spTree>
    <p:extLst>
      <p:ext uri="{BB962C8B-B14F-4D97-AF65-F5344CB8AC3E}">
        <p14:creationId xmlns:p14="http://schemas.microsoft.com/office/powerpoint/2010/main" val="422093574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1" end="1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Working with strings</a:t>
            </a:r>
            <a:endParaRPr lang="en-US" dirty="0"/>
          </a:p>
        </p:txBody>
      </p:sp>
      <p:sp>
        <p:nvSpPr>
          <p:cNvPr id="3" name="Content Placeholder 2"/>
          <p:cNvSpPr>
            <a:spLocks noGrp="1"/>
          </p:cNvSpPr>
          <p:nvPr>
            <p:ph idx="1"/>
          </p:nvPr>
        </p:nvSpPr>
        <p:spPr>
          <a:xfrm>
            <a:off x="457200" y="1417638"/>
            <a:ext cx="8229600" cy="4938712"/>
          </a:xfrm>
        </p:spPr>
        <p:txBody>
          <a:bodyPr/>
          <a:lstStyle/>
          <a:p>
            <a:r>
              <a:rPr lang="en-US" sz="2800" dirty="0" smtClean="0"/>
              <a:t>Stick strings together (concatenation):</a:t>
            </a:r>
            <a:endParaRPr lang="en-US" sz="2800" dirty="0" smtClean="0">
              <a:latin typeface="Courier New"/>
              <a:cs typeface="Courier New"/>
            </a:endParaRPr>
          </a:p>
          <a:p>
            <a:pPr marL="177800" lvl="1" indent="0">
              <a:buNone/>
            </a:pPr>
            <a:r>
              <a:rPr lang="en-US" sz="2000" dirty="0" smtClean="0">
                <a:latin typeface="Courier New"/>
                <a:cs typeface="Courier New"/>
              </a:rPr>
              <a:t>&gt;&gt;&gt; salutation = "Hello, "</a:t>
            </a:r>
          </a:p>
          <a:p>
            <a:pPr marL="177800" lvl="1" indent="0">
              <a:buNone/>
            </a:pPr>
            <a:r>
              <a:rPr lang="en-US" sz="2000" dirty="0" smtClean="0">
                <a:latin typeface="Courier New"/>
                <a:cs typeface="Courier New"/>
              </a:rPr>
              <a:t>&gt;&gt;&gt; name = "Orion"</a:t>
            </a:r>
          </a:p>
          <a:p>
            <a:pPr marL="177800" lvl="1" indent="0">
              <a:buNone/>
            </a:pPr>
            <a:r>
              <a:rPr lang="en-US" sz="2000" dirty="0" smtClean="0">
                <a:latin typeface="Courier New"/>
                <a:cs typeface="Courier New"/>
              </a:rPr>
              <a:t>&gt;&gt;&gt; salutation + name  </a:t>
            </a:r>
            <a:r>
              <a:rPr lang="en-US" sz="2000" dirty="0" smtClean="0">
                <a:solidFill>
                  <a:srgbClr val="008000"/>
                </a:solidFill>
                <a:latin typeface="Courier New"/>
                <a:cs typeface="Courier New"/>
              </a:rPr>
              <a:t># evaluates to a </a:t>
            </a:r>
            <a:r>
              <a:rPr lang="en-US" sz="2000" b="1" dirty="0" smtClean="0">
                <a:solidFill>
                  <a:srgbClr val="008000"/>
                </a:solidFill>
                <a:latin typeface="Courier New"/>
                <a:cs typeface="Courier New"/>
              </a:rPr>
              <a:t>new</a:t>
            </a:r>
            <a:r>
              <a:rPr lang="en-US" sz="2000" dirty="0" smtClean="0">
                <a:solidFill>
                  <a:srgbClr val="008000"/>
                </a:solidFill>
                <a:latin typeface="Courier New"/>
                <a:cs typeface="Courier New"/>
              </a:rPr>
              <a:t> string</a:t>
            </a:r>
          </a:p>
          <a:p>
            <a:pPr marL="177800" lvl="1" indent="0">
              <a:buNone/>
            </a:pPr>
            <a:r>
              <a:rPr lang="en-US" sz="2000" dirty="0" smtClean="0">
                <a:latin typeface="Courier New"/>
                <a:cs typeface="Courier New"/>
              </a:rPr>
              <a:t>'Hello, Orion'</a:t>
            </a:r>
          </a:p>
          <a:p>
            <a:pPr marL="177800" lvl="1" indent="0">
              <a:buNone/>
            </a:pPr>
            <a:endParaRPr lang="en-US" sz="2000" dirty="0" smtClean="0">
              <a:latin typeface="Courier New"/>
              <a:cs typeface="Courier New"/>
            </a:endParaRPr>
          </a:p>
          <a:p>
            <a:pPr lvl="0"/>
            <a:r>
              <a:rPr lang="en-US" sz="2800" dirty="0" smtClean="0">
                <a:solidFill>
                  <a:prstClr val="black"/>
                </a:solidFill>
              </a:rPr>
              <a:t>The </a:t>
            </a:r>
            <a:r>
              <a:rPr lang="en-US" sz="2400" dirty="0" err="1" smtClean="0">
                <a:solidFill>
                  <a:prstClr val="black"/>
                </a:solidFill>
                <a:latin typeface="Courier New"/>
                <a:cs typeface="Courier New"/>
              </a:rPr>
              <a:t>len</a:t>
            </a:r>
            <a:r>
              <a:rPr lang="en-US" sz="2400" dirty="0" smtClean="0">
                <a:solidFill>
                  <a:prstClr val="black"/>
                </a:solidFill>
              </a:rPr>
              <a:t> </a:t>
            </a:r>
            <a:r>
              <a:rPr lang="en-US" sz="2800" dirty="0" smtClean="0">
                <a:solidFill>
                  <a:prstClr val="black"/>
                </a:solidFill>
              </a:rPr>
              <a:t>function is useful:</a:t>
            </a:r>
            <a:endParaRPr lang="en-US" sz="2000" dirty="0" smtClean="0">
              <a:latin typeface="Courier New"/>
              <a:cs typeface="Courier New"/>
            </a:endParaRPr>
          </a:p>
          <a:p>
            <a:pPr marL="177800" lvl="1" indent="0">
              <a:buNone/>
            </a:pPr>
            <a:r>
              <a:rPr lang="en-US" sz="2000" dirty="0" smtClean="0">
                <a:latin typeface="Courier New"/>
                <a:cs typeface="Courier New"/>
              </a:rPr>
              <a:t>&gt;&gt;&gt; </a:t>
            </a:r>
            <a:r>
              <a:rPr lang="en-US" sz="2000" dirty="0" err="1" smtClean="0">
                <a:latin typeface="Courier New"/>
                <a:cs typeface="Courier New"/>
              </a:rPr>
              <a:t>len</a:t>
            </a:r>
            <a:r>
              <a:rPr lang="en-US" sz="2000" dirty="0" smtClean="0">
                <a:latin typeface="Courier New"/>
                <a:cs typeface="Courier New"/>
              </a:rPr>
              <a:t>(name)  </a:t>
            </a:r>
            <a:r>
              <a:rPr lang="en-US" sz="2000" dirty="0" smtClean="0">
                <a:solidFill>
                  <a:srgbClr val="008000"/>
                </a:solidFill>
                <a:latin typeface="Courier New"/>
                <a:cs typeface="Courier New"/>
              </a:rPr>
              <a:t># number of characters</a:t>
            </a:r>
          </a:p>
          <a:p>
            <a:pPr marL="177800" lvl="1" indent="0">
              <a:buNone/>
            </a:pPr>
            <a:r>
              <a:rPr lang="en-US" sz="2000" dirty="0" smtClean="0">
                <a:latin typeface="Courier New"/>
                <a:cs typeface="Courier New"/>
              </a:rPr>
              <a:t>5</a:t>
            </a:r>
          </a:p>
          <a:p>
            <a:pPr marL="177800" lvl="1" indent="0">
              <a:buNone/>
            </a:pPr>
            <a:endParaRPr lang="en-US" sz="2000" dirty="0" smtClean="0">
              <a:latin typeface="Courier New"/>
              <a:cs typeface="Courier New"/>
            </a:endParaRPr>
          </a:p>
        </p:txBody>
      </p:sp>
      <p:sp>
        <p:nvSpPr>
          <p:cNvPr id="4" name="Date Placeholder 3"/>
          <p:cNvSpPr>
            <a:spLocks noGrp="1"/>
          </p:cNvSpPr>
          <p:nvPr>
            <p:ph type="dt" sz="half" idx="10"/>
          </p:nvPr>
        </p:nvSpPr>
        <p:spPr/>
        <p:txBody>
          <a:bodyPr/>
          <a:lstStyle/>
          <a:p>
            <a:fld id="{090AF41C-FE5B-7742-BBC7-C2081305328E}"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25</a:t>
            </a:fld>
            <a:endParaRPr lang="en-US"/>
          </a:p>
        </p:txBody>
      </p:sp>
    </p:spTree>
    <p:extLst>
      <p:ext uri="{BB962C8B-B14F-4D97-AF65-F5344CB8AC3E}">
        <p14:creationId xmlns:p14="http://schemas.microsoft.com/office/powerpoint/2010/main" val="3092967324"/>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Tons of useful methods</a:t>
            </a:r>
            <a:endParaRPr lang="en-US" dirty="0"/>
          </a:p>
        </p:txBody>
      </p:sp>
      <p:sp>
        <p:nvSpPr>
          <p:cNvPr id="3" name="Content Placeholder 2"/>
          <p:cNvSpPr>
            <a:spLocks noGrp="1"/>
          </p:cNvSpPr>
          <p:nvPr>
            <p:ph idx="1"/>
          </p:nvPr>
        </p:nvSpPr>
        <p:spPr>
          <a:xfrm>
            <a:off x="457200" y="1417638"/>
            <a:ext cx="8229600" cy="4938712"/>
          </a:xfrm>
        </p:spPr>
        <p:txBody>
          <a:bodyPr/>
          <a:lstStyle/>
          <a:p>
            <a:r>
              <a:rPr lang="en-US" sz="2800" dirty="0" smtClean="0"/>
              <a:t>Here are some, look at</a:t>
            </a:r>
            <a:r>
              <a:rPr lang="en-US" sz="2400" dirty="0" smtClean="0">
                <a:latin typeface="Courier New"/>
                <a:cs typeface="Courier New"/>
              </a:rPr>
              <a:t> help(</a:t>
            </a:r>
            <a:r>
              <a:rPr lang="en-US" sz="2400" dirty="0" err="1" smtClean="0">
                <a:latin typeface="Courier New"/>
                <a:cs typeface="Courier New"/>
              </a:rPr>
              <a:t>str</a:t>
            </a:r>
            <a:r>
              <a:rPr lang="en-US" sz="2400" dirty="0" smtClean="0">
                <a:latin typeface="Courier New"/>
                <a:cs typeface="Courier New"/>
              </a:rPr>
              <a:t>) </a:t>
            </a:r>
            <a:r>
              <a:rPr lang="en-US" sz="2800" dirty="0" smtClean="0"/>
              <a:t>for more:</a:t>
            </a:r>
            <a:endParaRPr lang="en-US" sz="2800" dirty="0" smtClean="0">
              <a:latin typeface="Courier New"/>
              <a:cs typeface="Courier New"/>
            </a:endParaRPr>
          </a:p>
          <a:p>
            <a:pPr marL="177800" lvl="1" indent="0">
              <a:buNone/>
            </a:pPr>
            <a:r>
              <a:rPr lang="en-US" sz="2000" dirty="0" smtClean="0">
                <a:latin typeface="Courier New"/>
                <a:cs typeface="Courier New"/>
              </a:rPr>
              <a:t>&gt;&gt;&gt; name = "Orion"</a:t>
            </a:r>
          </a:p>
          <a:p>
            <a:pPr marL="177800" lvl="1" indent="0">
              <a:buNone/>
            </a:pPr>
            <a:r>
              <a:rPr lang="en-US" sz="2000" dirty="0" smtClean="0">
                <a:latin typeface="Courier New"/>
                <a:cs typeface="Courier New"/>
              </a:rPr>
              <a:t>&gt;&gt;&gt; </a:t>
            </a:r>
            <a:r>
              <a:rPr lang="en-US" sz="2000" dirty="0" err="1" smtClean="0">
                <a:latin typeface="Courier New"/>
                <a:cs typeface="Courier New"/>
              </a:rPr>
              <a:t>name.endswith</a:t>
            </a:r>
            <a:r>
              <a:rPr lang="en-US" sz="2000" dirty="0" smtClean="0">
                <a:latin typeface="Courier New"/>
                <a:cs typeface="Courier New"/>
              </a:rPr>
              <a:t>('ion')</a:t>
            </a:r>
          </a:p>
          <a:p>
            <a:pPr marL="177800" lvl="1" indent="0">
              <a:buNone/>
            </a:pPr>
            <a:r>
              <a:rPr lang="en-US" sz="2000" dirty="0" smtClean="0">
                <a:latin typeface="Courier New"/>
                <a:cs typeface="Courier New"/>
              </a:rPr>
              <a:t>True</a:t>
            </a:r>
          </a:p>
          <a:p>
            <a:pPr marL="177800" lvl="1" indent="0">
              <a:buNone/>
            </a:pPr>
            <a:r>
              <a:rPr lang="en-US" sz="2000" dirty="0" smtClean="0">
                <a:latin typeface="Courier New"/>
                <a:cs typeface="Courier New"/>
              </a:rPr>
              <a:t>&gt;&gt;&gt; '</a:t>
            </a:r>
            <a:r>
              <a:rPr lang="en-US" sz="2000" dirty="0" err="1" smtClean="0">
                <a:latin typeface="Courier New"/>
                <a:cs typeface="Courier New"/>
              </a:rPr>
              <a:t>rio</a:t>
            </a:r>
            <a:r>
              <a:rPr lang="en-US" sz="2000" dirty="0" smtClean="0">
                <a:latin typeface="Courier New"/>
                <a:cs typeface="Courier New"/>
              </a:rPr>
              <a:t>' in name  </a:t>
            </a:r>
            <a:r>
              <a:rPr lang="en-US" sz="2000" dirty="0">
                <a:solidFill>
                  <a:srgbClr val="008000"/>
                </a:solidFill>
                <a:latin typeface="Courier New"/>
                <a:cs typeface="Courier New"/>
              </a:rPr>
              <a:t># </a:t>
            </a:r>
            <a:r>
              <a:rPr lang="en-US" sz="2000" dirty="0" smtClean="0">
                <a:solidFill>
                  <a:srgbClr val="008000"/>
                </a:solidFill>
                <a:latin typeface="Courier New"/>
                <a:cs typeface="Courier New"/>
              </a:rPr>
              <a:t>substring testing</a:t>
            </a:r>
            <a:endParaRPr lang="en-US" sz="2000" dirty="0" smtClean="0">
              <a:latin typeface="Courier New"/>
              <a:cs typeface="Courier New"/>
            </a:endParaRPr>
          </a:p>
          <a:p>
            <a:pPr marL="177800" lvl="1" indent="0">
              <a:buNone/>
            </a:pPr>
            <a:r>
              <a:rPr lang="en-US" sz="2000" dirty="0" smtClean="0">
                <a:latin typeface="Courier New"/>
                <a:cs typeface="Courier New"/>
              </a:rPr>
              <a:t>True</a:t>
            </a:r>
          </a:p>
          <a:p>
            <a:pPr marL="177800" lvl="1" indent="0">
              <a:buNone/>
            </a:pPr>
            <a:r>
              <a:rPr lang="en-US" sz="2000" dirty="0" smtClean="0">
                <a:latin typeface="Courier New"/>
                <a:cs typeface="Courier New"/>
              </a:rPr>
              <a:t>&gt;&gt;&gt; </a:t>
            </a:r>
            <a:r>
              <a:rPr lang="en-US" sz="2000" dirty="0" err="1" smtClean="0">
                <a:latin typeface="Courier New"/>
                <a:cs typeface="Courier New"/>
              </a:rPr>
              <a:t>name.startswith</a:t>
            </a:r>
            <a:r>
              <a:rPr lang="en-US" sz="2000" dirty="0" smtClean="0">
                <a:latin typeface="Courier New"/>
                <a:cs typeface="Courier New"/>
              </a:rPr>
              <a:t>('</a:t>
            </a:r>
            <a:r>
              <a:rPr lang="en-US" sz="2000" dirty="0" err="1" smtClean="0">
                <a:latin typeface="Courier New"/>
                <a:cs typeface="Courier New"/>
              </a:rPr>
              <a:t>orio</a:t>
            </a:r>
            <a:r>
              <a:rPr lang="en-US" sz="2000" dirty="0" smtClean="0">
                <a:latin typeface="Courier New"/>
                <a:cs typeface="Courier New"/>
              </a:rPr>
              <a:t>')</a:t>
            </a:r>
          </a:p>
          <a:p>
            <a:pPr marL="177800" lvl="1" indent="0">
              <a:buNone/>
            </a:pPr>
            <a:r>
              <a:rPr lang="en-US" sz="2000" b="1" dirty="0" smtClean="0">
                <a:solidFill>
                  <a:schemeClr val="accent2"/>
                </a:solidFill>
                <a:latin typeface="Courier New"/>
                <a:cs typeface="Courier New"/>
              </a:rPr>
              <a:t>???? Thoughts?</a:t>
            </a:r>
            <a:endParaRPr lang="en-US" sz="2000" dirty="0">
              <a:latin typeface="Courier New"/>
              <a:cs typeface="Courier New"/>
            </a:endParaRPr>
          </a:p>
          <a:p>
            <a:pPr marL="177800" lvl="1" indent="0">
              <a:buNone/>
            </a:pPr>
            <a:r>
              <a:rPr lang="en-US" sz="2000" dirty="0">
                <a:latin typeface="Courier New"/>
                <a:cs typeface="Courier New"/>
              </a:rPr>
              <a:t>&gt;&gt;&gt; </a:t>
            </a:r>
            <a:r>
              <a:rPr lang="en-US" sz="2000" dirty="0" err="1">
                <a:latin typeface="Courier New"/>
                <a:cs typeface="Courier New"/>
              </a:rPr>
              <a:t>name.lower</a:t>
            </a:r>
            <a:r>
              <a:rPr lang="en-US" sz="2000" dirty="0">
                <a:latin typeface="Courier New"/>
                <a:cs typeface="Courier New"/>
              </a:rPr>
              <a:t>()</a:t>
            </a:r>
          </a:p>
          <a:p>
            <a:pPr marL="177800" lvl="1" indent="0">
              <a:buNone/>
            </a:pPr>
            <a:r>
              <a:rPr lang="en-US" sz="2000" dirty="0">
                <a:latin typeface="Courier New"/>
                <a:cs typeface="Courier New"/>
              </a:rPr>
              <a:t>'</a:t>
            </a:r>
            <a:r>
              <a:rPr lang="en-US" sz="2000" dirty="0" err="1">
                <a:latin typeface="Courier New"/>
                <a:cs typeface="Courier New"/>
              </a:rPr>
              <a:t>orion</a:t>
            </a:r>
            <a:r>
              <a:rPr lang="en-US" sz="2000" dirty="0">
                <a:latin typeface="Courier New"/>
                <a:cs typeface="Courier New"/>
              </a:rPr>
              <a:t>'  </a:t>
            </a:r>
            <a:r>
              <a:rPr lang="en-US" sz="2000" dirty="0">
                <a:solidFill>
                  <a:srgbClr val="008000"/>
                </a:solidFill>
                <a:latin typeface="Courier New"/>
                <a:cs typeface="Courier New"/>
              </a:rPr>
              <a:t># new string</a:t>
            </a:r>
            <a:r>
              <a:rPr lang="en-US" sz="2000" dirty="0" smtClean="0">
                <a:solidFill>
                  <a:srgbClr val="008000"/>
                </a:solidFill>
                <a:latin typeface="Courier New"/>
                <a:cs typeface="Courier New"/>
              </a:rPr>
              <a:t>!</a:t>
            </a:r>
            <a:endParaRPr lang="en-US" sz="2000" b="1" dirty="0" smtClean="0">
              <a:solidFill>
                <a:schemeClr val="accent2"/>
              </a:solidFill>
              <a:latin typeface="Courier New"/>
              <a:cs typeface="Courier New"/>
            </a:endParaRPr>
          </a:p>
          <a:p>
            <a:pPr marL="177800" lvl="1" indent="0">
              <a:buNone/>
            </a:pPr>
            <a:r>
              <a:rPr lang="en-US" sz="2000" dirty="0" smtClean="0">
                <a:latin typeface="Courier New"/>
                <a:cs typeface="Courier New"/>
              </a:rPr>
              <a:t>&gt;&gt;&gt; </a:t>
            </a:r>
            <a:r>
              <a:rPr lang="en-US" sz="2000" dirty="0" err="1" smtClean="0">
                <a:latin typeface="Courier New"/>
                <a:cs typeface="Courier New"/>
              </a:rPr>
              <a:t>name.index</a:t>
            </a:r>
            <a:r>
              <a:rPr lang="en-US" sz="2000" dirty="0" smtClean="0">
                <a:latin typeface="Courier New"/>
                <a:cs typeface="Courier New"/>
              </a:rPr>
              <a:t>('</a:t>
            </a:r>
            <a:r>
              <a:rPr lang="en-US" sz="2000" dirty="0" err="1" smtClean="0">
                <a:latin typeface="Courier New"/>
                <a:cs typeface="Courier New"/>
              </a:rPr>
              <a:t>i</a:t>
            </a:r>
            <a:r>
              <a:rPr lang="en-US" sz="2000" dirty="0" smtClean="0">
                <a:latin typeface="Courier New"/>
                <a:cs typeface="Courier New"/>
              </a:rPr>
              <a:t>')</a:t>
            </a:r>
          </a:p>
          <a:p>
            <a:pPr marL="177800" lvl="1" indent="0">
              <a:buNone/>
            </a:pPr>
            <a:r>
              <a:rPr lang="en-US" sz="2000" dirty="0" smtClean="0">
                <a:latin typeface="Courier New"/>
                <a:cs typeface="Courier New"/>
              </a:rPr>
              <a:t>2</a:t>
            </a:r>
            <a:r>
              <a:rPr lang="en-US" sz="2000" dirty="0" smtClean="0">
                <a:solidFill>
                  <a:srgbClr val="008000"/>
                </a:solidFill>
                <a:latin typeface="Courier New"/>
                <a:cs typeface="Courier New"/>
              </a:rPr>
              <a:t>  # What did this do? Try </a:t>
            </a:r>
            <a:r>
              <a:rPr lang="en-US" sz="2000" b="1" dirty="0" smtClean="0">
                <a:solidFill>
                  <a:srgbClr val="008000"/>
                </a:solidFill>
                <a:latin typeface="Courier New"/>
                <a:cs typeface="Courier New"/>
              </a:rPr>
              <a:t>help(</a:t>
            </a:r>
            <a:r>
              <a:rPr lang="en-US" sz="2000" b="1" dirty="0" err="1" smtClean="0">
                <a:solidFill>
                  <a:srgbClr val="008000"/>
                </a:solidFill>
                <a:latin typeface="Courier New"/>
                <a:cs typeface="Courier New"/>
              </a:rPr>
              <a:t>str.index</a:t>
            </a:r>
            <a:r>
              <a:rPr lang="en-US" sz="2000" b="1" dirty="0" smtClean="0">
                <a:solidFill>
                  <a:srgbClr val="008000"/>
                </a:solidFill>
                <a:latin typeface="Courier New"/>
                <a:cs typeface="Courier New"/>
              </a:rPr>
              <a:t>)</a:t>
            </a:r>
            <a:endParaRPr lang="en-US" sz="2000" b="1" dirty="0">
              <a:solidFill>
                <a:schemeClr val="accent2"/>
              </a:solidFill>
              <a:latin typeface="Courier New"/>
              <a:cs typeface="Courier New"/>
            </a:endParaRPr>
          </a:p>
        </p:txBody>
      </p:sp>
      <p:sp>
        <p:nvSpPr>
          <p:cNvPr id="4" name="Date Placeholder 3"/>
          <p:cNvSpPr>
            <a:spLocks noGrp="1"/>
          </p:cNvSpPr>
          <p:nvPr>
            <p:ph type="dt" sz="half" idx="10"/>
          </p:nvPr>
        </p:nvSpPr>
        <p:spPr/>
        <p:txBody>
          <a:bodyPr/>
          <a:lstStyle/>
          <a:p>
            <a:fld id="{4BAE015D-076D-744E-B2A1-4B1025088B6A}"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26</a:t>
            </a:fld>
            <a:endParaRPr lang="en-US"/>
          </a:p>
        </p:txBody>
      </p:sp>
    </p:spTree>
    <p:extLst>
      <p:ext uri="{BB962C8B-B14F-4D97-AF65-F5344CB8AC3E}">
        <p14:creationId xmlns:p14="http://schemas.microsoft.com/office/powerpoint/2010/main" val="10010199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46138"/>
            <a:ext cx="8229600" cy="1143000"/>
          </a:xfrm>
        </p:spPr>
        <p:txBody>
          <a:bodyPr>
            <a:normAutofit/>
          </a:bodyPr>
          <a:lstStyle/>
          <a:p>
            <a:pPr algn="ctr"/>
            <a:r>
              <a:rPr lang="en-US" sz="5400" dirty="0" smtClean="0">
                <a:latin typeface="Comic Sans MS"/>
                <a:cs typeface="Comic Sans MS"/>
              </a:rPr>
              <a:t>POP QUIZ!</a:t>
            </a:r>
            <a:endParaRPr lang="en-US" sz="5400" dirty="0">
              <a:latin typeface="Comic Sans MS"/>
              <a:cs typeface="Comic Sans MS"/>
            </a:endParaRPr>
          </a:p>
        </p:txBody>
      </p:sp>
      <p:sp>
        <p:nvSpPr>
          <p:cNvPr id="3" name="Content Placeholder 2"/>
          <p:cNvSpPr>
            <a:spLocks noGrp="1"/>
          </p:cNvSpPr>
          <p:nvPr>
            <p:ph idx="1"/>
          </p:nvPr>
        </p:nvSpPr>
        <p:spPr>
          <a:xfrm>
            <a:off x="457200" y="1989137"/>
            <a:ext cx="8229600" cy="4197307"/>
          </a:xfrm>
        </p:spPr>
        <p:txBody>
          <a:bodyPr/>
          <a:lstStyle/>
          <a:p>
            <a:pPr marL="0" indent="0">
              <a:buNone/>
            </a:pPr>
            <a:r>
              <a:rPr lang="en-US" sz="2800" dirty="0" smtClean="0"/>
              <a:t>Write a </a:t>
            </a:r>
            <a:r>
              <a:rPr lang="en-US" sz="2800" dirty="0" err="1" smtClean="0"/>
              <a:t>boolean</a:t>
            </a:r>
            <a:r>
              <a:rPr lang="en-US" sz="2800" dirty="0" smtClean="0"/>
              <a:t> expression that evaluates to:</a:t>
            </a:r>
          </a:p>
          <a:p>
            <a:pPr marL="0" indent="0">
              <a:buNone/>
            </a:pPr>
            <a:endParaRPr lang="en-US" sz="2800" dirty="0"/>
          </a:p>
          <a:p>
            <a:pPr marL="0" indent="0">
              <a:buNone/>
            </a:pPr>
            <a:r>
              <a:rPr lang="en-US" sz="2800" dirty="0" smtClean="0">
                <a:latin typeface="Courier New"/>
                <a:cs typeface="Courier New"/>
              </a:rPr>
              <a:t>True</a:t>
            </a:r>
            <a:r>
              <a:rPr lang="en-US" sz="2800" dirty="0" smtClean="0"/>
              <a:t> if the variable </a:t>
            </a:r>
            <a:r>
              <a:rPr lang="en-US" sz="2800" dirty="0" smtClean="0">
                <a:latin typeface="Courier New"/>
                <a:cs typeface="Courier New"/>
              </a:rPr>
              <a:t>response</a:t>
            </a:r>
            <a:r>
              <a:rPr lang="en-US" sz="2800" dirty="0" smtClean="0"/>
              <a:t> starts with the letter "q", case-insensitive, or </a:t>
            </a:r>
          </a:p>
          <a:p>
            <a:pPr marL="0" indent="0">
              <a:buNone/>
            </a:pPr>
            <a:r>
              <a:rPr lang="en-US" sz="2800" dirty="0" smtClean="0">
                <a:latin typeface="Courier New"/>
                <a:cs typeface="Courier New"/>
              </a:rPr>
              <a:t>False</a:t>
            </a:r>
            <a:r>
              <a:rPr lang="en-US" sz="2800" dirty="0" smtClean="0"/>
              <a:t> if it does not.</a:t>
            </a:r>
          </a:p>
          <a:p>
            <a:pPr marL="0" indent="0">
              <a:buNone/>
            </a:pPr>
            <a:endParaRPr lang="en-US" sz="2800" dirty="0" smtClean="0"/>
          </a:p>
          <a:p>
            <a:pPr marL="0" indent="0">
              <a:buNone/>
            </a:pPr>
            <a:r>
              <a:rPr lang="en-US" sz="2400" dirty="0" smtClean="0"/>
              <a:t>(in CS lingo, we'd say: </a:t>
            </a:r>
            <a:r>
              <a:rPr lang="en-US" sz="2400" dirty="0">
                <a:latin typeface="Courier New"/>
                <a:cs typeface="Courier New"/>
              </a:rPr>
              <a:t>True</a:t>
            </a:r>
            <a:r>
              <a:rPr lang="en-US" sz="2400" dirty="0"/>
              <a:t> </a:t>
            </a:r>
            <a:r>
              <a:rPr lang="en-US" sz="2400" dirty="0" err="1" smtClean="0"/>
              <a:t>iff</a:t>
            </a:r>
            <a:r>
              <a:rPr lang="en-US" sz="2400" dirty="0" smtClean="0"/>
              <a:t> (if and only if) </a:t>
            </a:r>
            <a:r>
              <a:rPr lang="en-US" sz="2400" dirty="0"/>
              <a:t>the variable </a:t>
            </a:r>
            <a:r>
              <a:rPr lang="en-US" sz="2400" dirty="0">
                <a:latin typeface="Courier New"/>
                <a:cs typeface="Courier New"/>
              </a:rPr>
              <a:t>response</a:t>
            </a:r>
            <a:r>
              <a:rPr lang="en-US" sz="2400" dirty="0"/>
              <a:t> starts with the letter "q", case-</a:t>
            </a:r>
            <a:r>
              <a:rPr lang="en-US" sz="2400" dirty="0" smtClean="0"/>
              <a:t>insensitive)</a:t>
            </a:r>
          </a:p>
        </p:txBody>
      </p:sp>
      <p:sp>
        <p:nvSpPr>
          <p:cNvPr id="4" name="Date Placeholder 3"/>
          <p:cNvSpPr>
            <a:spLocks noGrp="1"/>
          </p:cNvSpPr>
          <p:nvPr>
            <p:ph type="dt" sz="half" idx="10"/>
          </p:nvPr>
        </p:nvSpPr>
        <p:spPr/>
        <p:txBody>
          <a:bodyPr/>
          <a:lstStyle/>
          <a:p>
            <a:fld id="{090AF41C-FE5B-7742-BBC7-C2081305328E}"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27</a:t>
            </a:fld>
            <a:endParaRPr lang="en-US"/>
          </a:p>
        </p:txBody>
      </p:sp>
    </p:spTree>
    <p:extLst>
      <p:ext uri="{BB962C8B-B14F-4D97-AF65-F5344CB8AC3E}">
        <p14:creationId xmlns:p14="http://schemas.microsoft.com/office/powerpoint/2010/main" val="3050256534"/>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46138"/>
            <a:ext cx="8229600" cy="1143000"/>
          </a:xfrm>
        </p:spPr>
        <p:txBody>
          <a:bodyPr>
            <a:normAutofit/>
          </a:bodyPr>
          <a:lstStyle/>
          <a:p>
            <a:pPr algn="ctr"/>
            <a:r>
              <a:rPr lang="en-US" sz="5400" dirty="0" smtClean="0">
                <a:latin typeface="Comic Sans MS"/>
                <a:cs typeface="Comic Sans MS"/>
              </a:rPr>
              <a:t>POP QUIZ!</a:t>
            </a:r>
            <a:endParaRPr lang="en-US" sz="5400" dirty="0">
              <a:latin typeface="Comic Sans MS"/>
              <a:cs typeface="Comic Sans MS"/>
            </a:endParaRPr>
          </a:p>
        </p:txBody>
      </p:sp>
      <p:sp>
        <p:nvSpPr>
          <p:cNvPr id="3" name="Content Placeholder 2"/>
          <p:cNvSpPr>
            <a:spLocks noGrp="1"/>
          </p:cNvSpPr>
          <p:nvPr>
            <p:ph idx="1"/>
          </p:nvPr>
        </p:nvSpPr>
        <p:spPr>
          <a:xfrm>
            <a:off x="457200" y="2800180"/>
            <a:ext cx="8229600" cy="3556170"/>
          </a:xfrm>
        </p:spPr>
        <p:txBody>
          <a:bodyPr/>
          <a:lstStyle/>
          <a:p>
            <a:pPr marL="0" indent="0" algn="ctr">
              <a:buNone/>
            </a:pPr>
            <a:endParaRPr lang="en-US" sz="2800" dirty="0"/>
          </a:p>
          <a:p>
            <a:pPr marL="0" indent="0" algn="ctr">
              <a:buNone/>
            </a:pPr>
            <a:r>
              <a:rPr lang="en-US" sz="2800" dirty="0" err="1" smtClean="0">
                <a:latin typeface="Courier New"/>
                <a:cs typeface="Courier New"/>
              </a:rPr>
              <a:t>response.lower</a:t>
            </a:r>
            <a:r>
              <a:rPr lang="en-US" sz="2800" dirty="0" smtClean="0">
                <a:latin typeface="Courier New"/>
                <a:cs typeface="Courier New"/>
              </a:rPr>
              <a:t>().</a:t>
            </a:r>
            <a:r>
              <a:rPr lang="en-US" sz="2800" dirty="0" err="1" smtClean="0">
                <a:latin typeface="Courier New"/>
                <a:cs typeface="Courier New"/>
              </a:rPr>
              <a:t>startswith</a:t>
            </a:r>
            <a:r>
              <a:rPr lang="en-US" sz="2800" dirty="0" smtClean="0">
                <a:latin typeface="Courier New"/>
                <a:cs typeface="Courier New"/>
              </a:rPr>
              <a:t>('q')</a:t>
            </a:r>
            <a:endParaRPr lang="en-US" sz="2000" dirty="0" smtClean="0">
              <a:latin typeface="Courier New"/>
              <a:cs typeface="Courier New"/>
            </a:endParaRPr>
          </a:p>
        </p:txBody>
      </p:sp>
      <p:sp>
        <p:nvSpPr>
          <p:cNvPr id="4" name="Date Placeholder 3"/>
          <p:cNvSpPr>
            <a:spLocks noGrp="1"/>
          </p:cNvSpPr>
          <p:nvPr>
            <p:ph type="dt" sz="half" idx="10"/>
          </p:nvPr>
        </p:nvSpPr>
        <p:spPr/>
        <p:txBody>
          <a:bodyPr/>
          <a:lstStyle/>
          <a:p>
            <a:fld id="{090AF41C-FE5B-7742-BBC7-C2081305328E}"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28</a:t>
            </a:fld>
            <a:endParaRPr lang="en-US"/>
          </a:p>
        </p:txBody>
      </p:sp>
    </p:spTree>
    <p:extLst>
      <p:ext uri="{BB962C8B-B14F-4D97-AF65-F5344CB8AC3E}">
        <p14:creationId xmlns:p14="http://schemas.microsoft.com/office/powerpoint/2010/main" val="82544345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t>Outline</a:t>
            </a:r>
            <a:endParaRPr lang="en-US" b="1" dirty="0"/>
          </a:p>
        </p:txBody>
      </p:sp>
      <p:sp>
        <p:nvSpPr>
          <p:cNvPr id="3" name="Content Placeholder 2"/>
          <p:cNvSpPr>
            <a:spLocks noGrp="1"/>
          </p:cNvSpPr>
          <p:nvPr>
            <p:ph idx="1"/>
          </p:nvPr>
        </p:nvSpPr>
        <p:spPr/>
        <p:txBody>
          <a:bodyPr>
            <a:noAutofit/>
          </a:bodyPr>
          <a:lstStyle/>
          <a:p>
            <a:r>
              <a:rPr lang="en-US" dirty="0" smtClean="0"/>
              <a:t>Talking</a:t>
            </a:r>
          </a:p>
          <a:p>
            <a:r>
              <a:rPr lang="en-US" dirty="0" smtClean="0"/>
              <a:t>Talking</a:t>
            </a:r>
          </a:p>
          <a:p>
            <a:r>
              <a:rPr lang="en-US" dirty="0" smtClean="0"/>
              <a:t>Talking</a:t>
            </a:r>
          </a:p>
          <a:p>
            <a:r>
              <a:rPr lang="en-US" dirty="0" smtClean="0"/>
              <a:t>Lunch</a:t>
            </a:r>
          </a:p>
          <a:p>
            <a:r>
              <a:rPr lang="en-US" dirty="0" smtClean="0"/>
              <a:t>Talking</a:t>
            </a:r>
          </a:p>
          <a:p>
            <a:r>
              <a:rPr lang="en-US" dirty="0" smtClean="0"/>
              <a:t>Talking</a:t>
            </a:r>
          </a:p>
          <a:p>
            <a:r>
              <a:rPr lang="en-US" dirty="0" smtClean="0"/>
              <a:t>Talking</a:t>
            </a:r>
          </a:p>
        </p:txBody>
      </p:sp>
      <p:sp>
        <p:nvSpPr>
          <p:cNvPr id="4" name="Date Placeholder 3"/>
          <p:cNvSpPr>
            <a:spLocks noGrp="1"/>
          </p:cNvSpPr>
          <p:nvPr>
            <p:ph type="dt" sz="half" idx="10"/>
          </p:nvPr>
        </p:nvSpPr>
        <p:spPr/>
        <p:txBody>
          <a:bodyPr/>
          <a:lstStyle/>
          <a:p>
            <a:fld id="{E7025A61-2E26-2749-B23F-E51A060CC38F}" type="datetime3">
              <a:rPr lang="en-CA" smtClean="0"/>
              <a:t>13 September 2014</a:t>
            </a:fld>
            <a:endParaRPr lang="en-US" dirty="0"/>
          </a:p>
        </p:txBody>
      </p:sp>
      <p:sp>
        <p:nvSpPr>
          <p:cNvPr id="6" name="Slide Number Placeholder 5"/>
          <p:cNvSpPr>
            <a:spLocks noGrp="1"/>
          </p:cNvSpPr>
          <p:nvPr>
            <p:ph type="sldNum" sz="quarter" idx="12"/>
          </p:nvPr>
        </p:nvSpPr>
        <p:spPr/>
        <p:txBody>
          <a:bodyPr/>
          <a:lstStyle/>
          <a:p>
            <a:fld id="{5CD3045E-CF0E-5540-9157-DE9932EB0517}" type="slidenum">
              <a:rPr lang="en-US" smtClean="0"/>
              <a:t>2</a:t>
            </a:fld>
            <a:endParaRPr lang="en-US"/>
          </a:p>
        </p:txBody>
      </p:sp>
    </p:spTree>
    <p:extLst>
      <p:ext uri="{BB962C8B-B14F-4D97-AF65-F5344CB8AC3E}">
        <p14:creationId xmlns:p14="http://schemas.microsoft.com/office/powerpoint/2010/main" val="2396336363"/>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little more on strings</a:t>
            </a:r>
            <a:endParaRPr lang="en-US" dirty="0"/>
          </a:p>
        </p:txBody>
      </p:sp>
      <p:sp>
        <p:nvSpPr>
          <p:cNvPr id="6" name="Rectangle 2"/>
          <p:cNvSpPr>
            <a:spLocks noGrp="1" noChangeArrowheads="1"/>
          </p:cNvSpPr>
          <p:nvPr>
            <p:ph idx="1"/>
          </p:nvPr>
        </p:nvSpPr>
        <p:spPr>
          <a:xfrm>
            <a:off x="457200" y="1409700"/>
            <a:ext cx="8229600" cy="4525963"/>
          </a:xfrm>
          <a:ln/>
        </p:spPr>
        <p:txBody>
          <a:bodyPr anchor="t"/>
          <a:lstStyle/>
          <a:p>
            <a:r>
              <a:rPr lang="en-US" sz="2800" dirty="0"/>
              <a:t>Strings are </a:t>
            </a:r>
            <a:r>
              <a:rPr lang="en-US" sz="2800" b="1" dirty="0"/>
              <a:t>immutable</a:t>
            </a:r>
            <a:r>
              <a:rPr lang="en-US" sz="2800" dirty="0"/>
              <a:t>, meaning they can't be changed once </a:t>
            </a:r>
            <a:r>
              <a:rPr lang="en-US" sz="2800" dirty="0" smtClean="0"/>
              <a:t>created</a:t>
            </a:r>
          </a:p>
          <a:p>
            <a:pPr marL="400050" lvl="1" indent="0">
              <a:buNone/>
            </a:pPr>
            <a:r>
              <a:rPr lang="en-US" sz="2000" dirty="0">
                <a:latin typeface="Courier New"/>
                <a:cs typeface="Courier New"/>
                <a:sym typeface="Courier" charset="0"/>
              </a:rPr>
              <a:t>&gt;&gt;&gt; name = 'Orion'</a:t>
            </a:r>
          </a:p>
          <a:p>
            <a:pPr marL="400050" lvl="1" indent="0">
              <a:buNone/>
            </a:pPr>
            <a:r>
              <a:rPr lang="en-US" sz="2000" dirty="0" smtClean="0">
                <a:latin typeface="Courier New"/>
                <a:cs typeface="Courier New"/>
                <a:sym typeface="Courier" charset="0"/>
              </a:rPr>
              <a:t>&gt;</a:t>
            </a:r>
            <a:r>
              <a:rPr lang="en-US" sz="2000" dirty="0">
                <a:latin typeface="Courier New"/>
                <a:cs typeface="Courier New"/>
                <a:sym typeface="Courier" charset="0"/>
              </a:rPr>
              <a:t>&gt;&gt; </a:t>
            </a:r>
            <a:r>
              <a:rPr lang="en-US" sz="2000" dirty="0" smtClean="0">
                <a:latin typeface="Courier New"/>
                <a:cs typeface="Courier New"/>
                <a:sym typeface="Courier" charset="0"/>
              </a:rPr>
              <a:t>name[1] </a:t>
            </a:r>
            <a:r>
              <a:rPr lang="en-US" sz="2000" dirty="0">
                <a:latin typeface="Courier New"/>
                <a:cs typeface="Courier New"/>
                <a:sym typeface="Courier" charset="0"/>
              </a:rPr>
              <a:t>= </a:t>
            </a:r>
            <a:r>
              <a:rPr lang="en-US" sz="2000" dirty="0" smtClean="0">
                <a:latin typeface="Courier New"/>
                <a:cs typeface="Courier New"/>
                <a:sym typeface="Courier" charset="0"/>
              </a:rPr>
              <a:t>'n'</a:t>
            </a:r>
          </a:p>
          <a:p>
            <a:pPr marL="400050" lvl="1" indent="0">
              <a:buNone/>
            </a:pPr>
            <a:r>
              <a:rPr lang="en-US" sz="2000" dirty="0" err="1" smtClean="0">
                <a:latin typeface="Courier New"/>
                <a:cs typeface="Courier New"/>
                <a:sym typeface="Courier" charset="0"/>
              </a:rPr>
              <a:t>Traceback</a:t>
            </a:r>
            <a:r>
              <a:rPr lang="en-US" sz="2000" dirty="0" smtClean="0">
                <a:latin typeface="Courier New"/>
                <a:cs typeface="Courier New"/>
                <a:sym typeface="Courier" charset="0"/>
              </a:rPr>
              <a:t> (most recent call last):</a:t>
            </a:r>
            <a:br>
              <a:rPr lang="en-US" sz="2000" dirty="0" smtClean="0">
                <a:latin typeface="Courier New"/>
                <a:cs typeface="Courier New"/>
                <a:sym typeface="Courier" charset="0"/>
              </a:rPr>
            </a:br>
            <a:r>
              <a:rPr lang="en-US" sz="2000" dirty="0" smtClean="0">
                <a:latin typeface="Courier New"/>
                <a:cs typeface="Courier New"/>
                <a:sym typeface="Courier" charset="0"/>
              </a:rPr>
              <a:t>File "&lt;</a:t>
            </a:r>
            <a:r>
              <a:rPr lang="en-US" sz="2000" dirty="0" err="1" smtClean="0">
                <a:latin typeface="Courier New"/>
                <a:cs typeface="Courier New"/>
                <a:sym typeface="Courier" charset="0"/>
              </a:rPr>
              <a:t>stdin</a:t>
            </a:r>
            <a:r>
              <a:rPr lang="en-US" sz="2000" dirty="0" smtClean="0">
                <a:latin typeface="Courier New"/>
                <a:cs typeface="Courier New"/>
                <a:sym typeface="Courier" charset="0"/>
              </a:rPr>
              <a:t>&gt;", line 1, in &lt;module&gt;</a:t>
            </a:r>
            <a:br>
              <a:rPr lang="en-US" sz="2000" dirty="0" smtClean="0">
                <a:latin typeface="Courier New"/>
                <a:cs typeface="Courier New"/>
                <a:sym typeface="Courier" charset="0"/>
              </a:rPr>
            </a:br>
            <a:r>
              <a:rPr lang="en-US" sz="2000" b="1" dirty="0" err="1" smtClean="0">
                <a:latin typeface="Courier New"/>
                <a:cs typeface="Courier New"/>
                <a:sym typeface="Courier" charset="0"/>
              </a:rPr>
              <a:t>TypeError</a:t>
            </a:r>
            <a:r>
              <a:rPr lang="en-US" sz="2000" b="1" dirty="0" smtClean="0">
                <a:latin typeface="Courier New"/>
                <a:cs typeface="Courier New"/>
                <a:sym typeface="Courier" charset="0"/>
              </a:rPr>
              <a:t>: '</a:t>
            </a:r>
            <a:r>
              <a:rPr lang="en-US" sz="2000" b="1" dirty="0" err="1" smtClean="0">
                <a:latin typeface="Courier New"/>
                <a:cs typeface="Courier New"/>
                <a:sym typeface="Courier" charset="0"/>
              </a:rPr>
              <a:t>str</a:t>
            </a:r>
            <a:r>
              <a:rPr lang="en-US" sz="2000" b="1" dirty="0" smtClean="0">
                <a:latin typeface="Courier New"/>
                <a:cs typeface="Courier New"/>
                <a:sym typeface="Courier" charset="0"/>
              </a:rPr>
              <a:t>' object does not support item assignment</a:t>
            </a:r>
          </a:p>
          <a:p>
            <a:pPr marL="400050" lvl="1" indent="0">
              <a:buNone/>
            </a:pPr>
            <a:endParaRPr lang="en-US" sz="2000" b="1" dirty="0" smtClean="0">
              <a:latin typeface="Courier New"/>
              <a:cs typeface="Courier New"/>
              <a:sym typeface="Courier" charset="0"/>
            </a:endParaRPr>
          </a:p>
          <a:p>
            <a:r>
              <a:rPr lang="en-US" sz="2800" dirty="0" smtClean="0"/>
              <a:t>Empty strings are OK:</a:t>
            </a:r>
            <a:br>
              <a:rPr lang="en-US" sz="2800" dirty="0" smtClean="0"/>
            </a:br>
            <a:r>
              <a:rPr lang="en-US" sz="2000" dirty="0" smtClean="0">
                <a:latin typeface="Courier New"/>
                <a:cs typeface="Courier New"/>
                <a:sym typeface="Courier" charset="0"/>
              </a:rPr>
              <a:t>&gt;&gt;&gt; </a:t>
            </a:r>
            <a:r>
              <a:rPr lang="en-US" sz="2000" dirty="0" err="1" smtClean="0">
                <a:latin typeface="Courier New"/>
                <a:cs typeface="Courier New"/>
                <a:sym typeface="Courier" charset="0"/>
              </a:rPr>
              <a:t>what_i_have_to_say</a:t>
            </a:r>
            <a:r>
              <a:rPr lang="en-US" sz="2000" dirty="0" smtClean="0">
                <a:latin typeface="Courier New"/>
                <a:cs typeface="Courier New"/>
                <a:sym typeface="Courier" charset="0"/>
              </a:rPr>
              <a:t> = ''</a:t>
            </a:r>
            <a:endParaRPr lang="en-US" sz="2000" dirty="0">
              <a:latin typeface="Courier New"/>
              <a:cs typeface="Courier New"/>
              <a:sym typeface="Courier" charset="0"/>
            </a:endParaRPr>
          </a:p>
        </p:txBody>
      </p:sp>
      <p:sp>
        <p:nvSpPr>
          <p:cNvPr id="4" name="Date Placeholder 3"/>
          <p:cNvSpPr>
            <a:spLocks noGrp="1"/>
          </p:cNvSpPr>
          <p:nvPr>
            <p:ph type="dt" sz="half" idx="10"/>
          </p:nvPr>
        </p:nvSpPr>
        <p:spPr/>
        <p:txBody>
          <a:bodyPr/>
          <a:lstStyle/>
          <a:p>
            <a:fld id="{2B347AEF-1097-FC40-9522-101D94FC116D}"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29</a:t>
            </a:fld>
            <a:endParaRPr lang="en-US"/>
          </a:p>
        </p:txBody>
      </p:sp>
    </p:spTree>
    <p:extLst>
      <p:ext uri="{BB962C8B-B14F-4D97-AF65-F5344CB8AC3E}">
        <p14:creationId xmlns:p14="http://schemas.microsoft.com/office/powerpoint/2010/main" val="775274036"/>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strings pretty</a:t>
            </a:r>
            <a:endParaRPr lang="en-US" dirty="0"/>
          </a:p>
        </p:txBody>
      </p:sp>
      <p:sp>
        <p:nvSpPr>
          <p:cNvPr id="6" name="Rectangle 2"/>
          <p:cNvSpPr>
            <a:spLocks noGrp="1" noChangeArrowheads="1"/>
          </p:cNvSpPr>
          <p:nvPr>
            <p:ph idx="1"/>
          </p:nvPr>
        </p:nvSpPr>
        <p:spPr>
          <a:xfrm>
            <a:off x="457200" y="1409700"/>
            <a:ext cx="8229600" cy="4525963"/>
          </a:xfrm>
          <a:ln/>
        </p:spPr>
        <p:txBody>
          <a:bodyPr anchor="t"/>
          <a:lstStyle/>
          <a:p>
            <a:r>
              <a:rPr lang="en-US" sz="2800" dirty="0" smtClean="0"/>
              <a:t>String formatting (</a:t>
            </a:r>
            <a:r>
              <a:rPr lang="en-US" sz="2400" dirty="0" err="1" smtClean="0">
                <a:latin typeface="Courier New"/>
                <a:cs typeface="Courier New"/>
              </a:rPr>
              <a:t>str.format</a:t>
            </a:r>
            <a:r>
              <a:rPr lang="en-US" sz="2800" dirty="0" smtClean="0"/>
              <a:t>):</a:t>
            </a:r>
          </a:p>
          <a:p>
            <a:pPr lvl="1"/>
            <a:r>
              <a:rPr lang="en-US" sz="2400" dirty="0" smtClean="0"/>
              <a:t>http</a:t>
            </a:r>
            <a:r>
              <a:rPr lang="en-US" sz="2400" dirty="0"/>
              <a:t>://docs.python.org/release/3.1.5/library/string.html#</a:t>
            </a:r>
            <a:r>
              <a:rPr lang="en-US" sz="2400" dirty="0" smtClean="0"/>
              <a:t>formatstrings</a:t>
            </a:r>
          </a:p>
          <a:p>
            <a:pPr lvl="1"/>
            <a:r>
              <a:rPr lang="en-US" sz="2400" dirty="0" smtClean="0">
                <a:latin typeface="Courier New"/>
                <a:cs typeface="Courier New"/>
              </a:rPr>
              <a:t>{}</a:t>
            </a:r>
            <a:r>
              <a:rPr lang="en-US" sz="2400" dirty="0" smtClean="0"/>
              <a:t> are replaced by the arguments to format</a:t>
            </a:r>
          </a:p>
          <a:p>
            <a:pPr lvl="1"/>
            <a:r>
              <a:rPr lang="en-US" sz="2400" dirty="0" smtClean="0"/>
              <a:t>Formatting parameters can be specified using </a:t>
            </a:r>
            <a:r>
              <a:rPr lang="en-US" sz="2400" dirty="0" smtClean="0">
                <a:latin typeface="Courier New"/>
                <a:cs typeface="Courier New"/>
              </a:rPr>
              <a:t>:format</a:t>
            </a:r>
          </a:p>
          <a:p>
            <a:pPr lvl="2"/>
            <a:r>
              <a:rPr lang="en-US" sz="2000" dirty="0" smtClean="0">
                <a:cs typeface="Courier New"/>
              </a:rPr>
              <a:t>Similar to </a:t>
            </a:r>
            <a:r>
              <a:rPr lang="en-US" sz="2000" dirty="0" err="1" smtClean="0">
                <a:cs typeface="Courier New"/>
              </a:rPr>
              <a:t>printf</a:t>
            </a:r>
            <a:endParaRPr lang="en-US" sz="2000" dirty="0" smtClean="0">
              <a:cs typeface="Courier New"/>
            </a:endParaRPr>
          </a:p>
          <a:p>
            <a:pPr lvl="2"/>
            <a:endParaRPr lang="en-US" sz="2000" dirty="0" smtClean="0">
              <a:cs typeface="Courier New"/>
            </a:endParaRPr>
          </a:p>
          <a:p>
            <a:pPr marL="0" indent="0">
              <a:buNone/>
            </a:pPr>
            <a:r>
              <a:rPr lang="en-US" sz="2000" dirty="0" smtClean="0">
                <a:latin typeface="Courier New"/>
                <a:cs typeface="Courier New"/>
                <a:sym typeface="Courier" charset="0"/>
              </a:rPr>
              <a:t>&gt;&gt;&gt; n = 99</a:t>
            </a:r>
          </a:p>
          <a:p>
            <a:pPr marL="0" indent="0">
              <a:buNone/>
            </a:pPr>
            <a:r>
              <a:rPr lang="en-US" sz="2000" dirty="0" smtClean="0">
                <a:latin typeface="Courier New"/>
                <a:cs typeface="Courier New"/>
                <a:sym typeface="Courier" charset="0"/>
              </a:rPr>
              <a:t>&gt;&gt;&gt; where = "on the wall"</a:t>
            </a:r>
          </a:p>
          <a:p>
            <a:pPr marL="0" indent="0">
              <a:buNone/>
            </a:pPr>
            <a:r>
              <a:rPr lang="en-US" sz="2000" dirty="0" smtClean="0">
                <a:latin typeface="Courier New"/>
                <a:cs typeface="Courier New"/>
                <a:sym typeface="Courier" charset="0"/>
              </a:rPr>
              <a:t>&gt;&gt;&gt; '{} bottles of beer {}'.format(n, where)</a:t>
            </a:r>
          </a:p>
          <a:p>
            <a:pPr marL="0" indent="0">
              <a:buNone/>
            </a:pPr>
            <a:r>
              <a:rPr lang="en-US" sz="2000" dirty="0">
                <a:latin typeface="Courier New"/>
                <a:cs typeface="Courier New"/>
                <a:sym typeface="Courier" charset="0"/>
              </a:rPr>
              <a:t>'99 bottles of beer on the wall</a:t>
            </a:r>
            <a:r>
              <a:rPr lang="en-US" sz="2000" dirty="0" smtClean="0">
                <a:latin typeface="Courier New"/>
                <a:cs typeface="Courier New"/>
                <a:sym typeface="Courier" charset="0"/>
              </a:rPr>
              <a:t>'</a:t>
            </a:r>
          </a:p>
        </p:txBody>
      </p:sp>
      <p:sp>
        <p:nvSpPr>
          <p:cNvPr id="4" name="Date Placeholder 3"/>
          <p:cNvSpPr>
            <a:spLocks noGrp="1"/>
          </p:cNvSpPr>
          <p:nvPr>
            <p:ph type="dt" sz="half" idx="10"/>
          </p:nvPr>
        </p:nvSpPr>
        <p:spPr/>
        <p:txBody>
          <a:bodyPr/>
          <a:lstStyle/>
          <a:p>
            <a:fld id="{14A7B09E-7D4B-EB41-ACDD-19486EBF4ABA}"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30</a:t>
            </a:fld>
            <a:endParaRPr lang="en-US"/>
          </a:p>
        </p:txBody>
      </p:sp>
    </p:spTree>
    <p:extLst>
      <p:ext uri="{BB962C8B-B14F-4D97-AF65-F5344CB8AC3E}">
        <p14:creationId xmlns:p14="http://schemas.microsoft.com/office/powerpoint/2010/main" val="4042407751"/>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smtClean="0"/>
              <a:t>Standard </a:t>
            </a:r>
            <a:r>
              <a:rPr lang="en-US" sz="4500" dirty="0"/>
              <a:t>i</a:t>
            </a:r>
            <a:r>
              <a:rPr lang="en-US" sz="4500" dirty="0" smtClean="0"/>
              <a:t>nput/output</a:t>
            </a:r>
            <a:endParaRPr lang="en-US" sz="4500" dirty="0"/>
          </a:p>
        </p:txBody>
      </p:sp>
      <p:sp>
        <p:nvSpPr>
          <p:cNvPr id="23554" name="Rectangle 2"/>
          <p:cNvSpPr>
            <a:spLocks noGrp="1" noChangeArrowheads="1"/>
          </p:cNvSpPr>
          <p:nvPr>
            <p:ph idx="1"/>
          </p:nvPr>
        </p:nvSpPr>
        <p:spPr>
          <a:ln/>
        </p:spPr>
        <p:txBody>
          <a:bodyPr anchor="t"/>
          <a:lstStyle/>
          <a:p>
            <a:r>
              <a:rPr lang="en-US" sz="2800" dirty="0" smtClean="0"/>
              <a:t>Generating output (</a:t>
            </a:r>
            <a:r>
              <a:rPr lang="en-US" sz="2800" dirty="0" err="1" smtClean="0"/>
              <a:t>stdout</a:t>
            </a:r>
            <a:r>
              <a:rPr lang="en-US" sz="2800" dirty="0" smtClean="0"/>
              <a:t>): </a:t>
            </a:r>
            <a:r>
              <a:rPr lang="en-US" sz="2800" b="1" dirty="0" smtClean="0">
                <a:solidFill>
                  <a:prstClr val="black"/>
                </a:solidFill>
                <a:latin typeface="Courier New"/>
                <a:cs typeface="Courier New"/>
                <a:sym typeface="Courier" charset="0"/>
              </a:rPr>
              <a:t>print()</a:t>
            </a:r>
            <a:endParaRPr lang="en-US" sz="2800" b="1" dirty="0" smtClean="0"/>
          </a:p>
          <a:p>
            <a:pPr lvl="1"/>
            <a:r>
              <a:rPr lang="en-US" sz="2400" dirty="0" smtClean="0"/>
              <a:t>Can take multiple arguments (will be joined with spaces)</a:t>
            </a:r>
          </a:p>
          <a:p>
            <a:r>
              <a:rPr lang="en-US" sz="2800" dirty="0" smtClean="0"/>
              <a:t>Reading keyboard input:</a:t>
            </a:r>
            <a:r>
              <a:rPr lang="en-US" sz="2000" dirty="0" smtClean="0"/>
              <a:t> </a:t>
            </a:r>
            <a:r>
              <a:rPr lang="en-US" sz="2800" b="1" dirty="0" smtClean="0">
                <a:latin typeface="Courier New"/>
                <a:cs typeface="Courier New"/>
                <a:sym typeface="Courier" charset="0"/>
              </a:rPr>
              <a:t>input()</a:t>
            </a:r>
          </a:p>
          <a:p>
            <a:endParaRPr lang="en-US" sz="2000" dirty="0" smtClean="0">
              <a:latin typeface="Courier New"/>
              <a:cs typeface="Courier New"/>
            </a:endParaRPr>
          </a:p>
          <a:p>
            <a:pPr marL="0" indent="0">
              <a:buNone/>
            </a:pPr>
            <a:r>
              <a:rPr lang="en-US" sz="2000" dirty="0" smtClean="0">
                <a:latin typeface="Courier New"/>
                <a:cs typeface="Courier New"/>
                <a:sym typeface="Courier" charset="0"/>
              </a:rPr>
              <a:t>  &gt;&gt;&gt; name = input()</a:t>
            </a:r>
            <a:br>
              <a:rPr lang="en-US" sz="2000" dirty="0" smtClean="0">
                <a:latin typeface="Courier New"/>
                <a:cs typeface="Courier New"/>
                <a:sym typeface="Courier" charset="0"/>
              </a:rPr>
            </a:br>
            <a:r>
              <a:rPr lang="en-US" sz="2000" dirty="0" smtClean="0">
                <a:latin typeface="Courier New"/>
                <a:cs typeface="Courier New"/>
                <a:sym typeface="Courier" charset="0"/>
              </a:rPr>
              <a:t>  &gt;&gt;&gt; name</a:t>
            </a:r>
            <a:br>
              <a:rPr lang="en-US" sz="2000" dirty="0" smtClean="0">
                <a:latin typeface="Courier New"/>
                <a:cs typeface="Courier New"/>
                <a:sym typeface="Courier" charset="0"/>
              </a:rPr>
            </a:br>
            <a:r>
              <a:rPr lang="en-US" sz="2000" dirty="0" smtClean="0">
                <a:latin typeface="Courier New"/>
                <a:cs typeface="Courier New"/>
                <a:sym typeface="Courier" charset="0"/>
              </a:rPr>
              <a:t>  'Orion'</a:t>
            </a:r>
          </a:p>
          <a:p>
            <a:pPr marL="0" indent="0">
              <a:buNone/>
            </a:pPr>
            <a:r>
              <a:rPr lang="en-US" sz="2000" dirty="0" smtClean="0">
                <a:latin typeface="Courier New"/>
                <a:cs typeface="Courier New"/>
                <a:sym typeface="Courier" charset="0"/>
              </a:rPr>
              <a:t>  &gt;&gt;&gt; print("Hello " + name)</a:t>
            </a:r>
          </a:p>
          <a:p>
            <a:pPr marL="0" indent="0">
              <a:buNone/>
            </a:pPr>
            <a:r>
              <a:rPr lang="en-US" sz="2000" dirty="0" smtClean="0">
                <a:latin typeface="Courier New"/>
                <a:cs typeface="Courier New"/>
                <a:sym typeface="Courier" charset="0"/>
              </a:rPr>
              <a:t>  Hello </a:t>
            </a:r>
            <a:r>
              <a:rPr lang="en-US" sz="2000" dirty="0">
                <a:latin typeface="Courier New"/>
                <a:cs typeface="Courier New"/>
                <a:sym typeface="Courier" charset="0"/>
              </a:rPr>
              <a:t>Orion</a:t>
            </a:r>
          </a:p>
          <a:p>
            <a:pPr marL="0" indent="0">
              <a:buNone/>
            </a:pPr>
            <a:r>
              <a:rPr lang="en-US" sz="2000" dirty="0">
                <a:latin typeface="Courier New"/>
                <a:cs typeface="Courier New"/>
                <a:sym typeface="Courier" charset="0"/>
              </a:rPr>
              <a:t>  &gt;&gt;&gt; "Hello {}".format(name)</a:t>
            </a:r>
          </a:p>
          <a:p>
            <a:pPr marL="0" indent="0">
              <a:buNone/>
            </a:pPr>
            <a:r>
              <a:rPr lang="en-US" sz="2000" dirty="0">
                <a:latin typeface="Courier New"/>
                <a:cs typeface="Courier New"/>
                <a:sym typeface="Courier" charset="0"/>
              </a:rPr>
              <a:t>  'Hello Orion'  </a:t>
            </a:r>
            <a:r>
              <a:rPr lang="en-US" sz="2000" dirty="0">
                <a:solidFill>
                  <a:srgbClr val="008000"/>
                </a:solidFill>
                <a:latin typeface="Courier New"/>
                <a:cs typeface="Courier New"/>
                <a:sym typeface="Courier" charset="0"/>
              </a:rPr>
              <a:t># Why quotes here?</a:t>
            </a:r>
          </a:p>
          <a:p>
            <a:pPr marL="0" indent="0">
              <a:buNone/>
            </a:pPr>
            <a:endParaRPr lang="en-US" sz="2000" dirty="0">
              <a:solidFill>
                <a:srgbClr val="008000"/>
              </a:solidFill>
              <a:latin typeface="Courier New"/>
              <a:cs typeface="Courier New"/>
              <a:sym typeface="Courier" charset="0"/>
            </a:endParaRPr>
          </a:p>
        </p:txBody>
      </p:sp>
      <p:sp>
        <p:nvSpPr>
          <p:cNvPr id="4" name="Slide Number Placeholder 3"/>
          <p:cNvSpPr>
            <a:spLocks noGrp="1"/>
          </p:cNvSpPr>
          <p:nvPr>
            <p:ph type="sldNum" sz="quarter" idx="12"/>
          </p:nvPr>
        </p:nvSpPr>
        <p:spPr/>
        <p:txBody>
          <a:bodyPr/>
          <a:lstStyle/>
          <a:p>
            <a:fld id="{81AE9630-6584-ED4B-B8EA-CB7A97BDB708}" type="slidenum">
              <a:rPr lang="en-US"/>
              <a:pPr/>
              <a:t>31</a:t>
            </a:fld>
            <a:endParaRPr lang="en-US"/>
          </a:p>
        </p:txBody>
      </p:sp>
      <p:sp>
        <p:nvSpPr>
          <p:cNvPr id="2" name="Date Placeholder 1"/>
          <p:cNvSpPr>
            <a:spLocks noGrp="1"/>
          </p:cNvSpPr>
          <p:nvPr>
            <p:ph type="dt" sz="half" idx="10"/>
          </p:nvPr>
        </p:nvSpPr>
        <p:spPr/>
        <p:txBody>
          <a:bodyPr/>
          <a:lstStyle/>
          <a:p>
            <a:fld id="{1038B06B-AB5F-8A44-BD6A-EB659356B5E5}" type="datetime3">
              <a:rPr lang="en-CA" smtClean="0"/>
              <a:t>13 September 2014</a:t>
            </a:fld>
            <a:endParaRPr lang="en-US" dirty="0"/>
          </a:p>
        </p:txBody>
      </p:sp>
    </p:spTree>
    <p:extLst>
      <p:ext uri="{BB962C8B-B14F-4D97-AF65-F5344CB8AC3E}">
        <p14:creationId xmlns:p14="http://schemas.microsoft.com/office/powerpoint/2010/main" val="26615875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smtClean="0"/>
              <a:t>Converting between types</a:t>
            </a:r>
            <a:endParaRPr lang="en-US" sz="4500" dirty="0"/>
          </a:p>
        </p:txBody>
      </p:sp>
      <p:sp>
        <p:nvSpPr>
          <p:cNvPr id="23554" name="Rectangle 2"/>
          <p:cNvSpPr>
            <a:spLocks noGrp="1" noChangeArrowheads="1"/>
          </p:cNvSpPr>
          <p:nvPr>
            <p:ph idx="1"/>
          </p:nvPr>
        </p:nvSpPr>
        <p:spPr>
          <a:ln/>
        </p:spPr>
        <p:txBody>
          <a:bodyPr anchor="t"/>
          <a:lstStyle/>
          <a:p>
            <a:r>
              <a:rPr lang="en-US" sz="2800" dirty="0" smtClean="0"/>
              <a:t>AKA: how to sanitize user input</a:t>
            </a:r>
          </a:p>
          <a:p>
            <a:r>
              <a:rPr lang="en-US" sz="2800" dirty="0" smtClean="0"/>
              <a:t>Functions: </a:t>
            </a:r>
            <a:r>
              <a:rPr lang="en-US" sz="2400" dirty="0" err="1" smtClean="0">
                <a:solidFill>
                  <a:prstClr val="black"/>
                </a:solidFill>
                <a:latin typeface="Courier New"/>
                <a:cs typeface="Courier New"/>
                <a:sym typeface="Courier" charset="0"/>
              </a:rPr>
              <a:t>int</a:t>
            </a:r>
            <a:r>
              <a:rPr lang="en-US" sz="2400" dirty="0" smtClean="0">
                <a:solidFill>
                  <a:prstClr val="black"/>
                </a:solidFill>
                <a:latin typeface="Courier New"/>
                <a:cs typeface="Courier New"/>
                <a:sym typeface="Courier" charset="0"/>
              </a:rPr>
              <a:t>(), float(), </a:t>
            </a:r>
            <a:r>
              <a:rPr lang="en-US" sz="2400" dirty="0" err="1" smtClean="0">
                <a:solidFill>
                  <a:prstClr val="black"/>
                </a:solidFill>
                <a:latin typeface="Courier New"/>
                <a:cs typeface="Courier New"/>
                <a:sym typeface="Courier" charset="0"/>
              </a:rPr>
              <a:t>str</a:t>
            </a:r>
            <a:r>
              <a:rPr lang="en-US" sz="2400" dirty="0" smtClean="0">
                <a:solidFill>
                  <a:prstClr val="black"/>
                </a:solidFill>
                <a:latin typeface="Courier New"/>
                <a:cs typeface="Courier New"/>
                <a:sym typeface="Courier" charset="0"/>
              </a:rPr>
              <a:t>(), </a:t>
            </a:r>
            <a:r>
              <a:rPr lang="en-US" sz="2400" dirty="0" err="1" smtClean="0">
                <a:solidFill>
                  <a:prstClr val="black"/>
                </a:solidFill>
                <a:latin typeface="Courier New"/>
                <a:cs typeface="Courier New"/>
                <a:sym typeface="Courier" charset="0"/>
              </a:rPr>
              <a:t>bool</a:t>
            </a:r>
            <a:r>
              <a:rPr lang="en-US" sz="2400" dirty="0" smtClean="0">
                <a:solidFill>
                  <a:prstClr val="black"/>
                </a:solidFill>
                <a:latin typeface="Courier New"/>
                <a:cs typeface="Courier New"/>
                <a:sym typeface="Courier" charset="0"/>
              </a:rPr>
              <a:t>()</a:t>
            </a:r>
          </a:p>
          <a:p>
            <a:pPr marL="0" indent="0">
              <a:buNone/>
            </a:pPr>
            <a:r>
              <a:rPr lang="en-US" sz="2000" dirty="0">
                <a:latin typeface="Courier New"/>
                <a:cs typeface="Courier New"/>
              </a:rPr>
              <a:t> </a:t>
            </a:r>
            <a:r>
              <a:rPr lang="en-US" sz="2000" dirty="0" smtClean="0">
                <a:latin typeface="Courier New"/>
                <a:cs typeface="Courier New"/>
              </a:rPr>
              <a:t> &gt;&gt;&gt; float('3.14')</a:t>
            </a:r>
          </a:p>
          <a:p>
            <a:pPr marL="0" indent="0">
              <a:buNone/>
            </a:pPr>
            <a:r>
              <a:rPr lang="en-US" sz="2000" dirty="0">
                <a:latin typeface="Courier New"/>
                <a:cs typeface="Courier New"/>
              </a:rPr>
              <a:t> </a:t>
            </a:r>
            <a:r>
              <a:rPr lang="en-US" sz="2000" dirty="0" smtClean="0">
                <a:latin typeface="Courier New"/>
                <a:cs typeface="Courier New"/>
              </a:rPr>
              <a:t> 3.14</a:t>
            </a:r>
          </a:p>
          <a:p>
            <a:pPr marL="0" indent="0">
              <a:buNone/>
            </a:pPr>
            <a:r>
              <a:rPr lang="en-US" sz="2000" dirty="0">
                <a:latin typeface="Courier New"/>
                <a:cs typeface="Courier New"/>
              </a:rPr>
              <a:t> </a:t>
            </a:r>
            <a:r>
              <a:rPr lang="en-US" sz="2000" dirty="0" smtClean="0">
                <a:latin typeface="Courier New"/>
                <a:cs typeface="Courier New"/>
              </a:rPr>
              <a:t> &gt;&gt;&gt; </a:t>
            </a:r>
            <a:r>
              <a:rPr lang="en-US" sz="2000" dirty="0" err="1" smtClean="0">
                <a:latin typeface="Courier New"/>
                <a:cs typeface="Courier New"/>
              </a:rPr>
              <a:t>int</a:t>
            </a:r>
            <a:r>
              <a:rPr lang="en-US" sz="2000" dirty="0" smtClean="0">
                <a:latin typeface="Courier New"/>
                <a:cs typeface="Courier New"/>
              </a:rPr>
              <a:t>(9 / 5)  </a:t>
            </a:r>
            <a:r>
              <a:rPr lang="en-US" sz="2000" dirty="0" smtClean="0">
                <a:solidFill>
                  <a:srgbClr val="008000"/>
                </a:solidFill>
                <a:latin typeface="Courier New"/>
                <a:cs typeface="Courier New"/>
              </a:rPr>
              <a:t># truncates</a:t>
            </a:r>
          </a:p>
          <a:p>
            <a:pPr marL="0" indent="0">
              <a:buNone/>
            </a:pPr>
            <a:r>
              <a:rPr lang="en-US" sz="2000" dirty="0">
                <a:latin typeface="Courier New"/>
                <a:cs typeface="Courier New"/>
              </a:rPr>
              <a:t> </a:t>
            </a:r>
            <a:r>
              <a:rPr lang="en-US" sz="2000" dirty="0" smtClean="0">
                <a:latin typeface="Courier New"/>
                <a:cs typeface="Courier New"/>
              </a:rPr>
              <a:t> 1</a:t>
            </a:r>
          </a:p>
          <a:p>
            <a:pPr marL="0" indent="0">
              <a:buNone/>
            </a:pPr>
            <a:r>
              <a:rPr lang="en-US" sz="2000" dirty="0">
                <a:latin typeface="Courier New"/>
                <a:cs typeface="Courier New"/>
              </a:rPr>
              <a:t> </a:t>
            </a:r>
            <a:r>
              <a:rPr lang="en-US" sz="2000" dirty="0" smtClean="0">
                <a:latin typeface="Courier New"/>
                <a:cs typeface="Courier New"/>
              </a:rPr>
              <a:t> &gt;&gt;&gt; float(3)</a:t>
            </a:r>
          </a:p>
          <a:p>
            <a:pPr marL="0" indent="0">
              <a:buNone/>
            </a:pPr>
            <a:r>
              <a:rPr lang="en-US" sz="2000" dirty="0">
                <a:latin typeface="Courier New"/>
                <a:cs typeface="Courier New"/>
              </a:rPr>
              <a:t> </a:t>
            </a:r>
            <a:r>
              <a:rPr lang="en-US" sz="2000" dirty="0" smtClean="0">
                <a:latin typeface="Courier New"/>
                <a:cs typeface="Courier New"/>
              </a:rPr>
              <a:t> 3.0</a:t>
            </a:r>
          </a:p>
          <a:p>
            <a:pPr marL="0" indent="0">
              <a:buNone/>
            </a:pPr>
            <a:r>
              <a:rPr lang="en-US" sz="2000" dirty="0">
                <a:latin typeface="Courier New"/>
                <a:cs typeface="Courier New"/>
              </a:rPr>
              <a:t> </a:t>
            </a:r>
            <a:r>
              <a:rPr lang="en-US" sz="2000" dirty="0" smtClean="0">
                <a:latin typeface="Courier New"/>
                <a:cs typeface="Courier New"/>
              </a:rPr>
              <a:t> &gt;&gt;&gt; </a:t>
            </a:r>
            <a:r>
              <a:rPr lang="en-US" sz="2000" dirty="0" err="1" smtClean="0">
                <a:latin typeface="Courier New"/>
                <a:cs typeface="Courier New"/>
              </a:rPr>
              <a:t>str</a:t>
            </a:r>
            <a:r>
              <a:rPr lang="en-US" sz="2000" dirty="0" smtClean="0">
                <a:latin typeface="Courier New"/>
                <a:cs typeface="Courier New"/>
              </a:rPr>
              <a:t>(3.14)</a:t>
            </a:r>
          </a:p>
          <a:p>
            <a:pPr marL="0" indent="0">
              <a:buNone/>
            </a:pPr>
            <a:r>
              <a:rPr lang="en-US" sz="2000" dirty="0">
                <a:latin typeface="Courier New"/>
                <a:cs typeface="Courier New"/>
              </a:rPr>
              <a:t> </a:t>
            </a:r>
            <a:r>
              <a:rPr lang="en-US" sz="2000" dirty="0" smtClean="0">
                <a:latin typeface="Courier New"/>
                <a:cs typeface="Courier New"/>
              </a:rPr>
              <a:t> '3.14'</a:t>
            </a:r>
          </a:p>
          <a:p>
            <a:pPr marL="0" indent="0">
              <a:buNone/>
            </a:pPr>
            <a:r>
              <a:rPr lang="en-US" sz="2000" dirty="0">
                <a:latin typeface="Courier New"/>
                <a:cs typeface="Courier New"/>
              </a:rPr>
              <a:t> </a:t>
            </a:r>
            <a:r>
              <a:rPr lang="en-US" sz="2000" dirty="0" smtClean="0">
                <a:latin typeface="Courier New"/>
                <a:cs typeface="Courier New"/>
              </a:rPr>
              <a:t> &gt;&gt;&gt; '{:.4f}'.format(3.14159265358)</a:t>
            </a:r>
          </a:p>
          <a:p>
            <a:pPr marL="0" indent="0">
              <a:buNone/>
            </a:pPr>
            <a:r>
              <a:rPr lang="en-US" sz="2000" dirty="0">
                <a:latin typeface="Courier New"/>
                <a:cs typeface="Courier New"/>
              </a:rPr>
              <a:t> </a:t>
            </a:r>
            <a:r>
              <a:rPr lang="en-US" sz="2000" dirty="0" smtClean="0">
                <a:latin typeface="Courier New"/>
                <a:cs typeface="Courier New"/>
              </a:rPr>
              <a:t> '3.1416'</a:t>
            </a:r>
          </a:p>
        </p:txBody>
      </p:sp>
      <p:sp>
        <p:nvSpPr>
          <p:cNvPr id="4" name="Slide Number Placeholder 3"/>
          <p:cNvSpPr>
            <a:spLocks noGrp="1"/>
          </p:cNvSpPr>
          <p:nvPr>
            <p:ph type="sldNum" sz="quarter" idx="12"/>
          </p:nvPr>
        </p:nvSpPr>
        <p:spPr/>
        <p:txBody>
          <a:bodyPr/>
          <a:lstStyle/>
          <a:p>
            <a:fld id="{81AE9630-6584-ED4B-B8EA-CB7A97BDB708}" type="slidenum">
              <a:rPr lang="en-US"/>
              <a:pPr/>
              <a:t>32</a:t>
            </a:fld>
            <a:endParaRPr lang="en-US"/>
          </a:p>
        </p:txBody>
      </p:sp>
      <p:sp>
        <p:nvSpPr>
          <p:cNvPr id="2" name="Date Placeholder 1"/>
          <p:cNvSpPr>
            <a:spLocks noGrp="1"/>
          </p:cNvSpPr>
          <p:nvPr>
            <p:ph type="dt" sz="half" idx="10"/>
          </p:nvPr>
        </p:nvSpPr>
        <p:spPr/>
        <p:txBody>
          <a:bodyPr/>
          <a:lstStyle/>
          <a:p>
            <a:fld id="{9A6A5634-58F4-A441-AE56-DEA9B11E1C74}" type="datetime3">
              <a:rPr lang="en-CA" smtClean="0"/>
              <a:t>13 September 2014</a:t>
            </a:fld>
            <a:endParaRPr lang="en-US" dirty="0"/>
          </a:p>
        </p:txBody>
      </p:sp>
    </p:spTree>
    <p:extLst>
      <p:ext uri="{BB962C8B-B14F-4D97-AF65-F5344CB8AC3E}">
        <p14:creationId xmlns:p14="http://schemas.microsoft.com/office/powerpoint/2010/main" val="17338806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smtClean="0"/>
              <a:t>Converting between types</a:t>
            </a:r>
            <a:endParaRPr lang="en-US" sz="4500" dirty="0"/>
          </a:p>
        </p:txBody>
      </p:sp>
      <p:sp>
        <p:nvSpPr>
          <p:cNvPr id="23554" name="Rectangle 2"/>
          <p:cNvSpPr>
            <a:spLocks noGrp="1" noChangeArrowheads="1"/>
          </p:cNvSpPr>
          <p:nvPr>
            <p:ph idx="1"/>
          </p:nvPr>
        </p:nvSpPr>
        <p:spPr>
          <a:ln/>
        </p:spPr>
        <p:txBody>
          <a:bodyPr anchor="t"/>
          <a:lstStyle/>
          <a:p>
            <a:r>
              <a:rPr lang="en-US" sz="2800" dirty="0" smtClean="0"/>
              <a:t>Don't do anything silly:</a:t>
            </a:r>
          </a:p>
          <a:p>
            <a:pPr marL="0" indent="0">
              <a:buNone/>
            </a:pPr>
            <a:r>
              <a:rPr lang="en-US" sz="2000" dirty="0" smtClean="0">
                <a:latin typeface="Courier New"/>
                <a:cs typeface="Courier New"/>
                <a:sym typeface="Courier" charset="0"/>
              </a:rPr>
              <a:t>  </a:t>
            </a:r>
            <a:r>
              <a:rPr lang="en-US" sz="2000" dirty="0">
                <a:latin typeface="Courier New"/>
                <a:cs typeface="Courier New"/>
              </a:rPr>
              <a:t>&gt;&gt;&gt; </a:t>
            </a:r>
            <a:r>
              <a:rPr lang="en-US" sz="2000" dirty="0" err="1">
                <a:latin typeface="Courier New"/>
                <a:cs typeface="Courier New"/>
              </a:rPr>
              <a:t>int</a:t>
            </a:r>
            <a:r>
              <a:rPr lang="en-US" sz="2000" dirty="0">
                <a:latin typeface="Courier New"/>
                <a:cs typeface="Courier New"/>
              </a:rPr>
              <a:t>(</a:t>
            </a:r>
            <a:r>
              <a:rPr lang="en-US" sz="2000" dirty="0" smtClean="0">
                <a:latin typeface="Courier New"/>
                <a:cs typeface="Courier New"/>
              </a:rPr>
              <a:t>'fish'</a:t>
            </a:r>
            <a:r>
              <a:rPr lang="en-US" sz="2000" dirty="0">
                <a:latin typeface="Courier New"/>
                <a:cs typeface="Courier New"/>
              </a:rPr>
              <a:t>)</a:t>
            </a:r>
          </a:p>
          <a:p>
            <a:pPr marL="0" indent="0">
              <a:buNone/>
            </a:pPr>
            <a:r>
              <a:rPr lang="en-US" sz="2000" dirty="0">
                <a:latin typeface="Courier New"/>
                <a:cs typeface="Courier New"/>
              </a:rPr>
              <a:t>  </a:t>
            </a:r>
            <a:r>
              <a:rPr lang="en-US" sz="2000" dirty="0" err="1">
                <a:latin typeface="Courier New"/>
                <a:cs typeface="Courier New"/>
              </a:rPr>
              <a:t>Traceback</a:t>
            </a:r>
            <a:r>
              <a:rPr lang="en-US" sz="2000" dirty="0">
                <a:latin typeface="Courier New"/>
                <a:cs typeface="Courier New"/>
              </a:rPr>
              <a:t> (most recent call last):</a:t>
            </a:r>
          </a:p>
          <a:p>
            <a:pPr marL="0" indent="0">
              <a:buNone/>
            </a:pPr>
            <a:r>
              <a:rPr lang="en-US" sz="2000" dirty="0">
                <a:latin typeface="Courier New"/>
                <a:cs typeface="Courier New"/>
              </a:rPr>
              <a:t>  File "&lt;</a:t>
            </a:r>
            <a:r>
              <a:rPr lang="en-US" sz="2000" dirty="0" err="1">
                <a:latin typeface="Courier New"/>
                <a:cs typeface="Courier New"/>
              </a:rPr>
              <a:t>stdin</a:t>
            </a:r>
            <a:r>
              <a:rPr lang="en-US" sz="2000" dirty="0">
                <a:latin typeface="Courier New"/>
                <a:cs typeface="Courier New"/>
              </a:rPr>
              <a:t>&gt;", line 1, in &lt;module&gt;</a:t>
            </a:r>
          </a:p>
          <a:p>
            <a:pPr marL="0" indent="0">
              <a:buNone/>
            </a:pPr>
            <a:r>
              <a:rPr lang="en-US" sz="2000" dirty="0">
                <a:latin typeface="Courier New"/>
                <a:cs typeface="Courier New"/>
              </a:rPr>
              <a:t>  </a:t>
            </a:r>
            <a:r>
              <a:rPr lang="en-US" sz="2000" dirty="0" err="1">
                <a:latin typeface="Courier New"/>
                <a:cs typeface="Courier New"/>
              </a:rPr>
              <a:t>ValueError</a:t>
            </a:r>
            <a:r>
              <a:rPr lang="en-US" sz="2000" dirty="0">
                <a:latin typeface="Courier New"/>
                <a:cs typeface="Courier New"/>
              </a:rPr>
              <a:t>: invalid literal for </a:t>
            </a:r>
            <a:r>
              <a:rPr lang="en-US" sz="2000" dirty="0" err="1">
                <a:latin typeface="Courier New"/>
                <a:cs typeface="Courier New"/>
              </a:rPr>
              <a:t>int</a:t>
            </a:r>
            <a:r>
              <a:rPr lang="en-US" sz="2000" dirty="0">
                <a:latin typeface="Courier New"/>
                <a:cs typeface="Courier New"/>
              </a:rPr>
              <a:t>() with base 10: </a:t>
            </a:r>
            <a:r>
              <a:rPr lang="en-US" sz="2000" dirty="0" smtClean="0">
                <a:latin typeface="Courier New"/>
                <a:cs typeface="Courier New"/>
              </a:rPr>
              <a:t>'fish'</a:t>
            </a:r>
          </a:p>
          <a:p>
            <a:r>
              <a:rPr lang="en-US" sz="2800" dirty="0"/>
              <a:t>And beware:</a:t>
            </a:r>
          </a:p>
          <a:p>
            <a:pPr marL="0" indent="0">
              <a:buNone/>
            </a:pPr>
            <a:r>
              <a:rPr lang="en-US" sz="2000" dirty="0">
                <a:latin typeface="Courier New"/>
                <a:cs typeface="Courier New"/>
              </a:rPr>
              <a:t>  &gt;&gt;&gt; </a:t>
            </a:r>
            <a:r>
              <a:rPr lang="en-US" sz="2000" dirty="0" err="1">
                <a:latin typeface="Courier New"/>
                <a:cs typeface="Courier New"/>
              </a:rPr>
              <a:t>int</a:t>
            </a:r>
            <a:r>
              <a:rPr lang="en-US" sz="2000" dirty="0">
                <a:latin typeface="Courier New"/>
                <a:cs typeface="Courier New"/>
              </a:rPr>
              <a:t>('3.0')</a:t>
            </a:r>
          </a:p>
          <a:p>
            <a:pPr marL="0" indent="0">
              <a:buNone/>
            </a:pPr>
            <a:r>
              <a:rPr lang="en-US" sz="2000" dirty="0">
                <a:latin typeface="Courier New"/>
                <a:cs typeface="Courier New"/>
              </a:rPr>
              <a:t>  </a:t>
            </a:r>
            <a:r>
              <a:rPr lang="en-US" sz="2000" dirty="0" err="1">
                <a:latin typeface="Courier New"/>
                <a:cs typeface="Courier New"/>
              </a:rPr>
              <a:t>Traceback</a:t>
            </a:r>
            <a:r>
              <a:rPr lang="en-US" sz="2000" dirty="0">
                <a:latin typeface="Courier New"/>
                <a:cs typeface="Courier New"/>
              </a:rPr>
              <a:t> (most recent call last):</a:t>
            </a:r>
          </a:p>
          <a:p>
            <a:pPr marL="0" indent="0">
              <a:buNone/>
            </a:pPr>
            <a:r>
              <a:rPr lang="en-US" sz="2000" dirty="0">
                <a:latin typeface="Courier New"/>
                <a:cs typeface="Courier New"/>
              </a:rPr>
              <a:t>  File "&lt;</a:t>
            </a:r>
            <a:r>
              <a:rPr lang="en-US" sz="2000" dirty="0" err="1">
                <a:latin typeface="Courier New"/>
                <a:cs typeface="Courier New"/>
              </a:rPr>
              <a:t>stdin</a:t>
            </a:r>
            <a:r>
              <a:rPr lang="en-US" sz="2000" dirty="0">
                <a:latin typeface="Courier New"/>
                <a:cs typeface="Courier New"/>
              </a:rPr>
              <a:t>&gt;", line 1, in &lt;module&gt;</a:t>
            </a:r>
          </a:p>
          <a:p>
            <a:pPr marL="0" indent="0">
              <a:buNone/>
            </a:pPr>
            <a:r>
              <a:rPr lang="en-US" sz="2000" dirty="0">
                <a:latin typeface="Courier New"/>
                <a:cs typeface="Courier New"/>
              </a:rPr>
              <a:t>  </a:t>
            </a:r>
            <a:r>
              <a:rPr lang="en-US" sz="2000" dirty="0" err="1">
                <a:latin typeface="Courier New"/>
                <a:cs typeface="Courier New"/>
              </a:rPr>
              <a:t>ValueError</a:t>
            </a:r>
            <a:r>
              <a:rPr lang="en-US" sz="2000" dirty="0">
                <a:latin typeface="Courier New"/>
                <a:cs typeface="Courier New"/>
              </a:rPr>
              <a:t>: invalid literal for </a:t>
            </a:r>
            <a:r>
              <a:rPr lang="en-US" sz="2000" dirty="0" err="1">
                <a:latin typeface="Courier New"/>
                <a:cs typeface="Courier New"/>
              </a:rPr>
              <a:t>int</a:t>
            </a:r>
            <a:r>
              <a:rPr lang="en-US" sz="2000" dirty="0">
                <a:latin typeface="Courier New"/>
                <a:cs typeface="Courier New"/>
              </a:rPr>
              <a:t>() with base 10: '3.0</a:t>
            </a:r>
            <a:r>
              <a:rPr lang="en-US" sz="2000" dirty="0" smtClean="0">
                <a:latin typeface="Courier New"/>
                <a:cs typeface="Courier New"/>
              </a:rPr>
              <a:t>'</a:t>
            </a:r>
            <a:endParaRPr lang="en-US" sz="2000" dirty="0">
              <a:latin typeface="Courier New"/>
              <a:cs typeface="Courier New"/>
            </a:endParaRPr>
          </a:p>
        </p:txBody>
      </p:sp>
      <p:sp>
        <p:nvSpPr>
          <p:cNvPr id="4" name="Slide Number Placeholder 3"/>
          <p:cNvSpPr>
            <a:spLocks noGrp="1"/>
          </p:cNvSpPr>
          <p:nvPr>
            <p:ph type="sldNum" sz="quarter" idx="12"/>
          </p:nvPr>
        </p:nvSpPr>
        <p:spPr/>
        <p:txBody>
          <a:bodyPr/>
          <a:lstStyle/>
          <a:p>
            <a:fld id="{81AE9630-6584-ED4B-B8EA-CB7A97BDB708}" type="slidenum">
              <a:rPr lang="en-US"/>
              <a:pPr/>
              <a:t>33</a:t>
            </a:fld>
            <a:endParaRPr lang="en-US"/>
          </a:p>
        </p:txBody>
      </p:sp>
      <p:sp>
        <p:nvSpPr>
          <p:cNvPr id="2" name="Date Placeholder 1"/>
          <p:cNvSpPr>
            <a:spLocks noGrp="1"/>
          </p:cNvSpPr>
          <p:nvPr>
            <p:ph type="dt" sz="half" idx="10"/>
          </p:nvPr>
        </p:nvSpPr>
        <p:spPr/>
        <p:txBody>
          <a:bodyPr/>
          <a:lstStyle/>
          <a:p>
            <a:fld id="{83D99DF2-6016-B94B-8F68-8EDAE40A9146}" type="datetime3">
              <a:rPr lang="en-CA" smtClean="0"/>
              <a:t>13 September 2014</a:t>
            </a:fld>
            <a:endParaRPr lang="en-US" dirty="0"/>
          </a:p>
        </p:txBody>
      </p:sp>
    </p:spTree>
    <p:extLst>
      <p:ext uri="{BB962C8B-B14F-4D97-AF65-F5344CB8AC3E}">
        <p14:creationId xmlns:p14="http://schemas.microsoft.com/office/powerpoint/2010/main" val="29812954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 Temperature</a:t>
            </a:r>
            <a:endParaRPr lang="en-US" dirty="0"/>
          </a:p>
        </p:txBody>
      </p:sp>
      <p:sp>
        <p:nvSpPr>
          <p:cNvPr id="3" name="Content Placeholder 2"/>
          <p:cNvSpPr>
            <a:spLocks noGrp="1"/>
          </p:cNvSpPr>
          <p:nvPr>
            <p:ph idx="1"/>
          </p:nvPr>
        </p:nvSpPr>
        <p:spPr/>
        <p:txBody>
          <a:bodyPr/>
          <a:lstStyle/>
          <a:p>
            <a:pPr marL="57150" indent="0" algn="ctr">
              <a:buNone/>
            </a:pPr>
            <a:r>
              <a:rPr lang="en-US" dirty="0" smtClean="0"/>
              <a:t>C </a:t>
            </a:r>
            <a:r>
              <a:rPr lang="en-US" dirty="0"/>
              <a:t>= (5 / 9) * (F - 32</a:t>
            </a:r>
            <a:r>
              <a:rPr lang="en-US" dirty="0" smtClean="0"/>
              <a:t>)</a:t>
            </a:r>
          </a:p>
          <a:p>
            <a:pPr marL="57150" indent="0" algn="ctr">
              <a:buNone/>
            </a:pPr>
            <a:endParaRPr lang="en-US" dirty="0" smtClean="0"/>
          </a:p>
          <a:p>
            <a:r>
              <a:rPr lang="en-US" dirty="0" smtClean="0"/>
              <a:t>Write a program that:</a:t>
            </a:r>
          </a:p>
          <a:p>
            <a:pPr lvl="1"/>
            <a:r>
              <a:rPr lang="en-US" dirty="0" smtClean="0"/>
              <a:t>prompts the user for degrees in Fahrenheit</a:t>
            </a:r>
          </a:p>
          <a:p>
            <a:pPr lvl="1"/>
            <a:r>
              <a:rPr lang="en-US" dirty="0" smtClean="0"/>
              <a:t>converts the number into Celsius</a:t>
            </a:r>
          </a:p>
          <a:p>
            <a:pPr lvl="1"/>
            <a:r>
              <a:rPr lang="en-US" dirty="0" smtClean="0"/>
              <a:t>prints out the number in Celsius</a:t>
            </a:r>
          </a:p>
          <a:p>
            <a:pPr lvl="2"/>
            <a:r>
              <a:rPr lang="en-US" dirty="0" smtClean="0"/>
              <a:t>to just 2 decimal places, if you dare</a:t>
            </a:r>
          </a:p>
          <a:p>
            <a:pPr marL="914400" lvl="2" indent="0">
              <a:buNone/>
            </a:pPr>
            <a:endParaRPr lang="en-US" dirty="0" smtClean="0"/>
          </a:p>
          <a:p>
            <a:pPr marL="514350" lvl="1" indent="0">
              <a:buNone/>
            </a:pPr>
            <a:r>
              <a:rPr lang="en-US" dirty="0" smtClean="0"/>
              <a:t>(You can assume the user enters a number)</a:t>
            </a:r>
          </a:p>
        </p:txBody>
      </p:sp>
      <p:sp>
        <p:nvSpPr>
          <p:cNvPr id="4" name="Date Placeholder 3"/>
          <p:cNvSpPr>
            <a:spLocks noGrp="1"/>
          </p:cNvSpPr>
          <p:nvPr>
            <p:ph type="dt" sz="half" idx="10"/>
          </p:nvPr>
        </p:nvSpPr>
        <p:spPr/>
        <p:txBody>
          <a:bodyPr/>
          <a:lstStyle/>
          <a:p>
            <a:fld id="{9CF8D655-1580-6B4E-9C04-40C841EAF696}"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34</a:t>
            </a:fld>
            <a:endParaRPr lang="en-US"/>
          </a:p>
        </p:txBody>
      </p:sp>
    </p:spTree>
    <p:extLst>
      <p:ext uri="{BB962C8B-B14F-4D97-AF65-F5344CB8AC3E}">
        <p14:creationId xmlns:p14="http://schemas.microsoft.com/office/powerpoint/2010/main" val="3944031527"/>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 Solution</a:t>
            </a:r>
            <a:endParaRPr lang="en-US" dirty="0"/>
          </a:p>
        </p:txBody>
      </p:sp>
      <p:sp>
        <p:nvSpPr>
          <p:cNvPr id="3" name="Content Placeholder 2"/>
          <p:cNvSpPr>
            <a:spLocks noGrp="1"/>
          </p:cNvSpPr>
          <p:nvPr>
            <p:ph idx="1"/>
          </p:nvPr>
        </p:nvSpPr>
        <p:spPr>
          <a:xfrm>
            <a:off x="457200" y="2195512"/>
            <a:ext cx="8229600" cy="4525963"/>
          </a:xfrm>
        </p:spPr>
        <p:txBody>
          <a:bodyPr/>
          <a:lstStyle/>
          <a:p>
            <a:pPr marL="0" indent="0">
              <a:buNone/>
            </a:pPr>
            <a:r>
              <a:rPr lang="en-US" sz="1800" dirty="0" smtClean="0">
                <a:solidFill>
                  <a:srgbClr val="008000"/>
                </a:solidFill>
                <a:latin typeface="Courier New"/>
                <a:cs typeface="Courier New"/>
              </a:rPr>
              <a:t># Read in the input</a:t>
            </a:r>
          </a:p>
          <a:p>
            <a:pPr marL="0" indent="0">
              <a:buNone/>
            </a:pPr>
            <a:r>
              <a:rPr lang="en-US" sz="1800" dirty="0" err="1" smtClean="0">
                <a:latin typeface="Courier New"/>
                <a:cs typeface="Courier New"/>
              </a:rPr>
              <a:t>fahrenheit</a:t>
            </a:r>
            <a:r>
              <a:rPr lang="en-US" sz="1800" dirty="0" smtClean="0">
                <a:latin typeface="Courier New"/>
                <a:cs typeface="Courier New"/>
              </a:rPr>
              <a:t> = </a:t>
            </a:r>
            <a:r>
              <a:rPr lang="en-US" sz="1800" b="1" dirty="0" smtClean="0">
                <a:latin typeface="Courier New"/>
                <a:cs typeface="Courier New"/>
              </a:rPr>
              <a:t>float</a:t>
            </a:r>
            <a:r>
              <a:rPr lang="en-US" sz="1800" dirty="0" smtClean="0">
                <a:latin typeface="Courier New"/>
                <a:cs typeface="Courier New"/>
              </a:rPr>
              <a:t>(input</a:t>
            </a:r>
            <a:r>
              <a:rPr lang="en-US" sz="1800" dirty="0" smtClean="0">
                <a:latin typeface="Courier New"/>
                <a:cs typeface="Courier New"/>
              </a:rPr>
              <a:t>(</a:t>
            </a:r>
            <a:r>
              <a:rPr lang="en-US" sz="1800" dirty="0">
                <a:latin typeface="Courier New"/>
                <a:cs typeface="Courier New"/>
              </a:rPr>
              <a:t>"Input temperature (F): </a:t>
            </a:r>
            <a:r>
              <a:rPr lang="en-US" sz="1800" dirty="0" smtClean="0">
                <a:latin typeface="Courier New"/>
                <a:cs typeface="Courier New"/>
              </a:rPr>
              <a:t>”))</a:t>
            </a:r>
          </a:p>
          <a:p>
            <a:pPr marL="0" indent="0">
              <a:buNone/>
            </a:pPr>
            <a:endParaRPr lang="en-US" sz="1800" dirty="0" smtClean="0">
              <a:latin typeface="Courier New"/>
              <a:cs typeface="Courier New"/>
            </a:endParaRPr>
          </a:p>
          <a:p>
            <a:pPr marL="0" indent="0">
              <a:buNone/>
            </a:pPr>
            <a:r>
              <a:rPr lang="en-US" sz="1800" dirty="0" smtClean="0">
                <a:solidFill>
                  <a:srgbClr val="008000"/>
                </a:solidFill>
                <a:latin typeface="Courier New"/>
                <a:cs typeface="Courier New"/>
              </a:rPr>
              <a:t># Convert to Celsius</a:t>
            </a:r>
          </a:p>
          <a:p>
            <a:pPr marL="0" indent="0">
              <a:buNone/>
            </a:pPr>
            <a:r>
              <a:rPr lang="en-US" sz="1800" dirty="0" err="1" smtClean="0">
                <a:latin typeface="Courier New"/>
                <a:cs typeface="Courier New"/>
              </a:rPr>
              <a:t>celsius</a:t>
            </a:r>
            <a:r>
              <a:rPr lang="en-US" sz="1800" dirty="0" smtClean="0">
                <a:latin typeface="Courier New"/>
                <a:cs typeface="Courier New"/>
              </a:rPr>
              <a:t> = (5 / 9) * (</a:t>
            </a:r>
            <a:r>
              <a:rPr lang="en-US" sz="1800" dirty="0" err="1" smtClean="0">
                <a:latin typeface="Courier New"/>
                <a:cs typeface="Courier New"/>
              </a:rPr>
              <a:t>fahrenheit</a:t>
            </a:r>
            <a:r>
              <a:rPr lang="en-US" sz="1800" dirty="0" smtClean="0">
                <a:latin typeface="Courier New"/>
                <a:cs typeface="Courier New"/>
              </a:rPr>
              <a:t> - 32)</a:t>
            </a:r>
          </a:p>
          <a:p>
            <a:pPr marL="0" indent="0">
              <a:buNone/>
            </a:pPr>
            <a:endParaRPr lang="en-US" sz="1800" dirty="0" smtClean="0">
              <a:latin typeface="Courier New"/>
              <a:cs typeface="Courier New"/>
            </a:endParaRPr>
          </a:p>
          <a:p>
            <a:pPr marL="0" indent="0">
              <a:buNone/>
            </a:pPr>
            <a:r>
              <a:rPr lang="en-US" sz="1800" dirty="0" smtClean="0">
                <a:solidFill>
                  <a:srgbClr val="008000"/>
                </a:solidFill>
                <a:latin typeface="Courier New"/>
                <a:cs typeface="Courier New"/>
              </a:rPr>
              <a:t># Display the answer</a:t>
            </a:r>
          </a:p>
          <a:p>
            <a:pPr marL="0" indent="0">
              <a:buNone/>
            </a:pPr>
            <a:r>
              <a:rPr lang="en-US" sz="1800" dirty="0" smtClean="0">
                <a:latin typeface="Courier New"/>
                <a:cs typeface="Courier New"/>
              </a:rPr>
              <a:t>print("Temperature is {:.2f} degrees </a:t>
            </a:r>
            <a:r>
              <a:rPr lang="en-US" sz="1800" dirty="0" err="1" smtClean="0">
                <a:latin typeface="Courier New"/>
                <a:cs typeface="Courier New"/>
              </a:rPr>
              <a:t>C".format</a:t>
            </a:r>
            <a:r>
              <a:rPr lang="en-US" sz="1800" dirty="0" smtClean="0">
                <a:latin typeface="Courier New"/>
                <a:cs typeface="Courier New"/>
              </a:rPr>
              <a:t>(</a:t>
            </a:r>
            <a:r>
              <a:rPr lang="en-US" sz="1800" dirty="0" err="1" smtClean="0">
                <a:latin typeface="Courier New"/>
                <a:cs typeface="Courier New"/>
              </a:rPr>
              <a:t>celsius</a:t>
            </a:r>
            <a:r>
              <a:rPr lang="en-US" sz="1800" dirty="0" smtClean="0">
                <a:latin typeface="Courier New"/>
                <a:cs typeface="Courier New"/>
              </a:rPr>
              <a:t>))</a:t>
            </a:r>
          </a:p>
          <a:p>
            <a:pPr marL="0" indent="0">
              <a:buNone/>
            </a:pPr>
            <a:endParaRPr lang="en-US" sz="1800" dirty="0">
              <a:latin typeface="Courier New"/>
              <a:cs typeface="Courier New"/>
            </a:endParaRPr>
          </a:p>
        </p:txBody>
      </p:sp>
      <p:sp>
        <p:nvSpPr>
          <p:cNvPr id="4" name="Date Placeholder 3"/>
          <p:cNvSpPr>
            <a:spLocks noGrp="1"/>
          </p:cNvSpPr>
          <p:nvPr>
            <p:ph type="dt" sz="half" idx="10"/>
          </p:nvPr>
        </p:nvSpPr>
        <p:spPr/>
        <p:txBody>
          <a:bodyPr/>
          <a:lstStyle/>
          <a:p>
            <a:fld id="{C936F0A9-D219-FE45-B91D-311B486AF4DA}"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35</a:t>
            </a:fld>
            <a:endParaRPr lang="en-US"/>
          </a:p>
        </p:txBody>
      </p:sp>
      <p:sp>
        <p:nvSpPr>
          <p:cNvPr id="6" name="TextBox 5"/>
          <p:cNvSpPr txBox="1"/>
          <p:nvPr/>
        </p:nvSpPr>
        <p:spPr>
          <a:xfrm>
            <a:off x="457200" y="1260126"/>
            <a:ext cx="8229600" cy="523220"/>
          </a:xfrm>
          <a:prstGeom prst="rect">
            <a:avLst/>
          </a:prstGeom>
          <a:noFill/>
        </p:spPr>
        <p:txBody>
          <a:bodyPr wrap="square" rtlCol="0">
            <a:spAutoFit/>
          </a:bodyPr>
          <a:lstStyle/>
          <a:p>
            <a:r>
              <a:rPr lang="en-US" sz="2800" dirty="0" smtClean="0"/>
              <a:t>Self-check:</a:t>
            </a:r>
            <a:r>
              <a:rPr lang="en-US" sz="2800" dirty="0"/>
              <a:t> </a:t>
            </a:r>
            <a:r>
              <a:rPr lang="en-US" sz="2800" dirty="0" smtClean="0"/>
              <a:t>does your code work for 98.6?</a:t>
            </a:r>
          </a:p>
        </p:txBody>
      </p:sp>
    </p:spTree>
    <p:extLst>
      <p:ext uri="{BB962C8B-B14F-4D97-AF65-F5344CB8AC3E}">
        <p14:creationId xmlns:p14="http://schemas.microsoft.com/office/powerpoint/2010/main" val="2568998437"/>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smtClean="0"/>
              <a:t>Sequences, of, things!</a:t>
            </a:r>
            <a:endParaRPr lang="en-US" sz="4500" dirty="0"/>
          </a:p>
        </p:txBody>
      </p:sp>
      <p:sp>
        <p:nvSpPr>
          <p:cNvPr id="23554" name="Rectangle 2"/>
          <p:cNvSpPr>
            <a:spLocks noGrp="1" noChangeArrowheads="1"/>
          </p:cNvSpPr>
          <p:nvPr>
            <p:ph idx="1"/>
          </p:nvPr>
        </p:nvSpPr>
        <p:spPr>
          <a:xfrm>
            <a:off x="457200" y="1282700"/>
            <a:ext cx="8229600" cy="4525963"/>
          </a:xfrm>
          <a:ln/>
        </p:spPr>
        <p:txBody>
          <a:bodyPr anchor="t"/>
          <a:lstStyle/>
          <a:p>
            <a:pPr marL="0" indent="0">
              <a:buNone/>
            </a:pPr>
            <a:r>
              <a:rPr lang="en-US" sz="2800" dirty="0" smtClean="0"/>
              <a:t>There are two main kinds of sequences (things in an order) in Python:</a:t>
            </a:r>
          </a:p>
          <a:p>
            <a:pPr marL="0" indent="0">
              <a:buNone/>
            </a:pPr>
            <a:endParaRPr lang="en-US" sz="2800" dirty="0"/>
          </a:p>
          <a:p>
            <a:pPr marL="0" indent="0">
              <a:buNone/>
            </a:pPr>
            <a:r>
              <a:rPr lang="en-US" sz="5400" dirty="0" smtClean="0"/>
              <a:t>- The </a:t>
            </a:r>
            <a:r>
              <a:rPr lang="en-US" sz="5400" dirty="0" smtClean="0">
                <a:latin typeface="Arial Black"/>
                <a:cs typeface="Arial Black"/>
              </a:rPr>
              <a:t>[mighty]</a:t>
            </a:r>
            <a:r>
              <a:rPr lang="en-US" sz="5400" dirty="0" smtClean="0"/>
              <a:t> </a:t>
            </a:r>
            <a:r>
              <a:rPr lang="en-US" sz="5400" dirty="0" smtClean="0">
                <a:latin typeface="Courier New"/>
                <a:cs typeface="Courier New"/>
              </a:rPr>
              <a:t>list</a:t>
            </a:r>
          </a:p>
          <a:p>
            <a:pPr marL="0" indent="0">
              <a:buNone/>
            </a:pPr>
            <a:r>
              <a:rPr lang="en-US" sz="5400" dirty="0" smtClean="0"/>
              <a:t>- The </a:t>
            </a:r>
            <a:r>
              <a:rPr lang="en-US" sz="5400" dirty="0" smtClean="0">
                <a:latin typeface="Century Gothic"/>
                <a:cs typeface="Century Gothic"/>
              </a:rPr>
              <a:t>(humble,)</a:t>
            </a:r>
            <a:r>
              <a:rPr lang="en-US" sz="5400" dirty="0" smtClean="0"/>
              <a:t> </a:t>
            </a:r>
            <a:r>
              <a:rPr lang="en-US" sz="5400" dirty="0" smtClean="0">
                <a:latin typeface="Courier New"/>
                <a:cs typeface="Courier New"/>
              </a:rPr>
              <a:t>tuple</a:t>
            </a:r>
          </a:p>
        </p:txBody>
      </p:sp>
      <p:sp>
        <p:nvSpPr>
          <p:cNvPr id="4" name="Slide Number Placeholder 3"/>
          <p:cNvSpPr>
            <a:spLocks noGrp="1"/>
          </p:cNvSpPr>
          <p:nvPr>
            <p:ph type="sldNum" sz="quarter" idx="12"/>
          </p:nvPr>
        </p:nvSpPr>
        <p:spPr/>
        <p:txBody>
          <a:bodyPr/>
          <a:lstStyle/>
          <a:p>
            <a:fld id="{81AE9630-6584-ED4B-B8EA-CB7A97BDB708}" type="slidenum">
              <a:rPr lang="en-US"/>
              <a:pPr/>
              <a:t>36</a:t>
            </a:fld>
            <a:endParaRPr lang="en-US"/>
          </a:p>
        </p:txBody>
      </p:sp>
      <p:sp>
        <p:nvSpPr>
          <p:cNvPr id="2" name="Date Placeholder 1"/>
          <p:cNvSpPr>
            <a:spLocks noGrp="1"/>
          </p:cNvSpPr>
          <p:nvPr>
            <p:ph type="dt" sz="half" idx="10"/>
          </p:nvPr>
        </p:nvSpPr>
        <p:spPr/>
        <p:txBody>
          <a:bodyPr/>
          <a:lstStyle/>
          <a:p>
            <a:fld id="{3243251F-BD2A-E747-A778-647A1A5A38B7}" type="datetime3">
              <a:rPr lang="en-CA" smtClean="0"/>
              <a:t>13 September 2014</a:t>
            </a:fld>
            <a:endParaRPr lang="en-US" dirty="0"/>
          </a:p>
        </p:txBody>
      </p:sp>
    </p:spTree>
    <p:extLst>
      <p:ext uri="{BB962C8B-B14F-4D97-AF65-F5344CB8AC3E}">
        <p14:creationId xmlns:p14="http://schemas.microsoft.com/office/powerpoint/2010/main" val="3958905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smtClean="0"/>
              <a:t>[Lists, of, things]</a:t>
            </a:r>
            <a:endParaRPr lang="en-US" sz="4500" dirty="0"/>
          </a:p>
        </p:txBody>
      </p:sp>
      <p:sp>
        <p:nvSpPr>
          <p:cNvPr id="23554" name="Rectangle 2"/>
          <p:cNvSpPr>
            <a:spLocks noGrp="1" noChangeArrowheads="1"/>
          </p:cNvSpPr>
          <p:nvPr>
            <p:ph idx="1"/>
          </p:nvPr>
        </p:nvSpPr>
        <p:spPr>
          <a:xfrm>
            <a:off x="457200" y="1282700"/>
            <a:ext cx="8229600" cy="4525963"/>
          </a:xfrm>
          <a:ln/>
        </p:spPr>
        <p:txBody>
          <a:bodyPr anchor="t"/>
          <a:lstStyle/>
          <a:p>
            <a:r>
              <a:rPr lang="en-US" sz="2800" dirty="0" smtClean="0"/>
              <a:t>Lists are a very important data structure in Python</a:t>
            </a:r>
          </a:p>
          <a:p>
            <a:r>
              <a:rPr lang="en-US" sz="2800" dirty="0" smtClean="0"/>
              <a:t>They are a </a:t>
            </a:r>
            <a:r>
              <a:rPr lang="en-US" sz="2800" b="1" dirty="0" smtClean="0"/>
              <a:t>mutable</a:t>
            </a:r>
            <a:r>
              <a:rPr lang="en-US" sz="2800" dirty="0" smtClean="0"/>
              <a:t> </a:t>
            </a:r>
            <a:r>
              <a:rPr lang="en-US" sz="2800" b="1" dirty="0" smtClean="0"/>
              <a:t>sequence </a:t>
            </a:r>
            <a:r>
              <a:rPr lang="en-US" sz="2800" dirty="0" smtClean="0"/>
              <a:t>of</a:t>
            </a:r>
            <a:r>
              <a:rPr lang="en-US" sz="2800" b="1" dirty="0" smtClean="0"/>
              <a:t> any objects</a:t>
            </a:r>
          </a:p>
          <a:p>
            <a:pPr marL="0" indent="0">
              <a:buNone/>
            </a:pPr>
            <a:r>
              <a:rPr lang="en-US" sz="2000" dirty="0" smtClean="0">
                <a:latin typeface="Courier New"/>
                <a:cs typeface="Courier New"/>
              </a:rPr>
              <a:t>&gt;</a:t>
            </a:r>
            <a:r>
              <a:rPr lang="en-US" sz="2000" dirty="0">
                <a:latin typeface="Courier New"/>
                <a:cs typeface="Courier New"/>
              </a:rPr>
              <a:t>&gt;</a:t>
            </a:r>
            <a:r>
              <a:rPr lang="en-US" sz="2000" dirty="0" smtClean="0">
                <a:latin typeface="Courier New"/>
                <a:cs typeface="Courier New"/>
              </a:rPr>
              <a:t>&gt; </a:t>
            </a:r>
            <a:r>
              <a:rPr lang="en-US" sz="2000" dirty="0" err="1" smtClean="0">
                <a:latin typeface="Courier New"/>
                <a:cs typeface="Courier New"/>
              </a:rPr>
              <a:t>colours</a:t>
            </a:r>
            <a:r>
              <a:rPr lang="en-US" sz="2000" dirty="0" smtClean="0">
                <a:latin typeface="Courier New"/>
                <a:cs typeface="Courier New"/>
              </a:rPr>
              <a:t> = ['cyan', 'magenta', 'yellow']</a:t>
            </a:r>
          </a:p>
          <a:p>
            <a:pPr marL="0" indent="0">
              <a:buNone/>
            </a:pPr>
            <a:r>
              <a:rPr lang="en-US" sz="2000" dirty="0" smtClean="0">
                <a:latin typeface="Courier New"/>
                <a:cs typeface="Courier New"/>
              </a:rPr>
              <a:t>&gt;&gt;&gt; friends = []  </a:t>
            </a:r>
            <a:r>
              <a:rPr lang="en-US" sz="2000" dirty="0" smtClean="0">
                <a:solidFill>
                  <a:srgbClr val="008000"/>
                </a:solidFill>
                <a:latin typeface="Courier New"/>
                <a:cs typeface="Courier New"/>
              </a:rPr>
              <a:t># forever alone</a:t>
            </a:r>
          </a:p>
          <a:p>
            <a:pPr marL="0" indent="0">
              <a:buNone/>
            </a:pPr>
            <a:r>
              <a:rPr lang="en-US" sz="2000" dirty="0" smtClean="0">
                <a:latin typeface="Courier New"/>
                <a:cs typeface="Courier New"/>
              </a:rPr>
              <a:t>&gt;&gt;&gt; </a:t>
            </a:r>
            <a:r>
              <a:rPr lang="en-US" sz="2000" dirty="0" err="1" smtClean="0">
                <a:latin typeface="Courier New"/>
                <a:cs typeface="Courier New"/>
              </a:rPr>
              <a:t>random_stuff</a:t>
            </a:r>
            <a:r>
              <a:rPr lang="en-US" sz="2000" dirty="0" smtClean="0">
                <a:latin typeface="Courier New"/>
                <a:cs typeface="Courier New"/>
              </a:rPr>
              <a:t> = [42, 3.14, 'carpe diem']</a:t>
            </a:r>
          </a:p>
          <a:p>
            <a:pPr marL="0" indent="0">
              <a:buNone/>
            </a:pPr>
            <a:r>
              <a:rPr lang="en-US" sz="2000" dirty="0" smtClean="0">
                <a:latin typeface="Courier New"/>
                <a:cs typeface="Courier New"/>
              </a:rPr>
              <a:t>&gt;&gt;&gt; </a:t>
            </a:r>
            <a:r>
              <a:rPr lang="en-US" sz="2000" dirty="0" err="1" smtClean="0">
                <a:latin typeface="Courier New"/>
                <a:cs typeface="Courier New"/>
              </a:rPr>
              <a:t>wtf</a:t>
            </a:r>
            <a:r>
              <a:rPr lang="en-US" sz="2000" dirty="0" smtClean="0">
                <a:latin typeface="Courier New"/>
                <a:cs typeface="Courier New"/>
              </a:rPr>
              <a:t> = [[], [2, 3], friends]  </a:t>
            </a:r>
            <a:r>
              <a:rPr lang="en-US" sz="2000" dirty="0" smtClean="0">
                <a:solidFill>
                  <a:srgbClr val="008000"/>
                </a:solidFill>
                <a:latin typeface="Courier New"/>
                <a:cs typeface="Courier New"/>
              </a:rPr>
              <a:t># this is crazy</a:t>
            </a:r>
          </a:p>
          <a:p>
            <a:pPr marL="0" indent="0">
              <a:buNone/>
            </a:pPr>
            <a:r>
              <a:rPr lang="en-US" sz="2000" dirty="0" smtClean="0">
                <a:latin typeface="Courier New"/>
                <a:cs typeface="Courier New"/>
              </a:rPr>
              <a:t>&gt;&gt;&gt; </a:t>
            </a:r>
            <a:r>
              <a:rPr lang="en-US" sz="2000" dirty="0" err="1" smtClean="0">
                <a:latin typeface="Courier New"/>
                <a:cs typeface="Courier New"/>
              </a:rPr>
              <a:t>my_friends</a:t>
            </a:r>
            <a:r>
              <a:rPr lang="en-US" sz="2000" dirty="0" smtClean="0">
                <a:latin typeface="Courier New"/>
                <a:cs typeface="Courier New"/>
              </a:rPr>
              <a:t> = list(friends)  </a:t>
            </a:r>
            <a:r>
              <a:rPr lang="en-US" sz="2000" dirty="0" smtClean="0">
                <a:solidFill>
                  <a:srgbClr val="008000"/>
                </a:solidFill>
                <a:latin typeface="Courier New"/>
                <a:cs typeface="Courier New"/>
              </a:rPr>
              <a:t># copy a list</a:t>
            </a:r>
            <a:endParaRPr lang="en-US" sz="2000" dirty="0">
              <a:latin typeface="Courier New"/>
              <a:cs typeface="Courier New"/>
            </a:endParaRPr>
          </a:p>
          <a:p>
            <a:r>
              <a:rPr lang="en-US" sz="2800" dirty="0" smtClean="0"/>
              <a:t>Index and slice like strings:</a:t>
            </a:r>
            <a:endParaRPr lang="en-US" sz="2800" dirty="0"/>
          </a:p>
          <a:p>
            <a:pPr marL="0" indent="0">
              <a:buNone/>
            </a:pPr>
            <a:r>
              <a:rPr lang="en-US" sz="2000" dirty="0" smtClean="0">
                <a:latin typeface="Courier New"/>
                <a:cs typeface="Courier New"/>
              </a:rPr>
              <a:t>&gt;</a:t>
            </a:r>
            <a:r>
              <a:rPr lang="en-US" sz="2000" dirty="0">
                <a:latin typeface="Courier New"/>
                <a:cs typeface="Courier New"/>
              </a:rPr>
              <a:t>&gt;</a:t>
            </a:r>
            <a:r>
              <a:rPr lang="en-US" sz="2000" dirty="0" smtClean="0">
                <a:latin typeface="Courier New"/>
                <a:cs typeface="Courier New"/>
              </a:rPr>
              <a:t>&gt; </a:t>
            </a:r>
            <a:r>
              <a:rPr lang="en-US" sz="2000" dirty="0" err="1" smtClean="0">
                <a:latin typeface="Courier New"/>
                <a:cs typeface="Courier New"/>
              </a:rPr>
              <a:t>colours</a:t>
            </a:r>
            <a:r>
              <a:rPr lang="en-US" sz="2000" dirty="0" smtClean="0">
                <a:latin typeface="Courier New"/>
                <a:cs typeface="Courier New"/>
              </a:rPr>
              <a:t>[0]        </a:t>
            </a:r>
            <a:r>
              <a:rPr lang="en-US" sz="2000" dirty="0">
                <a:solidFill>
                  <a:srgbClr val="008000"/>
                </a:solidFill>
                <a:latin typeface="Courier New"/>
                <a:cs typeface="Courier New"/>
              </a:rPr>
              <a:t># </a:t>
            </a:r>
            <a:r>
              <a:rPr lang="en-US" sz="2000" dirty="0" smtClean="0">
                <a:solidFill>
                  <a:srgbClr val="008000"/>
                </a:solidFill>
                <a:latin typeface="Courier New"/>
                <a:cs typeface="Courier New"/>
              </a:rPr>
              <a:t>indexing returns the element</a:t>
            </a:r>
            <a:endParaRPr lang="en-US" sz="2000" dirty="0" smtClean="0">
              <a:latin typeface="Courier New"/>
              <a:cs typeface="Courier New"/>
            </a:endParaRPr>
          </a:p>
          <a:p>
            <a:pPr marL="0" indent="0">
              <a:buNone/>
            </a:pPr>
            <a:r>
              <a:rPr lang="en-US" sz="2000" dirty="0" smtClean="0">
                <a:latin typeface="Courier New"/>
                <a:cs typeface="Courier New"/>
              </a:rPr>
              <a:t>'cyan'</a:t>
            </a:r>
          </a:p>
          <a:p>
            <a:pPr marL="0" indent="0">
              <a:buNone/>
            </a:pPr>
            <a:r>
              <a:rPr lang="en-US" sz="2000" dirty="0" smtClean="0">
                <a:latin typeface="Courier New"/>
                <a:cs typeface="Courier New"/>
              </a:rPr>
              <a:t>&gt;&gt;&gt; </a:t>
            </a:r>
            <a:r>
              <a:rPr lang="en-US" sz="2000" dirty="0" err="1" smtClean="0">
                <a:latin typeface="Courier New"/>
                <a:cs typeface="Courier New"/>
              </a:rPr>
              <a:t>random_stuff</a:t>
            </a:r>
            <a:r>
              <a:rPr lang="en-US" sz="2000" dirty="0" smtClean="0">
                <a:latin typeface="Courier New"/>
                <a:cs typeface="Courier New"/>
              </a:rPr>
              <a:t>[2:]  </a:t>
            </a:r>
            <a:r>
              <a:rPr lang="en-US" sz="2000" dirty="0" smtClean="0">
                <a:solidFill>
                  <a:srgbClr val="008000"/>
                </a:solidFill>
                <a:latin typeface="Courier New"/>
                <a:cs typeface="Courier New"/>
              </a:rPr>
              <a:t># slicing returns a sub-list</a:t>
            </a:r>
          </a:p>
          <a:p>
            <a:pPr marL="0" indent="0">
              <a:buNone/>
            </a:pPr>
            <a:r>
              <a:rPr lang="en-US" sz="2000" dirty="0" smtClean="0">
                <a:latin typeface="Courier New"/>
                <a:cs typeface="Courier New"/>
              </a:rPr>
              <a:t>['carpe diem']</a:t>
            </a:r>
            <a:endParaRPr lang="en-US" sz="2000" dirty="0">
              <a:latin typeface="Courier New"/>
              <a:cs typeface="Courier New"/>
            </a:endParaRPr>
          </a:p>
        </p:txBody>
      </p:sp>
      <p:sp>
        <p:nvSpPr>
          <p:cNvPr id="4" name="Slide Number Placeholder 3"/>
          <p:cNvSpPr>
            <a:spLocks noGrp="1"/>
          </p:cNvSpPr>
          <p:nvPr>
            <p:ph type="sldNum" sz="quarter" idx="12"/>
          </p:nvPr>
        </p:nvSpPr>
        <p:spPr/>
        <p:txBody>
          <a:bodyPr/>
          <a:lstStyle/>
          <a:p>
            <a:fld id="{81AE9630-6584-ED4B-B8EA-CB7A97BDB708}" type="slidenum">
              <a:rPr lang="en-US"/>
              <a:pPr/>
              <a:t>37</a:t>
            </a:fld>
            <a:endParaRPr lang="en-US"/>
          </a:p>
        </p:txBody>
      </p:sp>
      <p:sp>
        <p:nvSpPr>
          <p:cNvPr id="2" name="Date Placeholder 1"/>
          <p:cNvSpPr>
            <a:spLocks noGrp="1"/>
          </p:cNvSpPr>
          <p:nvPr>
            <p:ph type="dt" sz="half" idx="10"/>
          </p:nvPr>
        </p:nvSpPr>
        <p:spPr/>
        <p:txBody>
          <a:bodyPr/>
          <a:lstStyle/>
          <a:p>
            <a:fld id="{3243251F-BD2A-E747-A778-647A1A5A38B7}" type="datetime3">
              <a:rPr lang="en-CA" smtClean="0"/>
              <a:t>13 September 2014</a:t>
            </a:fld>
            <a:endParaRPr lang="en-US" dirty="0"/>
          </a:p>
        </p:txBody>
      </p:sp>
    </p:spTree>
    <p:extLst>
      <p:ext uri="{BB962C8B-B14F-4D97-AF65-F5344CB8AC3E}">
        <p14:creationId xmlns:p14="http://schemas.microsoft.com/office/powerpoint/2010/main" val="6677122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4">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4">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554">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3554">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3554">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554">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3554">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smtClean="0"/>
              <a:t>[Lists, of, things].stuff()</a:t>
            </a:r>
            <a:endParaRPr lang="en-US" sz="4500" dirty="0"/>
          </a:p>
        </p:txBody>
      </p:sp>
      <p:sp>
        <p:nvSpPr>
          <p:cNvPr id="23554" name="Rectangle 2"/>
          <p:cNvSpPr>
            <a:spLocks noGrp="1" noChangeArrowheads="1"/>
          </p:cNvSpPr>
          <p:nvPr>
            <p:ph idx="1"/>
          </p:nvPr>
        </p:nvSpPr>
        <p:spPr>
          <a:xfrm>
            <a:off x="457200" y="1282700"/>
            <a:ext cx="8229600" cy="4525963"/>
          </a:xfrm>
          <a:ln/>
        </p:spPr>
        <p:txBody>
          <a:bodyPr anchor="t"/>
          <a:lstStyle/>
          <a:p>
            <a:r>
              <a:rPr lang="en-US" sz="2800" dirty="0" smtClean="0"/>
              <a:t>We can change, add, and remove elements from lists</a:t>
            </a:r>
          </a:p>
          <a:p>
            <a:pPr marL="0" indent="0">
              <a:buNone/>
            </a:pPr>
            <a:r>
              <a:rPr lang="en-US" sz="2400" dirty="0" smtClean="0">
                <a:latin typeface="Courier New"/>
                <a:cs typeface="Courier New"/>
              </a:rPr>
              <a:t>&gt;</a:t>
            </a:r>
            <a:r>
              <a:rPr lang="en-US" sz="2400" dirty="0">
                <a:latin typeface="Courier New"/>
                <a:cs typeface="Courier New"/>
              </a:rPr>
              <a:t>&gt;</a:t>
            </a:r>
            <a:r>
              <a:rPr lang="en-US" sz="2400" dirty="0" smtClean="0">
                <a:latin typeface="Courier New"/>
                <a:cs typeface="Courier New"/>
              </a:rPr>
              <a:t>&gt; marks = [98, None, 62, 54]</a:t>
            </a:r>
          </a:p>
          <a:p>
            <a:pPr marL="0" indent="0">
              <a:buNone/>
            </a:pPr>
            <a:r>
              <a:rPr lang="en-US" sz="2400" dirty="0" smtClean="0">
                <a:latin typeface="Courier New"/>
                <a:cs typeface="Courier New"/>
              </a:rPr>
              <a:t>&gt;&gt;&gt; marks[</a:t>
            </a:r>
            <a:r>
              <a:rPr lang="en-US" sz="2400" dirty="0">
                <a:latin typeface="Courier New"/>
                <a:cs typeface="Courier New"/>
              </a:rPr>
              <a:t>1</a:t>
            </a:r>
            <a:r>
              <a:rPr lang="en-US" sz="2400" dirty="0" smtClean="0">
                <a:latin typeface="Courier New"/>
                <a:cs typeface="Courier New"/>
              </a:rPr>
              <a:t>] = 75  </a:t>
            </a:r>
            <a:r>
              <a:rPr lang="en-US" sz="2400" dirty="0" smtClean="0">
                <a:solidFill>
                  <a:srgbClr val="008000"/>
                </a:solidFill>
                <a:latin typeface="Courier New"/>
                <a:cs typeface="Courier New"/>
              </a:rPr>
              <a:t># change that None</a:t>
            </a:r>
          </a:p>
          <a:p>
            <a:pPr marL="0" indent="0">
              <a:buNone/>
            </a:pPr>
            <a:r>
              <a:rPr lang="en-US" sz="2400" dirty="0" smtClean="0">
                <a:latin typeface="Courier New"/>
                <a:cs typeface="Courier New"/>
              </a:rPr>
              <a:t>&gt;&gt;&gt; </a:t>
            </a:r>
            <a:r>
              <a:rPr lang="en-US" sz="2400" dirty="0" err="1" smtClean="0">
                <a:latin typeface="Courier New"/>
                <a:cs typeface="Courier New"/>
              </a:rPr>
              <a:t>marks.append</a:t>
            </a:r>
            <a:r>
              <a:rPr lang="en-US" sz="2400" dirty="0" smtClean="0">
                <a:latin typeface="Courier New"/>
                <a:cs typeface="Courier New"/>
              </a:rPr>
              <a:t>(90</a:t>
            </a:r>
            <a:r>
              <a:rPr lang="en-US" sz="2400" dirty="0">
                <a:latin typeface="Courier New"/>
                <a:cs typeface="Courier New"/>
              </a:rPr>
              <a:t>)  </a:t>
            </a:r>
            <a:r>
              <a:rPr lang="en-US" sz="2400" dirty="0">
                <a:solidFill>
                  <a:srgbClr val="008000"/>
                </a:solidFill>
                <a:latin typeface="Courier New"/>
                <a:cs typeface="Courier New"/>
              </a:rPr>
              <a:t># </a:t>
            </a:r>
            <a:r>
              <a:rPr lang="en-US" sz="2400" dirty="0" smtClean="0">
                <a:solidFill>
                  <a:srgbClr val="008000"/>
                </a:solidFill>
                <a:latin typeface="Courier New"/>
                <a:cs typeface="Courier New"/>
              </a:rPr>
              <a:t>add 90 to the end</a:t>
            </a:r>
            <a:endParaRPr lang="en-US" sz="2400" dirty="0" smtClean="0">
              <a:latin typeface="Courier New"/>
              <a:cs typeface="Courier New"/>
            </a:endParaRPr>
          </a:p>
          <a:p>
            <a:pPr marL="0" indent="0">
              <a:buNone/>
            </a:pPr>
            <a:r>
              <a:rPr lang="en-US" sz="2400" dirty="0" smtClean="0">
                <a:latin typeface="Courier New"/>
                <a:cs typeface="Courier New"/>
              </a:rPr>
              <a:t>&gt;&gt;&gt; </a:t>
            </a:r>
            <a:r>
              <a:rPr lang="en-US" sz="2400" dirty="0" err="1" smtClean="0">
                <a:latin typeface="Courier New"/>
                <a:cs typeface="Courier New"/>
              </a:rPr>
              <a:t>marks.remove</a:t>
            </a:r>
            <a:r>
              <a:rPr lang="en-US" sz="2400" dirty="0" smtClean="0">
                <a:latin typeface="Courier New"/>
                <a:cs typeface="Courier New"/>
              </a:rPr>
              <a:t>(</a:t>
            </a:r>
            <a:r>
              <a:rPr lang="en-US" sz="2400" dirty="0">
                <a:latin typeface="Courier New"/>
                <a:cs typeface="Courier New"/>
              </a:rPr>
              <a:t>62)  </a:t>
            </a:r>
            <a:r>
              <a:rPr lang="en-US" sz="2400" dirty="0">
                <a:solidFill>
                  <a:srgbClr val="008000"/>
                </a:solidFill>
                <a:latin typeface="Courier New"/>
                <a:cs typeface="Courier New"/>
              </a:rPr>
              <a:t># </a:t>
            </a:r>
            <a:r>
              <a:rPr lang="en-US" sz="2400" dirty="0" smtClean="0">
                <a:solidFill>
                  <a:srgbClr val="008000"/>
                </a:solidFill>
                <a:latin typeface="Courier New"/>
                <a:cs typeface="Courier New"/>
              </a:rPr>
              <a:t>remove the 62</a:t>
            </a:r>
            <a:endParaRPr lang="en-US" sz="2400" dirty="0" smtClean="0">
              <a:latin typeface="Courier New"/>
              <a:cs typeface="Courier New"/>
            </a:endParaRPr>
          </a:p>
          <a:p>
            <a:pPr marL="0" indent="0">
              <a:buNone/>
            </a:pPr>
            <a:r>
              <a:rPr lang="en-US" sz="2400" dirty="0" smtClean="0">
                <a:latin typeface="Courier New"/>
                <a:cs typeface="Courier New"/>
              </a:rPr>
              <a:t>&gt;&gt;&gt; </a:t>
            </a:r>
            <a:r>
              <a:rPr lang="en-US" sz="2400" dirty="0" err="1" smtClean="0">
                <a:latin typeface="Courier New"/>
                <a:cs typeface="Courier New"/>
              </a:rPr>
              <a:t>marks.sort</a:t>
            </a:r>
            <a:r>
              <a:rPr lang="en-US" sz="2400" dirty="0" smtClean="0">
                <a:latin typeface="Courier New"/>
                <a:cs typeface="Courier New"/>
              </a:rPr>
              <a:t>(</a:t>
            </a:r>
            <a:r>
              <a:rPr lang="en-US" sz="2400" dirty="0">
                <a:latin typeface="Courier New"/>
                <a:cs typeface="Courier New"/>
              </a:rPr>
              <a:t>)  </a:t>
            </a:r>
            <a:r>
              <a:rPr lang="en-US" sz="2400" dirty="0">
                <a:solidFill>
                  <a:srgbClr val="008000"/>
                </a:solidFill>
                <a:latin typeface="Courier New"/>
                <a:cs typeface="Courier New"/>
              </a:rPr>
              <a:t># </a:t>
            </a:r>
            <a:r>
              <a:rPr lang="en-US" sz="2400" dirty="0" smtClean="0">
                <a:solidFill>
                  <a:srgbClr val="008000"/>
                </a:solidFill>
                <a:latin typeface="Courier New"/>
                <a:cs typeface="Courier New"/>
              </a:rPr>
              <a:t>sort </a:t>
            </a:r>
            <a:r>
              <a:rPr lang="en-US" sz="2400" i="1" dirty="0" smtClean="0">
                <a:solidFill>
                  <a:srgbClr val="008000"/>
                </a:solidFill>
                <a:latin typeface="Courier New"/>
                <a:cs typeface="Courier New"/>
              </a:rPr>
              <a:t>in place</a:t>
            </a:r>
            <a:endParaRPr lang="en-US" sz="2400" i="1" dirty="0" smtClean="0">
              <a:latin typeface="Courier New"/>
              <a:cs typeface="Courier New"/>
            </a:endParaRPr>
          </a:p>
          <a:p>
            <a:pPr marL="0" indent="0">
              <a:buNone/>
            </a:pPr>
            <a:r>
              <a:rPr lang="en-US" sz="2400" dirty="0" smtClean="0">
                <a:latin typeface="Courier New"/>
                <a:cs typeface="Courier New"/>
              </a:rPr>
              <a:t>&gt;&gt;&gt; print(marks)</a:t>
            </a:r>
          </a:p>
          <a:p>
            <a:pPr marL="0" indent="0">
              <a:buNone/>
            </a:pPr>
            <a:r>
              <a:rPr lang="en-US" sz="2400" b="1" dirty="0" smtClean="0">
                <a:solidFill>
                  <a:schemeClr val="accent2"/>
                </a:solidFill>
                <a:latin typeface="Courier New"/>
                <a:cs typeface="Courier New"/>
              </a:rPr>
              <a:t>??? Thoughts?</a:t>
            </a:r>
          </a:p>
          <a:p>
            <a:pPr marL="0" indent="0">
              <a:buNone/>
            </a:pPr>
            <a:r>
              <a:rPr lang="en-US" sz="2400" dirty="0" smtClean="0">
                <a:latin typeface="Courier New"/>
                <a:cs typeface="Courier New"/>
              </a:rPr>
              <a:t>[54, 75, 90, 98]</a:t>
            </a:r>
            <a:endParaRPr lang="en-US" sz="2400" b="1" dirty="0" smtClean="0">
              <a:solidFill>
                <a:schemeClr val="accent2"/>
              </a:solidFill>
              <a:latin typeface="Courier New"/>
              <a:cs typeface="Courier New"/>
            </a:endParaRPr>
          </a:p>
        </p:txBody>
      </p:sp>
      <p:sp>
        <p:nvSpPr>
          <p:cNvPr id="4" name="Slide Number Placeholder 3"/>
          <p:cNvSpPr>
            <a:spLocks noGrp="1"/>
          </p:cNvSpPr>
          <p:nvPr>
            <p:ph type="sldNum" sz="quarter" idx="12"/>
          </p:nvPr>
        </p:nvSpPr>
        <p:spPr/>
        <p:txBody>
          <a:bodyPr/>
          <a:lstStyle/>
          <a:p>
            <a:fld id="{81AE9630-6584-ED4B-B8EA-CB7A97BDB708}" type="slidenum">
              <a:rPr lang="en-US"/>
              <a:pPr/>
              <a:t>38</a:t>
            </a:fld>
            <a:endParaRPr lang="en-US"/>
          </a:p>
        </p:txBody>
      </p:sp>
      <p:sp>
        <p:nvSpPr>
          <p:cNvPr id="2" name="Date Placeholder 1"/>
          <p:cNvSpPr>
            <a:spLocks noGrp="1"/>
          </p:cNvSpPr>
          <p:nvPr>
            <p:ph type="dt" sz="half" idx="10"/>
          </p:nvPr>
        </p:nvSpPr>
        <p:spPr/>
        <p:txBody>
          <a:bodyPr/>
          <a:lstStyle/>
          <a:p>
            <a:fld id="{55F35A26-2BD6-AA44-8D1A-08C9B445F4D5}" type="datetime3">
              <a:rPr lang="en-CA" smtClean="0"/>
              <a:t>13 September 2014</a:t>
            </a:fld>
            <a:endParaRPr lang="en-US" dirty="0"/>
          </a:p>
        </p:txBody>
      </p:sp>
    </p:spTree>
    <p:extLst>
      <p:ext uri="{BB962C8B-B14F-4D97-AF65-F5344CB8AC3E}">
        <p14:creationId xmlns:p14="http://schemas.microsoft.com/office/powerpoint/2010/main" val="12781121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554">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3554">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355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More explicit o</a:t>
            </a:r>
            <a:r>
              <a:rPr lang="en-US" b="1" dirty="0" smtClean="0"/>
              <a:t>utline</a:t>
            </a:r>
            <a:endParaRPr lang="en-US" b="1" dirty="0"/>
          </a:p>
        </p:txBody>
      </p:sp>
      <p:sp>
        <p:nvSpPr>
          <p:cNvPr id="3" name="Content Placeholder 2"/>
          <p:cNvSpPr>
            <a:spLocks noGrp="1"/>
          </p:cNvSpPr>
          <p:nvPr>
            <p:ph idx="1"/>
          </p:nvPr>
        </p:nvSpPr>
        <p:spPr/>
        <p:txBody>
          <a:bodyPr>
            <a:noAutofit/>
          </a:bodyPr>
          <a:lstStyle/>
          <a:p>
            <a:r>
              <a:rPr lang="en-US" dirty="0" smtClean="0"/>
              <a:t>Variables and types</a:t>
            </a:r>
          </a:p>
          <a:p>
            <a:r>
              <a:rPr lang="en-US" dirty="0" smtClean="0"/>
              <a:t>Lists, tuples, and for loops</a:t>
            </a:r>
          </a:p>
          <a:p>
            <a:r>
              <a:rPr lang="en-US" dirty="0" smtClean="0"/>
              <a:t>Conditionals and functions</a:t>
            </a:r>
          </a:p>
          <a:p>
            <a:r>
              <a:rPr lang="en-US" dirty="0" smtClean="0"/>
              <a:t>Lunch</a:t>
            </a:r>
          </a:p>
          <a:p>
            <a:r>
              <a:rPr lang="en-US" dirty="0" smtClean="0"/>
              <a:t>Dictionaries and files</a:t>
            </a:r>
          </a:p>
          <a:p>
            <a:r>
              <a:rPr lang="en-US" dirty="0" smtClean="0"/>
              <a:t>While loops and modules</a:t>
            </a:r>
          </a:p>
          <a:p>
            <a:r>
              <a:rPr lang="en-US" dirty="0" smtClean="0"/>
              <a:t>Classes and objects</a:t>
            </a:r>
          </a:p>
        </p:txBody>
      </p:sp>
      <p:sp>
        <p:nvSpPr>
          <p:cNvPr id="4" name="Date Placeholder 3"/>
          <p:cNvSpPr>
            <a:spLocks noGrp="1"/>
          </p:cNvSpPr>
          <p:nvPr>
            <p:ph type="dt" sz="half" idx="10"/>
          </p:nvPr>
        </p:nvSpPr>
        <p:spPr/>
        <p:txBody>
          <a:bodyPr/>
          <a:lstStyle/>
          <a:p>
            <a:fld id="{E7025A61-2E26-2749-B23F-E51A060CC38F}" type="datetime3">
              <a:rPr lang="en-CA" smtClean="0"/>
              <a:t>13 September 2014</a:t>
            </a:fld>
            <a:endParaRPr lang="en-US" dirty="0"/>
          </a:p>
        </p:txBody>
      </p:sp>
      <p:sp>
        <p:nvSpPr>
          <p:cNvPr id="6" name="Slide Number Placeholder 5"/>
          <p:cNvSpPr>
            <a:spLocks noGrp="1"/>
          </p:cNvSpPr>
          <p:nvPr>
            <p:ph type="sldNum" sz="quarter" idx="12"/>
          </p:nvPr>
        </p:nvSpPr>
        <p:spPr/>
        <p:txBody>
          <a:bodyPr/>
          <a:lstStyle/>
          <a:p>
            <a:fld id="{5CD3045E-CF0E-5540-9157-DE9932EB0517}" type="slidenum">
              <a:rPr lang="en-US" smtClean="0"/>
              <a:t>3</a:t>
            </a:fld>
            <a:endParaRPr lang="en-US"/>
          </a:p>
        </p:txBody>
      </p:sp>
    </p:spTree>
    <p:extLst>
      <p:ext uri="{BB962C8B-B14F-4D97-AF65-F5344CB8AC3E}">
        <p14:creationId xmlns:p14="http://schemas.microsoft.com/office/powerpoint/2010/main" val="689120422"/>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smtClean="0"/>
              <a:t>[Lists, of, things].stuff()</a:t>
            </a:r>
            <a:endParaRPr lang="en-US" sz="4500" dirty="0"/>
          </a:p>
        </p:txBody>
      </p:sp>
      <p:sp>
        <p:nvSpPr>
          <p:cNvPr id="23554" name="Rectangle 2"/>
          <p:cNvSpPr>
            <a:spLocks noGrp="1" noChangeArrowheads="1"/>
          </p:cNvSpPr>
          <p:nvPr>
            <p:ph idx="1"/>
          </p:nvPr>
        </p:nvSpPr>
        <p:spPr>
          <a:xfrm>
            <a:off x="457200" y="1282700"/>
            <a:ext cx="8229600" cy="4525963"/>
          </a:xfrm>
          <a:ln/>
        </p:spPr>
        <p:txBody>
          <a:bodyPr anchor="t"/>
          <a:lstStyle/>
          <a:p>
            <a:r>
              <a:rPr lang="en-US" sz="2800" dirty="0" smtClean="0"/>
              <a:t>Lots of other awesome features, too</a:t>
            </a:r>
          </a:p>
          <a:p>
            <a:pPr marL="0" indent="0">
              <a:buNone/>
            </a:pPr>
            <a:r>
              <a:rPr lang="en-US" sz="2400" dirty="0" smtClean="0">
                <a:latin typeface="Courier New"/>
                <a:cs typeface="Courier New"/>
              </a:rPr>
              <a:t>&gt;</a:t>
            </a:r>
            <a:r>
              <a:rPr lang="en-US" sz="2400" dirty="0">
                <a:latin typeface="Courier New"/>
                <a:cs typeface="Courier New"/>
              </a:rPr>
              <a:t>&gt;</a:t>
            </a:r>
            <a:r>
              <a:rPr lang="en-US" sz="2400" dirty="0" smtClean="0">
                <a:latin typeface="Courier New"/>
                <a:cs typeface="Courier New"/>
              </a:rPr>
              <a:t>&gt; marks = [74, 62, 54]</a:t>
            </a:r>
          </a:p>
          <a:p>
            <a:pPr marL="0" indent="0">
              <a:buNone/>
            </a:pPr>
            <a:r>
              <a:rPr lang="en-US" sz="2400" dirty="0" smtClean="0">
                <a:latin typeface="Courier New"/>
                <a:cs typeface="Courier New"/>
              </a:rPr>
              <a:t>&gt;&gt;&gt; </a:t>
            </a:r>
            <a:r>
              <a:rPr lang="en-US" sz="2400" dirty="0" err="1" smtClean="0">
                <a:latin typeface="Courier New"/>
                <a:cs typeface="Courier New"/>
              </a:rPr>
              <a:t>len</a:t>
            </a:r>
            <a:r>
              <a:rPr lang="en-US" sz="2400" dirty="0" smtClean="0">
                <a:latin typeface="Courier New"/>
                <a:cs typeface="Courier New"/>
              </a:rPr>
              <a:t>(</a:t>
            </a:r>
            <a:r>
              <a:rPr lang="en-US" sz="2400" dirty="0">
                <a:latin typeface="Courier New"/>
                <a:cs typeface="Courier New"/>
              </a:rPr>
              <a:t>marks)  </a:t>
            </a:r>
            <a:r>
              <a:rPr lang="en-US" sz="2400" dirty="0">
                <a:solidFill>
                  <a:srgbClr val="008000"/>
                </a:solidFill>
                <a:latin typeface="Courier New"/>
                <a:cs typeface="Courier New"/>
              </a:rPr>
              <a:t># </a:t>
            </a:r>
            <a:r>
              <a:rPr lang="en-US" sz="2400" dirty="0" smtClean="0">
                <a:solidFill>
                  <a:srgbClr val="008000"/>
                </a:solidFill>
                <a:latin typeface="Courier New"/>
                <a:cs typeface="Courier New"/>
              </a:rPr>
              <a:t>size</a:t>
            </a:r>
            <a:endParaRPr lang="en-US" sz="2400" dirty="0" smtClean="0">
              <a:latin typeface="Courier New"/>
              <a:cs typeface="Courier New"/>
            </a:endParaRPr>
          </a:p>
          <a:p>
            <a:pPr marL="0" indent="0">
              <a:buNone/>
            </a:pPr>
            <a:r>
              <a:rPr lang="en-US" sz="2400" dirty="0">
                <a:latin typeface="Courier New"/>
                <a:cs typeface="Courier New"/>
              </a:rPr>
              <a:t>3</a:t>
            </a:r>
            <a:endParaRPr lang="en-US" sz="2400" dirty="0" smtClean="0">
              <a:latin typeface="Courier New"/>
              <a:cs typeface="Courier New"/>
            </a:endParaRPr>
          </a:p>
          <a:p>
            <a:pPr marL="0" indent="0">
              <a:buNone/>
            </a:pPr>
            <a:r>
              <a:rPr lang="en-US" sz="2400" dirty="0" smtClean="0">
                <a:latin typeface="Courier New"/>
                <a:cs typeface="Courier New"/>
              </a:rPr>
              <a:t>&gt;&gt;&gt; 54 </a:t>
            </a:r>
            <a:r>
              <a:rPr lang="en-US" sz="2400" dirty="0">
                <a:latin typeface="Courier New"/>
                <a:cs typeface="Courier New"/>
              </a:rPr>
              <a:t>in marks  </a:t>
            </a:r>
            <a:r>
              <a:rPr lang="en-US" sz="2400" dirty="0">
                <a:solidFill>
                  <a:srgbClr val="008000"/>
                </a:solidFill>
                <a:latin typeface="Courier New"/>
                <a:cs typeface="Courier New"/>
              </a:rPr>
              <a:t># </a:t>
            </a:r>
            <a:r>
              <a:rPr lang="en-US" sz="2400" dirty="0" smtClean="0">
                <a:solidFill>
                  <a:srgbClr val="008000"/>
                </a:solidFill>
                <a:latin typeface="Courier New"/>
                <a:cs typeface="Courier New"/>
              </a:rPr>
              <a:t>membership testing</a:t>
            </a:r>
            <a:endParaRPr lang="en-US" sz="2400" dirty="0" smtClean="0">
              <a:latin typeface="Courier New"/>
              <a:cs typeface="Courier New"/>
            </a:endParaRPr>
          </a:p>
          <a:p>
            <a:pPr marL="0" indent="0">
              <a:buNone/>
            </a:pPr>
            <a:r>
              <a:rPr lang="en-US" sz="2400" dirty="0" smtClean="0">
                <a:latin typeface="Courier New"/>
                <a:cs typeface="Courier New"/>
              </a:rPr>
              <a:t>True</a:t>
            </a:r>
          </a:p>
          <a:p>
            <a:pPr marL="0" indent="0">
              <a:buNone/>
            </a:pPr>
            <a:r>
              <a:rPr lang="en-US" sz="2400" dirty="0" smtClean="0">
                <a:latin typeface="Courier New"/>
                <a:cs typeface="Courier New"/>
              </a:rPr>
              <a:t>&gt;&gt;&gt; </a:t>
            </a:r>
            <a:r>
              <a:rPr lang="en-US" sz="2400" dirty="0" err="1" smtClean="0">
                <a:latin typeface="Courier New"/>
                <a:cs typeface="Courier New"/>
              </a:rPr>
              <a:t>marks.pop</a:t>
            </a:r>
            <a:r>
              <a:rPr lang="en-US" sz="2400" dirty="0" smtClean="0">
                <a:latin typeface="Courier New"/>
                <a:cs typeface="Courier New"/>
              </a:rPr>
              <a:t>(1)  </a:t>
            </a:r>
            <a:r>
              <a:rPr lang="en-US" sz="2400" dirty="0">
                <a:solidFill>
                  <a:srgbClr val="008000"/>
                </a:solidFill>
                <a:latin typeface="Courier New"/>
                <a:cs typeface="Courier New"/>
              </a:rPr>
              <a:t># </a:t>
            </a:r>
            <a:r>
              <a:rPr lang="en-US" sz="2400" dirty="0" smtClean="0">
                <a:solidFill>
                  <a:srgbClr val="008000"/>
                </a:solidFill>
                <a:latin typeface="Courier New"/>
                <a:cs typeface="Courier New"/>
              </a:rPr>
              <a:t>remove/return </a:t>
            </a:r>
            <a:r>
              <a:rPr lang="en-US" sz="2400" dirty="0" err="1" smtClean="0">
                <a:solidFill>
                  <a:srgbClr val="008000"/>
                </a:solidFill>
                <a:latin typeface="Courier New"/>
                <a:cs typeface="Courier New"/>
              </a:rPr>
              <a:t>val</a:t>
            </a:r>
            <a:r>
              <a:rPr lang="en-US" sz="2400" dirty="0" smtClean="0">
                <a:solidFill>
                  <a:srgbClr val="008000"/>
                </a:solidFill>
                <a:latin typeface="Courier New"/>
                <a:cs typeface="Courier New"/>
              </a:rPr>
              <a:t> at [2]</a:t>
            </a:r>
            <a:endParaRPr lang="en-US" sz="2400" dirty="0" smtClean="0">
              <a:latin typeface="Courier New"/>
              <a:cs typeface="Courier New"/>
            </a:endParaRPr>
          </a:p>
          <a:p>
            <a:pPr marL="0" indent="0">
              <a:buNone/>
            </a:pPr>
            <a:r>
              <a:rPr lang="en-US" sz="2400" dirty="0" smtClean="0">
                <a:latin typeface="Courier New"/>
                <a:cs typeface="Courier New"/>
              </a:rPr>
              <a:t>62</a:t>
            </a:r>
          </a:p>
          <a:p>
            <a:pPr marL="0" indent="0">
              <a:buNone/>
            </a:pPr>
            <a:r>
              <a:rPr lang="en-US" sz="2400" dirty="0" smtClean="0">
                <a:latin typeface="Courier New"/>
                <a:cs typeface="Courier New"/>
              </a:rPr>
              <a:t>&gt;&gt;&gt; marks + [1, 2]  </a:t>
            </a:r>
            <a:r>
              <a:rPr lang="en-US" sz="2400" dirty="0">
                <a:solidFill>
                  <a:srgbClr val="008000"/>
                </a:solidFill>
                <a:latin typeface="Courier New"/>
                <a:cs typeface="Courier New"/>
              </a:rPr>
              <a:t># </a:t>
            </a:r>
            <a:r>
              <a:rPr lang="en-US" sz="2400" dirty="0" smtClean="0">
                <a:solidFill>
                  <a:srgbClr val="008000"/>
                </a:solidFill>
                <a:latin typeface="Courier New"/>
                <a:cs typeface="Courier New"/>
              </a:rPr>
              <a:t>concatenation</a:t>
            </a:r>
            <a:endParaRPr lang="en-US" sz="2400" dirty="0" smtClean="0">
              <a:latin typeface="Courier New"/>
              <a:cs typeface="Courier New"/>
            </a:endParaRPr>
          </a:p>
          <a:p>
            <a:pPr marL="0" indent="0">
              <a:buNone/>
            </a:pPr>
            <a:r>
              <a:rPr lang="en-US" sz="2400" dirty="0" smtClean="0">
                <a:latin typeface="Courier New"/>
                <a:cs typeface="Courier New"/>
              </a:rPr>
              <a:t>[74, 54, 1, 2]  </a:t>
            </a:r>
            <a:r>
              <a:rPr lang="en-US" sz="2400" dirty="0">
                <a:solidFill>
                  <a:srgbClr val="008000"/>
                </a:solidFill>
                <a:latin typeface="Courier New"/>
                <a:cs typeface="Courier New"/>
              </a:rPr>
              <a:t># </a:t>
            </a:r>
            <a:r>
              <a:rPr lang="en-US" sz="2400" dirty="0" smtClean="0">
                <a:solidFill>
                  <a:srgbClr val="008000"/>
                </a:solidFill>
                <a:latin typeface="Courier New"/>
                <a:cs typeface="Courier New"/>
              </a:rPr>
              <a:t>new list</a:t>
            </a:r>
            <a:endParaRPr lang="en-US" sz="2400" dirty="0">
              <a:latin typeface="Courier New"/>
              <a:cs typeface="Courier New"/>
            </a:endParaRPr>
          </a:p>
          <a:p>
            <a:pPr marL="0" indent="0">
              <a:buNone/>
            </a:pPr>
            <a:endParaRPr lang="en-US" sz="2400" dirty="0" smtClean="0">
              <a:latin typeface="Courier New"/>
              <a:cs typeface="Courier New"/>
            </a:endParaRPr>
          </a:p>
        </p:txBody>
      </p:sp>
      <p:sp>
        <p:nvSpPr>
          <p:cNvPr id="4" name="Slide Number Placeholder 3"/>
          <p:cNvSpPr>
            <a:spLocks noGrp="1"/>
          </p:cNvSpPr>
          <p:nvPr>
            <p:ph type="sldNum" sz="quarter" idx="12"/>
          </p:nvPr>
        </p:nvSpPr>
        <p:spPr/>
        <p:txBody>
          <a:bodyPr/>
          <a:lstStyle/>
          <a:p>
            <a:fld id="{81AE9630-6584-ED4B-B8EA-CB7A97BDB708}" type="slidenum">
              <a:rPr lang="en-US"/>
              <a:pPr/>
              <a:t>39</a:t>
            </a:fld>
            <a:endParaRPr lang="en-US"/>
          </a:p>
        </p:txBody>
      </p:sp>
      <p:sp>
        <p:nvSpPr>
          <p:cNvPr id="2" name="Date Placeholder 1"/>
          <p:cNvSpPr>
            <a:spLocks noGrp="1"/>
          </p:cNvSpPr>
          <p:nvPr>
            <p:ph type="dt" sz="half" idx="10"/>
          </p:nvPr>
        </p:nvSpPr>
        <p:spPr/>
        <p:txBody>
          <a:bodyPr/>
          <a:lstStyle/>
          <a:p>
            <a:fld id="{55F35A26-2BD6-AA44-8D1A-08C9B445F4D5}" type="datetime3">
              <a:rPr lang="en-CA" smtClean="0"/>
              <a:t>13 September 2014</a:t>
            </a:fld>
            <a:endParaRPr lang="en-US" dirty="0"/>
          </a:p>
        </p:txBody>
      </p:sp>
    </p:spTree>
    <p:extLst>
      <p:ext uri="{BB962C8B-B14F-4D97-AF65-F5344CB8AC3E}">
        <p14:creationId xmlns:p14="http://schemas.microsoft.com/office/powerpoint/2010/main" val="7281927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4">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554">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3554">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554">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4">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355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smtClean="0"/>
              <a:t>Variable aliasing</a:t>
            </a:r>
            <a:endParaRPr lang="en-US" sz="4500" dirty="0"/>
          </a:p>
        </p:txBody>
      </p:sp>
      <p:sp>
        <p:nvSpPr>
          <p:cNvPr id="23554" name="Rectangle 2"/>
          <p:cNvSpPr>
            <a:spLocks noGrp="1" noChangeArrowheads="1"/>
          </p:cNvSpPr>
          <p:nvPr>
            <p:ph idx="1"/>
          </p:nvPr>
        </p:nvSpPr>
        <p:spPr>
          <a:xfrm>
            <a:off x="457200" y="1282700"/>
            <a:ext cx="8229600" cy="4525963"/>
          </a:xfrm>
          <a:ln/>
        </p:spPr>
        <p:txBody>
          <a:bodyPr anchor="t"/>
          <a:lstStyle/>
          <a:p>
            <a:r>
              <a:rPr lang="en-US" sz="2400" dirty="0" smtClean="0"/>
              <a:t>Careful! Multiple variables might be referring to the </a:t>
            </a:r>
            <a:r>
              <a:rPr lang="en-US" sz="2400" b="1" dirty="0" smtClean="0"/>
              <a:t>same</a:t>
            </a:r>
            <a:r>
              <a:rPr lang="en-US" sz="2400" dirty="0" smtClean="0"/>
              <a:t> mutable data structure:</a:t>
            </a:r>
            <a:endParaRPr lang="en-US" sz="2400" dirty="0"/>
          </a:p>
          <a:p>
            <a:pPr marL="0" indent="0">
              <a:buNone/>
            </a:pPr>
            <a:r>
              <a:rPr lang="en-US" sz="2000" dirty="0" smtClean="0">
                <a:latin typeface="Courier New"/>
                <a:cs typeface="Courier New"/>
              </a:rPr>
              <a:t>&gt;</a:t>
            </a:r>
            <a:r>
              <a:rPr lang="en-US" sz="2000" dirty="0">
                <a:latin typeface="Courier New"/>
                <a:cs typeface="Courier New"/>
              </a:rPr>
              <a:t>&gt;</a:t>
            </a:r>
            <a:r>
              <a:rPr lang="en-US" sz="2000" dirty="0" smtClean="0">
                <a:latin typeface="Courier New"/>
                <a:cs typeface="Courier New"/>
              </a:rPr>
              <a:t>&gt; </a:t>
            </a:r>
            <a:r>
              <a:rPr lang="en-US" sz="2000" dirty="0" err="1" smtClean="0">
                <a:latin typeface="Courier New"/>
                <a:cs typeface="Courier New"/>
              </a:rPr>
              <a:t>sorted_list</a:t>
            </a:r>
            <a:r>
              <a:rPr lang="en-US" sz="2000" dirty="0" smtClean="0">
                <a:latin typeface="Courier New"/>
                <a:cs typeface="Courier New"/>
              </a:rPr>
              <a:t> = [1, 2, </a:t>
            </a:r>
            <a:r>
              <a:rPr lang="en-US" sz="2000" dirty="0">
                <a:latin typeface="Courier New"/>
                <a:cs typeface="Courier New"/>
              </a:rPr>
              <a:t>3</a:t>
            </a:r>
            <a:r>
              <a:rPr lang="en-US" sz="2000" dirty="0" smtClean="0">
                <a:latin typeface="Courier New"/>
                <a:cs typeface="Courier New"/>
              </a:rPr>
              <a:t>]</a:t>
            </a:r>
          </a:p>
          <a:p>
            <a:pPr marL="0" indent="0">
              <a:buNone/>
            </a:pPr>
            <a:r>
              <a:rPr lang="en-US" sz="2000" dirty="0" smtClean="0">
                <a:latin typeface="Courier New"/>
                <a:cs typeface="Courier New"/>
              </a:rPr>
              <a:t>&gt;&gt;&gt; </a:t>
            </a:r>
            <a:r>
              <a:rPr lang="en-US" sz="2000" dirty="0" err="1" smtClean="0">
                <a:latin typeface="Courier New"/>
                <a:cs typeface="Courier New"/>
              </a:rPr>
              <a:t>not_a_copy</a:t>
            </a:r>
            <a:r>
              <a:rPr lang="en-US" sz="2000" dirty="0" smtClean="0">
                <a:latin typeface="Courier New"/>
                <a:cs typeface="Courier New"/>
              </a:rPr>
              <a:t> = </a:t>
            </a:r>
            <a:r>
              <a:rPr lang="en-US" sz="2000" dirty="0" err="1" smtClean="0">
                <a:latin typeface="Courier New"/>
                <a:cs typeface="Courier New"/>
              </a:rPr>
              <a:t>sorted_list</a:t>
            </a:r>
            <a:r>
              <a:rPr lang="en-US" sz="2000" dirty="0" smtClean="0">
                <a:latin typeface="Courier New"/>
                <a:cs typeface="Courier New"/>
              </a:rPr>
              <a:t>  </a:t>
            </a:r>
            <a:r>
              <a:rPr lang="en-US" sz="2000" dirty="0" smtClean="0">
                <a:solidFill>
                  <a:srgbClr val="008000"/>
                </a:solidFill>
                <a:latin typeface="Courier New"/>
                <a:cs typeface="Courier New"/>
              </a:rPr>
              <a:t># not a copy</a:t>
            </a:r>
          </a:p>
          <a:p>
            <a:pPr marL="0" indent="0">
              <a:buNone/>
            </a:pPr>
            <a:r>
              <a:rPr lang="en-US" sz="2000" dirty="0" smtClean="0">
                <a:latin typeface="Courier New"/>
                <a:cs typeface="Courier New"/>
              </a:rPr>
              <a:t>&gt;&gt;&gt; </a:t>
            </a:r>
            <a:r>
              <a:rPr lang="en-US" sz="2000" dirty="0" err="1" smtClean="0">
                <a:latin typeface="Courier New"/>
                <a:cs typeface="Courier New"/>
              </a:rPr>
              <a:t>not_a_copy.append</a:t>
            </a:r>
            <a:r>
              <a:rPr lang="en-US" sz="2000" dirty="0" smtClean="0">
                <a:latin typeface="Courier New"/>
                <a:cs typeface="Courier New"/>
              </a:rPr>
              <a:t>(0)</a:t>
            </a:r>
          </a:p>
          <a:p>
            <a:pPr marL="0" indent="0">
              <a:buNone/>
            </a:pPr>
            <a:r>
              <a:rPr lang="en-US" sz="2000" dirty="0" smtClean="0">
                <a:latin typeface="Courier New"/>
                <a:cs typeface="Courier New"/>
              </a:rPr>
              <a:t>&gt;&gt;&gt; </a:t>
            </a:r>
            <a:r>
              <a:rPr lang="en-US" sz="2000" dirty="0" err="1" smtClean="0">
                <a:latin typeface="Courier New"/>
                <a:cs typeface="Courier New"/>
              </a:rPr>
              <a:t>sorted_list</a:t>
            </a:r>
            <a:endParaRPr lang="en-US" sz="2000" dirty="0" smtClean="0">
              <a:latin typeface="Courier New"/>
              <a:cs typeface="Courier New"/>
            </a:endParaRPr>
          </a:p>
          <a:p>
            <a:pPr marL="0" indent="0">
              <a:buNone/>
            </a:pPr>
            <a:r>
              <a:rPr lang="en-US" sz="2000" dirty="0" smtClean="0">
                <a:latin typeface="Courier New"/>
                <a:cs typeface="Courier New"/>
              </a:rPr>
              <a:t>[1, 2, 3, 0]  </a:t>
            </a:r>
            <a:r>
              <a:rPr lang="en-US" sz="2000" dirty="0" smtClean="0">
                <a:solidFill>
                  <a:srgbClr val="008000"/>
                </a:solidFill>
                <a:latin typeface="Courier New"/>
                <a:cs typeface="Courier New"/>
              </a:rPr>
              <a:t># crap</a:t>
            </a:r>
          </a:p>
          <a:p>
            <a:pPr marL="0" indent="0">
              <a:buNone/>
            </a:pPr>
            <a:endParaRPr lang="en-US" sz="2000" dirty="0" smtClean="0">
              <a:latin typeface="Courier New"/>
              <a:cs typeface="Courier New"/>
            </a:endParaRPr>
          </a:p>
          <a:p>
            <a:pPr marL="0" indent="0">
              <a:buNone/>
            </a:pPr>
            <a:r>
              <a:rPr lang="en-US" sz="2000" dirty="0">
                <a:latin typeface="Courier New"/>
                <a:cs typeface="Courier New"/>
              </a:rPr>
              <a:t>&gt;&gt;&gt; </a:t>
            </a:r>
            <a:r>
              <a:rPr lang="en-US" sz="2000" dirty="0" err="1" smtClean="0">
                <a:latin typeface="Courier New"/>
                <a:cs typeface="Courier New"/>
              </a:rPr>
              <a:t>actually_a_copy</a:t>
            </a:r>
            <a:r>
              <a:rPr lang="en-US" sz="2000" dirty="0">
                <a:latin typeface="Courier New"/>
                <a:cs typeface="Courier New"/>
              </a:rPr>
              <a:t> </a:t>
            </a:r>
            <a:r>
              <a:rPr lang="en-US" sz="2000" dirty="0" smtClean="0">
                <a:latin typeface="Courier New"/>
                <a:cs typeface="Courier New"/>
              </a:rPr>
              <a:t>= list(</a:t>
            </a:r>
            <a:r>
              <a:rPr lang="en-US" sz="2000" dirty="0" err="1" smtClean="0">
                <a:latin typeface="Courier New"/>
                <a:cs typeface="Courier New"/>
              </a:rPr>
              <a:t>sorted_list</a:t>
            </a:r>
            <a:r>
              <a:rPr lang="en-US" sz="2000" dirty="0" smtClean="0">
                <a:latin typeface="Courier New"/>
                <a:cs typeface="Courier New"/>
              </a:rPr>
              <a:t>)</a:t>
            </a:r>
            <a:endParaRPr lang="en-US" sz="2000" dirty="0">
              <a:latin typeface="Courier New"/>
              <a:cs typeface="Courier New"/>
            </a:endParaRPr>
          </a:p>
          <a:p>
            <a:pPr marL="0" indent="0">
              <a:buNone/>
            </a:pPr>
            <a:r>
              <a:rPr lang="en-US" sz="2000" dirty="0">
                <a:latin typeface="Courier New"/>
                <a:cs typeface="Courier New"/>
              </a:rPr>
              <a:t>&gt;&gt;&gt; </a:t>
            </a:r>
            <a:r>
              <a:rPr lang="en-US" sz="2000" dirty="0" err="1" smtClean="0">
                <a:latin typeface="Courier New"/>
                <a:cs typeface="Courier New"/>
              </a:rPr>
              <a:t>another_copy</a:t>
            </a:r>
            <a:r>
              <a:rPr lang="en-US" sz="2000" dirty="0" smtClean="0">
                <a:latin typeface="Courier New"/>
                <a:cs typeface="Courier New"/>
              </a:rPr>
              <a:t> = </a:t>
            </a:r>
            <a:r>
              <a:rPr lang="en-US" sz="2000" dirty="0" err="1" smtClean="0">
                <a:latin typeface="Courier New"/>
                <a:cs typeface="Courier New"/>
              </a:rPr>
              <a:t>sorted_list</a:t>
            </a:r>
            <a:r>
              <a:rPr lang="en-US" sz="2000" dirty="0" smtClean="0">
                <a:latin typeface="Courier New"/>
                <a:cs typeface="Courier New"/>
              </a:rPr>
              <a:t>[:]</a:t>
            </a:r>
            <a:endParaRPr lang="en-US" sz="2000" dirty="0">
              <a:latin typeface="Courier New"/>
              <a:cs typeface="Courier New"/>
            </a:endParaRPr>
          </a:p>
          <a:p>
            <a:pPr marL="0" indent="0">
              <a:buNone/>
            </a:pPr>
            <a:endParaRPr lang="en-US" sz="2000" dirty="0">
              <a:latin typeface="Courier New"/>
              <a:cs typeface="Courier New"/>
            </a:endParaRPr>
          </a:p>
          <a:p>
            <a:pPr marL="0" indent="0">
              <a:buNone/>
            </a:pPr>
            <a:endParaRPr lang="en-US" sz="2000" dirty="0" smtClean="0">
              <a:solidFill>
                <a:srgbClr val="008000"/>
              </a:solidFill>
              <a:latin typeface="Courier New"/>
              <a:cs typeface="Courier New"/>
            </a:endParaRPr>
          </a:p>
        </p:txBody>
      </p:sp>
      <p:sp>
        <p:nvSpPr>
          <p:cNvPr id="4" name="Slide Number Placeholder 3"/>
          <p:cNvSpPr>
            <a:spLocks noGrp="1"/>
          </p:cNvSpPr>
          <p:nvPr>
            <p:ph type="sldNum" sz="quarter" idx="12"/>
          </p:nvPr>
        </p:nvSpPr>
        <p:spPr/>
        <p:txBody>
          <a:bodyPr/>
          <a:lstStyle/>
          <a:p>
            <a:fld id="{81AE9630-6584-ED4B-B8EA-CB7A97BDB708}" type="slidenum">
              <a:rPr lang="en-US"/>
              <a:pPr/>
              <a:t>40</a:t>
            </a:fld>
            <a:endParaRPr lang="en-US"/>
          </a:p>
        </p:txBody>
      </p:sp>
      <p:sp>
        <p:nvSpPr>
          <p:cNvPr id="2" name="Date Placeholder 1"/>
          <p:cNvSpPr>
            <a:spLocks noGrp="1"/>
          </p:cNvSpPr>
          <p:nvPr>
            <p:ph type="dt" sz="half" idx="10"/>
          </p:nvPr>
        </p:nvSpPr>
        <p:spPr/>
        <p:txBody>
          <a:bodyPr/>
          <a:lstStyle/>
          <a:p>
            <a:fld id="{E0BD0C4F-F15C-6E44-898B-217D3634A04B}" type="datetime3">
              <a:rPr lang="en-CA" smtClean="0"/>
              <a:t>13 September 2014</a:t>
            </a:fld>
            <a:endParaRPr lang="en-US" dirty="0"/>
          </a:p>
        </p:txBody>
      </p:sp>
    </p:spTree>
    <p:extLst>
      <p:ext uri="{BB962C8B-B14F-4D97-AF65-F5344CB8AC3E}">
        <p14:creationId xmlns:p14="http://schemas.microsoft.com/office/powerpoint/2010/main" val="41147070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4">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554">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3554">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55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smtClean="0"/>
              <a:t>(Tuples, of, things)</a:t>
            </a:r>
            <a:endParaRPr lang="en-US" sz="4500" dirty="0"/>
          </a:p>
        </p:txBody>
      </p:sp>
      <p:sp>
        <p:nvSpPr>
          <p:cNvPr id="23554" name="Rectangle 2"/>
          <p:cNvSpPr>
            <a:spLocks noGrp="1" noChangeArrowheads="1"/>
          </p:cNvSpPr>
          <p:nvPr>
            <p:ph idx="1"/>
          </p:nvPr>
        </p:nvSpPr>
        <p:spPr>
          <a:xfrm>
            <a:off x="457200" y="1282700"/>
            <a:ext cx="8229600" cy="4525963"/>
          </a:xfrm>
          <a:ln/>
        </p:spPr>
        <p:txBody>
          <a:bodyPr anchor="t"/>
          <a:lstStyle/>
          <a:p>
            <a:r>
              <a:rPr lang="en-US" sz="2800" dirty="0" smtClean="0"/>
              <a:t>Tuples are like fast, simple lists, that are </a:t>
            </a:r>
            <a:r>
              <a:rPr lang="en-US" sz="2800" b="1" dirty="0" smtClean="0"/>
              <a:t>immutable</a:t>
            </a:r>
          </a:p>
          <a:p>
            <a:pPr marL="0" indent="0">
              <a:buNone/>
            </a:pPr>
            <a:r>
              <a:rPr lang="en-US" sz="2000" dirty="0" smtClean="0">
                <a:latin typeface="Courier New"/>
                <a:cs typeface="Courier New"/>
              </a:rPr>
              <a:t>&gt;&gt;&gt; stuff = (42, 3.14, 'carpe diem')</a:t>
            </a:r>
          </a:p>
          <a:p>
            <a:pPr marL="0" indent="0">
              <a:buNone/>
            </a:pPr>
            <a:r>
              <a:rPr lang="en-US" sz="2000" dirty="0" smtClean="0">
                <a:latin typeface="Courier New"/>
                <a:cs typeface="Courier New"/>
              </a:rPr>
              <a:t>&gt;&gt;&gt; stuff[0] = 'a'</a:t>
            </a:r>
          </a:p>
          <a:p>
            <a:pPr marL="0" indent="0">
              <a:buNone/>
            </a:pPr>
            <a:r>
              <a:rPr lang="en-US" sz="2000" dirty="0" err="1">
                <a:latin typeface="Courier New"/>
                <a:cs typeface="Courier New"/>
              </a:rPr>
              <a:t>Traceback</a:t>
            </a:r>
            <a:r>
              <a:rPr lang="en-US" sz="2000" dirty="0">
                <a:latin typeface="Courier New"/>
                <a:cs typeface="Courier New"/>
              </a:rPr>
              <a:t> (most recent call last):</a:t>
            </a:r>
          </a:p>
          <a:p>
            <a:pPr marL="0" indent="0">
              <a:buNone/>
            </a:pPr>
            <a:r>
              <a:rPr lang="en-US" sz="2000" dirty="0">
                <a:latin typeface="Courier New"/>
                <a:cs typeface="Courier New"/>
              </a:rPr>
              <a:t>  File "&lt;</a:t>
            </a:r>
            <a:r>
              <a:rPr lang="en-US" sz="2000" dirty="0" err="1">
                <a:latin typeface="Courier New"/>
                <a:cs typeface="Courier New"/>
              </a:rPr>
              <a:t>stdin</a:t>
            </a:r>
            <a:r>
              <a:rPr lang="en-US" sz="2000" dirty="0">
                <a:latin typeface="Courier New"/>
                <a:cs typeface="Courier New"/>
              </a:rPr>
              <a:t>&gt;", line 1, in &lt;module&gt;</a:t>
            </a:r>
          </a:p>
          <a:p>
            <a:pPr marL="0" indent="0">
              <a:buNone/>
            </a:pPr>
            <a:r>
              <a:rPr lang="en-US" sz="2000" dirty="0" err="1">
                <a:latin typeface="Courier New"/>
                <a:cs typeface="Courier New"/>
              </a:rPr>
              <a:t>TypeError</a:t>
            </a:r>
            <a:r>
              <a:rPr lang="en-US" sz="2000" dirty="0">
                <a:latin typeface="Courier New"/>
                <a:cs typeface="Courier New"/>
              </a:rPr>
              <a:t>: 'tuple' object does not support item </a:t>
            </a:r>
            <a:r>
              <a:rPr lang="en-US" sz="2000" dirty="0" smtClean="0">
                <a:latin typeface="Courier New"/>
                <a:cs typeface="Courier New"/>
              </a:rPr>
              <a:t>assignment</a:t>
            </a:r>
          </a:p>
          <a:p>
            <a:r>
              <a:rPr lang="en-US" sz="2800" dirty="0" smtClean="0"/>
              <a:t>Can always create a list from them:</a:t>
            </a:r>
            <a:endParaRPr lang="en-US" sz="2800" dirty="0"/>
          </a:p>
          <a:p>
            <a:pPr marL="0" indent="0">
              <a:buNone/>
            </a:pPr>
            <a:r>
              <a:rPr lang="en-US" sz="2000" dirty="0" smtClean="0">
                <a:latin typeface="Courier New"/>
                <a:cs typeface="Courier New"/>
              </a:rPr>
              <a:t>&gt;</a:t>
            </a:r>
            <a:r>
              <a:rPr lang="en-US" sz="2000" dirty="0">
                <a:latin typeface="Courier New"/>
                <a:cs typeface="Courier New"/>
              </a:rPr>
              <a:t>&gt;</a:t>
            </a:r>
            <a:r>
              <a:rPr lang="en-US" sz="2000" dirty="0" smtClean="0">
                <a:latin typeface="Courier New"/>
                <a:cs typeface="Courier New"/>
              </a:rPr>
              <a:t>&gt; L = list(stuff)</a:t>
            </a:r>
          </a:p>
          <a:p>
            <a:pPr lvl="0"/>
            <a:r>
              <a:rPr lang="en-US" sz="2800" dirty="0" smtClean="0">
                <a:solidFill>
                  <a:prstClr val="black"/>
                </a:solidFill>
              </a:rPr>
              <a:t>&gt;.&lt;   A little weird to get a 1-element tuple:</a:t>
            </a:r>
            <a:endParaRPr lang="en-US" sz="2800" dirty="0">
              <a:solidFill>
                <a:prstClr val="black"/>
              </a:solidFill>
            </a:endParaRPr>
          </a:p>
          <a:p>
            <a:pPr marL="0" indent="0">
              <a:buNone/>
            </a:pPr>
            <a:r>
              <a:rPr lang="en-US" sz="2000" dirty="0" smtClean="0">
                <a:latin typeface="Courier New"/>
                <a:cs typeface="Courier New"/>
              </a:rPr>
              <a:t>('a') -&gt; 'a'</a:t>
            </a:r>
          </a:p>
          <a:p>
            <a:pPr marL="0" indent="0">
              <a:buNone/>
            </a:pPr>
            <a:r>
              <a:rPr lang="en-US" sz="2000" dirty="0" smtClean="0">
                <a:latin typeface="Courier New"/>
                <a:cs typeface="Courier New"/>
              </a:rPr>
              <a:t>('a',) -&gt; ('a',)</a:t>
            </a:r>
            <a:endParaRPr lang="en-US" sz="2000" dirty="0">
              <a:latin typeface="Courier New"/>
              <a:cs typeface="Courier New"/>
            </a:endParaRPr>
          </a:p>
        </p:txBody>
      </p:sp>
      <p:sp>
        <p:nvSpPr>
          <p:cNvPr id="4" name="Slide Number Placeholder 3"/>
          <p:cNvSpPr>
            <a:spLocks noGrp="1"/>
          </p:cNvSpPr>
          <p:nvPr>
            <p:ph type="sldNum" sz="quarter" idx="12"/>
          </p:nvPr>
        </p:nvSpPr>
        <p:spPr/>
        <p:txBody>
          <a:bodyPr/>
          <a:lstStyle/>
          <a:p>
            <a:fld id="{81AE9630-6584-ED4B-B8EA-CB7A97BDB708}" type="slidenum">
              <a:rPr lang="en-US"/>
              <a:pPr/>
              <a:t>41</a:t>
            </a:fld>
            <a:endParaRPr lang="en-US"/>
          </a:p>
        </p:txBody>
      </p:sp>
      <p:sp>
        <p:nvSpPr>
          <p:cNvPr id="2" name="Date Placeholder 1"/>
          <p:cNvSpPr>
            <a:spLocks noGrp="1"/>
          </p:cNvSpPr>
          <p:nvPr>
            <p:ph type="dt" sz="half" idx="10"/>
          </p:nvPr>
        </p:nvSpPr>
        <p:spPr/>
        <p:txBody>
          <a:bodyPr/>
          <a:lstStyle/>
          <a:p>
            <a:fld id="{3243251F-BD2A-E747-A778-647A1A5A38B7}" type="datetime3">
              <a:rPr lang="en-CA" smtClean="0"/>
              <a:t>13 September 2014</a:t>
            </a:fld>
            <a:endParaRPr lang="en-US" dirty="0"/>
          </a:p>
        </p:txBody>
      </p:sp>
    </p:spTree>
    <p:extLst>
      <p:ext uri="{BB962C8B-B14F-4D97-AF65-F5344CB8AC3E}">
        <p14:creationId xmlns:p14="http://schemas.microsoft.com/office/powerpoint/2010/main" val="7899779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normAutofit fontScale="90000"/>
          </a:bodyPr>
          <a:lstStyle/>
          <a:p>
            <a:r>
              <a:rPr lang="en-US" sz="4500" dirty="0" smtClean="0"/>
              <a:t>For loops!</a:t>
            </a:r>
            <a:r>
              <a:rPr lang="en-US" sz="4500" dirty="0"/>
              <a:t> </a:t>
            </a:r>
            <a:r>
              <a:rPr lang="en-US" sz="4500" dirty="0" smtClean="0"/>
              <a:t>(</a:t>
            </a:r>
            <a:r>
              <a:rPr lang="en-US" sz="3600" dirty="0" smtClean="0"/>
              <a:t>you </a:t>
            </a:r>
            <a:r>
              <a:rPr lang="en-US" sz="3600" dirty="0"/>
              <a:t>spin me right round baby..</a:t>
            </a:r>
            <a:r>
              <a:rPr lang="en-US" sz="3600" dirty="0" smtClean="0"/>
              <a:t>.</a:t>
            </a:r>
            <a:r>
              <a:rPr lang="en-US" sz="4500" dirty="0" smtClean="0"/>
              <a:t>)</a:t>
            </a:r>
            <a:endParaRPr lang="en-US" sz="4500" dirty="0"/>
          </a:p>
        </p:txBody>
      </p:sp>
      <p:sp>
        <p:nvSpPr>
          <p:cNvPr id="23554" name="Rectangle 2"/>
          <p:cNvSpPr>
            <a:spLocks noGrp="1" noChangeArrowheads="1"/>
          </p:cNvSpPr>
          <p:nvPr>
            <p:ph idx="1"/>
          </p:nvPr>
        </p:nvSpPr>
        <p:spPr>
          <a:xfrm>
            <a:off x="457200" y="1110517"/>
            <a:ext cx="8229600" cy="4525963"/>
          </a:xfrm>
          <a:ln/>
        </p:spPr>
        <p:txBody>
          <a:bodyPr anchor="t"/>
          <a:lstStyle/>
          <a:p>
            <a:r>
              <a:rPr lang="en-US" sz="2800" b="1" dirty="0" smtClean="0"/>
              <a:t>For loops </a:t>
            </a:r>
            <a:r>
              <a:rPr lang="en-US" sz="2800" dirty="0" smtClean="0"/>
              <a:t>repeat some code for </a:t>
            </a:r>
            <a:r>
              <a:rPr lang="en-US" sz="2800" b="1" dirty="0" smtClean="0"/>
              <a:t>each </a:t>
            </a:r>
            <a:r>
              <a:rPr lang="en-US" sz="2800" dirty="0" smtClean="0"/>
              <a:t>element in a sequence</a:t>
            </a:r>
          </a:p>
          <a:p>
            <a:pPr lvl="1"/>
            <a:r>
              <a:rPr lang="en-US" sz="2400" dirty="0" smtClean="0"/>
              <a:t>This is a </a:t>
            </a:r>
            <a:r>
              <a:rPr lang="en-US" sz="2400" dirty="0" err="1" smtClean="0"/>
              <a:t>foreach</a:t>
            </a:r>
            <a:r>
              <a:rPr lang="en-US" sz="2400" dirty="0" smtClean="0"/>
              <a:t> loop in most languages</a:t>
            </a:r>
          </a:p>
          <a:p>
            <a:pPr lvl="1"/>
            <a:endParaRPr lang="en-US" sz="2400" dirty="0" smtClean="0"/>
          </a:p>
          <a:p>
            <a:pPr marL="0" indent="0">
              <a:buNone/>
            </a:pPr>
            <a:r>
              <a:rPr lang="en-US" sz="2000" dirty="0" smtClean="0">
                <a:latin typeface="Courier New"/>
                <a:cs typeface="Courier New"/>
              </a:rPr>
              <a:t>&gt;</a:t>
            </a:r>
            <a:r>
              <a:rPr lang="en-US" sz="2000" dirty="0">
                <a:latin typeface="Courier New"/>
                <a:cs typeface="Courier New"/>
              </a:rPr>
              <a:t>&gt;</a:t>
            </a:r>
            <a:r>
              <a:rPr lang="en-US" sz="2000" dirty="0" smtClean="0">
                <a:latin typeface="Courier New"/>
                <a:cs typeface="Courier New"/>
              </a:rPr>
              <a:t>&gt; </a:t>
            </a:r>
            <a:r>
              <a:rPr lang="en-US" sz="2000" dirty="0" err="1" smtClean="0">
                <a:latin typeface="Courier New"/>
                <a:cs typeface="Courier New"/>
              </a:rPr>
              <a:t>colours</a:t>
            </a:r>
            <a:r>
              <a:rPr lang="en-US" sz="2000" dirty="0" smtClean="0">
                <a:latin typeface="Courier New"/>
                <a:cs typeface="Courier New"/>
              </a:rPr>
              <a:t> = ['red', 'green', 'blue']</a:t>
            </a:r>
          </a:p>
          <a:p>
            <a:pPr marL="0" indent="0">
              <a:buNone/>
            </a:pPr>
            <a:r>
              <a:rPr lang="en-US" sz="2000" dirty="0" smtClean="0">
                <a:latin typeface="Courier New"/>
                <a:cs typeface="Courier New"/>
              </a:rPr>
              <a:t>&gt;&gt;&gt; </a:t>
            </a:r>
            <a:r>
              <a:rPr lang="en-US" sz="2000" b="1" dirty="0" smtClean="0">
                <a:latin typeface="Courier New"/>
                <a:cs typeface="Courier New"/>
              </a:rPr>
              <a:t>for</a:t>
            </a:r>
            <a:r>
              <a:rPr lang="en-US" sz="2000" dirty="0" smtClean="0">
                <a:latin typeface="Courier New"/>
                <a:cs typeface="Courier New"/>
              </a:rPr>
              <a:t> </a:t>
            </a:r>
            <a:r>
              <a:rPr lang="en-US" sz="2000" dirty="0" err="1" smtClean="0">
                <a:latin typeface="Courier New"/>
                <a:cs typeface="Courier New"/>
              </a:rPr>
              <a:t>colour</a:t>
            </a:r>
            <a:r>
              <a:rPr lang="en-US" sz="2000" dirty="0" smtClean="0">
                <a:latin typeface="Courier New"/>
                <a:cs typeface="Courier New"/>
              </a:rPr>
              <a:t> </a:t>
            </a:r>
            <a:r>
              <a:rPr lang="en-US" sz="2000" b="1" dirty="0" smtClean="0">
                <a:latin typeface="Courier New"/>
                <a:cs typeface="Courier New"/>
              </a:rPr>
              <a:t>in</a:t>
            </a:r>
            <a:r>
              <a:rPr lang="en-US" sz="2000" dirty="0" smtClean="0">
                <a:latin typeface="Courier New"/>
                <a:cs typeface="Courier New"/>
              </a:rPr>
              <a:t> </a:t>
            </a:r>
            <a:r>
              <a:rPr lang="en-US" sz="2000" dirty="0" err="1" smtClean="0">
                <a:latin typeface="Courier New"/>
                <a:cs typeface="Courier New"/>
              </a:rPr>
              <a:t>colours</a:t>
            </a:r>
            <a:r>
              <a:rPr lang="en-US" sz="2000" dirty="0" smtClean="0">
                <a:latin typeface="Courier New"/>
                <a:cs typeface="Courier New"/>
              </a:rPr>
              <a:t>:</a:t>
            </a:r>
          </a:p>
          <a:p>
            <a:pPr marL="0" indent="0">
              <a:buNone/>
            </a:pPr>
            <a:r>
              <a:rPr lang="en-US" sz="2000" dirty="0" smtClean="0">
                <a:latin typeface="Courier New"/>
                <a:cs typeface="Courier New"/>
              </a:rPr>
              <a:t>...     print(</a:t>
            </a:r>
            <a:r>
              <a:rPr lang="en-US" sz="2000" dirty="0" err="1" smtClean="0">
                <a:latin typeface="Courier New"/>
                <a:cs typeface="Courier New"/>
              </a:rPr>
              <a:t>colour</a:t>
            </a:r>
            <a:r>
              <a:rPr lang="en-US" sz="2000" dirty="0" smtClean="0">
                <a:latin typeface="Courier New"/>
                <a:cs typeface="Courier New"/>
              </a:rPr>
              <a:t>)</a:t>
            </a:r>
          </a:p>
          <a:p>
            <a:pPr marL="0" indent="0">
              <a:buNone/>
            </a:pPr>
            <a:r>
              <a:rPr lang="en-US" sz="2000" dirty="0" smtClean="0">
                <a:latin typeface="Courier New"/>
                <a:cs typeface="Courier New"/>
              </a:rPr>
              <a:t>...</a:t>
            </a:r>
          </a:p>
          <a:p>
            <a:pPr marL="0" indent="0">
              <a:buNone/>
            </a:pPr>
            <a:r>
              <a:rPr lang="en-US" sz="2000" dirty="0" smtClean="0">
                <a:latin typeface="Courier New"/>
                <a:cs typeface="Courier New"/>
              </a:rPr>
              <a:t>red</a:t>
            </a:r>
          </a:p>
          <a:p>
            <a:pPr marL="0" indent="0">
              <a:buNone/>
            </a:pPr>
            <a:r>
              <a:rPr lang="en-US" sz="2000" dirty="0" smtClean="0">
                <a:latin typeface="Courier New"/>
                <a:cs typeface="Courier New"/>
              </a:rPr>
              <a:t>green</a:t>
            </a:r>
          </a:p>
          <a:p>
            <a:pPr marL="0" indent="0">
              <a:buNone/>
            </a:pPr>
            <a:r>
              <a:rPr lang="en-US" sz="2000" dirty="0" smtClean="0">
                <a:latin typeface="Courier New"/>
                <a:cs typeface="Courier New"/>
              </a:rPr>
              <a:t>blue</a:t>
            </a:r>
          </a:p>
        </p:txBody>
      </p:sp>
      <p:sp>
        <p:nvSpPr>
          <p:cNvPr id="4" name="Slide Number Placeholder 3"/>
          <p:cNvSpPr>
            <a:spLocks noGrp="1"/>
          </p:cNvSpPr>
          <p:nvPr>
            <p:ph type="sldNum" sz="quarter" idx="12"/>
          </p:nvPr>
        </p:nvSpPr>
        <p:spPr/>
        <p:txBody>
          <a:bodyPr/>
          <a:lstStyle/>
          <a:p>
            <a:fld id="{81AE9630-6584-ED4B-B8EA-CB7A97BDB708}" type="slidenum">
              <a:rPr lang="en-US"/>
              <a:pPr/>
              <a:t>42</a:t>
            </a:fld>
            <a:endParaRPr lang="en-US"/>
          </a:p>
        </p:txBody>
      </p:sp>
      <p:sp>
        <p:nvSpPr>
          <p:cNvPr id="2" name="Date Placeholder 1"/>
          <p:cNvSpPr>
            <a:spLocks noGrp="1"/>
          </p:cNvSpPr>
          <p:nvPr>
            <p:ph type="dt" sz="half" idx="10"/>
          </p:nvPr>
        </p:nvSpPr>
        <p:spPr/>
        <p:txBody>
          <a:bodyPr/>
          <a:lstStyle/>
          <a:p>
            <a:fld id="{41B31983-DD1D-E74E-9345-0CD6545C4C45}" type="datetime3">
              <a:rPr lang="en-CA" smtClean="0"/>
              <a:t>13 September 2014</a:t>
            </a:fld>
            <a:endParaRPr lang="en-US" dirty="0"/>
          </a:p>
        </p:txBody>
      </p:sp>
    </p:spTree>
    <p:extLst>
      <p:ext uri="{BB962C8B-B14F-4D97-AF65-F5344CB8AC3E}">
        <p14:creationId xmlns:p14="http://schemas.microsoft.com/office/powerpoint/2010/main" val="9085931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normAutofit fontScale="90000"/>
          </a:bodyPr>
          <a:lstStyle/>
          <a:p>
            <a:r>
              <a:rPr lang="en-US" sz="4500" dirty="0"/>
              <a:t>For loops! (</a:t>
            </a:r>
            <a:r>
              <a:rPr lang="en-US" sz="3600" dirty="0"/>
              <a:t>you spin me right round baby...</a:t>
            </a:r>
            <a:r>
              <a:rPr lang="en-US" sz="4500" dirty="0"/>
              <a:t>)</a:t>
            </a:r>
          </a:p>
        </p:txBody>
      </p:sp>
      <p:sp>
        <p:nvSpPr>
          <p:cNvPr id="23554" name="Rectangle 2"/>
          <p:cNvSpPr>
            <a:spLocks noGrp="1" noChangeArrowheads="1"/>
          </p:cNvSpPr>
          <p:nvPr>
            <p:ph idx="1"/>
          </p:nvPr>
        </p:nvSpPr>
        <p:spPr>
          <a:xfrm>
            <a:off x="457200" y="1110517"/>
            <a:ext cx="8229600" cy="4525963"/>
          </a:xfrm>
          <a:ln/>
        </p:spPr>
        <p:txBody>
          <a:bodyPr anchor="t"/>
          <a:lstStyle/>
          <a:p>
            <a:r>
              <a:rPr lang="en-US" sz="2800" dirty="0" smtClean="0"/>
              <a:t>But wait, I actually </a:t>
            </a:r>
            <a:r>
              <a:rPr lang="en-US" sz="2800" i="1" dirty="0" smtClean="0"/>
              <a:t>wanted</a:t>
            </a:r>
            <a:r>
              <a:rPr lang="en-US" sz="2800" dirty="0" smtClean="0"/>
              <a:t> the index!</a:t>
            </a:r>
            <a:endParaRPr lang="en-US" sz="2400" dirty="0" smtClean="0"/>
          </a:p>
          <a:p>
            <a:pPr lvl="1"/>
            <a:r>
              <a:rPr lang="en-US" sz="2400" dirty="0" smtClean="0"/>
              <a:t>Use </a:t>
            </a:r>
            <a:r>
              <a:rPr lang="en-US" sz="2400" b="1" dirty="0" smtClean="0">
                <a:latin typeface="Courier New"/>
                <a:cs typeface="Courier New"/>
              </a:rPr>
              <a:t>range</a:t>
            </a:r>
            <a:r>
              <a:rPr lang="en-US" sz="2400" dirty="0" smtClean="0">
                <a:latin typeface="Courier New"/>
                <a:cs typeface="Courier New"/>
              </a:rPr>
              <a:t>(n)</a:t>
            </a:r>
            <a:r>
              <a:rPr lang="en-US" sz="2400" dirty="0" smtClean="0"/>
              <a:t> in a for loop to loop over a range. </a:t>
            </a:r>
          </a:p>
          <a:p>
            <a:pPr lvl="1"/>
            <a:endParaRPr lang="en-US" sz="2800" dirty="0" smtClean="0"/>
          </a:p>
          <a:p>
            <a:pPr marL="0" indent="0">
              <a:buNone/>
            </a:pPr>
            <a:r>
              <a:rPr lang="en-US" sz="2000" dirty="0" smtClean="0">
                <a:latin typeface="Courier New"/>
                <a:cs typeface="Courier New"/>
              </a:rPr>
              <a:t>&gt;&gt;&gt; for </a:t>
            </a:r>
            <a:r>
              <a:rPr lang="en-US" sz="2000" dirty="0" err="1" smtClean="0">
                <a:latin typeface="Courier New"/>
                <a:cs typeface="Courier New"/>
              </a:rPr>
              <a:t>i</a:t>
            </a:r>
            <a:r>
              <a:rPr lang="en-US" sz="2000" dirty="0" smtClean="0">
                <a:latin typeface="Courier New"/>
                <a:cs typeface="Courier New"/>
              </a:rPr>
              <a:t> in range(2):</a:t>
            </a:r>
          </a:p>
          <a:p>
            <a:pPr marL="0" indent="0">
              <a:buNone/>
            </a:pPr>
            <a:r>
              <a:rPr lang="en-US" sz="2000" dirty="0" smtClean="0">
                <a:latin typeface="Courier New"/>
                <a:cs typeface="Courier New"/>
              </a:rPr>
              <a:t>...     print(</a:t>
            </a:r>
            <a:r>
              <a:rPr lang="en-US" sz="2000" dirty="0" err="1" smtClean="0">
                <a:latin typeface="Courier New"/>
                <a:cs typeface="Courier New"/>
              </a:rPr>
              <a:t>i</a:t>
            </a:r>
            <a:r>
              <a:rPr lang="en-US" sz="2000" dirty="0" smtClean="0">
                <a:latin typeface="Courier New"/>
                <a:cs typeface="Courier New"/>
              </a:rPr>
              <a:t>)</a:t>
            </a:r>
          </a:p>
          <a:p>
            <a:pPr marL="0" indent="0">
              <a:buNone/>
            </a:pPr>
            <a:r>
              <a:rPr lang="en-US" sz="2000" dirty="0" smtClean="0">
                <a:latin typeface="Courier New"/>
                <a:cs typeface="Courier New"/>
              </a:rPr>
              <a:t>0</a:t>
            </a:r>
          </a:p>
          <a:p>
            <a:pPr marL="0" indent="0">
              <a:buNone/>
            </a:pPr>
            <a:r>
              <a:rPr lang="en-US" sz="2000" dirty="0">
                <a:latin typeface="Courier New"/>
                <a:cs typeface="Courier New"/>
              </a:rPr>
              <a:t>1</a:t>
            </a:r>
            <a:endParaRPr lang="en-US" sz="2400" dirty="0"/>
          </a:p>
          <a:p>
            <a:pPr lvl="1"/>
            <a:r>
              <a:rPr lang="en-US" sz="2400" dirty="0"/>
              <a:t>To start </a:t>
            </a:r>
            <a:r>
              <a:rPr lang="en-US" sz="2400" dirty="0" smtClean="0"/>
              <a:t>at a value other </a:t>
            </a:r>
            <a:r>
              <a:rPr lang="en-US" sz="2400" dirty="0"/>
              <a:t>than </a:t>
            </a:r>
            <a:r>
              <a:rPr lang="en-US" sz="2400" dirty="0" smtClean="0"/>
              <a:t>0:</a:t>
            </a:r>
            <a:endParaRPr lang="en-US" dirty="0"/>
          </a:p>
          <a:p>
            <a:pPr marL="0" indent="0">
              <a:buNone/>
            </a:pPr>
            <a:r>
              <a:rPr lang="en-US" sz="2000" dirty="0">
                <a:latin typeface="Courier New"/>
                <a:cs typeface="Courier New"/>
              </a:rPr>
              <a:t>&gt;&gt;&gt; for </a:t>
            </a:r>
            <a:r>
              <a:rPr lang="en-US" sz="2000" dirty="0" err="1">
                <a:latin typeface="Courier New"/>
                <a:cs typeface="Courier New"/>
              </a:rPr>
              <a:t>i</a:t>
            </a:r>
            <a:r>
              <a:rPr lang="en-US" sz="2000" dirty="0">
                <a:latin typeface="Courier New"/>
                <a:cs typeface="Courier New"/>
              </a:rPr>
              <a:t> in range</a:t>
            </a:r>
            <a:r>
              <a:rPr lang="en-US" sz="2000" dirty="0" smtClean="0">
                <a:latin typeface="Courier New"/>
                <a:cs typeface="Courier New"/>
              </a:rPr>
              <a:t>(4, 6)</a:t>
            </a:r>
            <a:r>
              <a:rPr lang="en-US" sz="2000" dirty="0">
                <a:latin typeface="Courier New"/>
                <a:cs typeface="Courier New"/>
              </a:rPr>
              <a:t>:</a:t>
            </a:r>
          </a:p>
          <a:p>
            <a:pPr marL="0" indent="0">
              <a:buNone/>
            </a:pPr>
            <a:r>
              <a:rPr lang="en-US" sz="2000" dirty="0">
                <a:latin typeface="Courier New"/>
                <a:cs typeface="Courier New"/>
              </a:rPr>
              <a:t>...     </a:t>
            </a:r>
            <a:r>
              <a:rPr lang="en-US" sz="2000" dirty="0" smtClean="0">
                <a:latin typeface="Courier New"/>
                <a:cs typeface="Courier New"/>
              </a:rPr>
              <a:t>print(</a:t>
            </a:r>
            <a:r>
              <a:rPr lang="en-US" sz="2000" dirty="0" err="1" smtClean="0">
                <a:latin typeface="Courier New"/>
                <a:cs typeface="Courier New"/>
              </a:rPr>
              <a:t>i</a:t>
            </a:r>
            <a:r>
              <a:rPr lang="en-US" sz="2000" dirty="0" smtClean="0">
                <a:latin typeface="Courier New"/>
                <a:cs typeface="Courier New"/>
              </a:rPr>
              <a:t>)</a:t>
            </a:r>
            <a:endParaRPr lang="en-US" sz="2000" dirty="0">
              <a:latin typeface="Courier New"/>
              <a:cs typeface="Courier New"/>
            </a:endParaRPr>
          </a:p>
          <a:p>
            <a:pPr marL="0" indent="0">
              <a:buNone/>
            </a:pPr>
            <a:r>
              <a:rPr lang="en-US" sz="2000" dirty="0" smtClean="0">
                <a:latin typeface="Courier New"/>
                <a:cs typeface="Courier New"/>
              </a:rPr>
              <a:t>4</a:t>
            </a:r>
            <a:endParaRPr lang="en-US" sz="2000" dirty="0">
              <a:latin typeface="Courier New"/>
              <a:cs typeface="Courier New"/>
            </a:endParaRPr>
          </a:p>
          <a:p>
            <a:pPr marL="0" indent="0">
              <a:buNone/>
            </a:pPr>
            <a:r>
              <a:rPr lang="en-US" sz="2000" dirty="0" smtClean="0">
                <a:latin typeface="Courier New"/>
                <a:cs typeface="Courier New"/>
              </a:rPr>
              <a:t>5</a:t>
            </a:r>
            <a:endParaRPr lang="en-US" sz="2000" dirty="0">
              <a:latin typeface="Courier New"/>
              <a:cs typeface="Courier New"/>
            </a:endParaRPr>
          </a:p>
          <a:p>
            <a:pPr lvl="1"/>
            <a:endParaRPr lang="en-US" sz="2000" dirty="0" smtClean="0">
              <a:latin typeface="Courier New"/>
              <a:cs typeface="Courier New"/>
            </a:endParaRPr>
          </a:p>
        </p:txBody>
      </p:sp>
      <p:sp>
        <p:nvSpPr>
          <p:cNvPr id="4" name="Slide Number Placeholder 3"/>
          <p:cNvSpPr>
            <a:spLocks noGrp="1"/>
          </p:cNvSpPr>
          <p:nvPr>
            <p:ph type="sldNum" sz="quarter" idx="12"/>
          </p:nvPr>
        </p:nvSpPr>
        <p:spPr/>
        <p:txBody>
          <a:bodyPr/>
          <a:lstStyle/>
          <a:p>
            <a:fld id="{81AE9630-6584-ED4B-B8EA-CB7A97BDB708}" type="slidenum">
              <a:rPr lang="en-US"/>
              <a:pPr/>
              <a:t>43</a:t>
            </a:fld>
            <a:endParaRPr lang="en-US"/>
          </a:p>
        </p:txBody>
      </p:sp>
      <p:sp>
        <p:nvSpPr>
          <p:cNvPr id="2" name="Date Placeholder 1"/>
          <p:cNvSpPr>
            <a:spLocks noGrp="1"/>
          </p:cNvSpPr>
          <p:nvPr>
            <p:ph type="dt" sz="half" idx="10"/>
          </p:nvPr>
        </p:nvSpPr>
        <p:spPr/>
        <p:txBody>
          <a:bodyPr/>
          <a:lstStyle/>
          <a:p>
            <a:fld id="{41B31983-DD1D-E74E-9345-0CD6545C4C45}" type="datetime3">
              <a:rPr lang="en-CA" smtClean="0"/>
              <a:t>13 September 2014</a:t>
            </a:fld>
            <a:endParaRPr lang="en-US" dirty="0"/>
          </a:p>
        </p:txBody>
      </p:sp>
    </p:spTree>
    <p:extLst>
      <p:ext uri="{BB962C8B-B14F-4D97-AF65-F5344CB8AC3E}">
        <p14:creationId xmlns:p14="http://schemas.microsoft.com/office/powerpoint/2010/main" val="14511111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4">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554">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554">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554">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554">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normAutofit fontScale="90000"/>
          </a:bodyPr>
          <a:lstStyle/>
          <a:p>
            <a:r>
              <a:rPr lang="en-US" sz="4500" dirty="0"/>
              <a:t>For loops! (</a:t>
            </a:r>
            <a:r>
              <a:rPr lang="en-US" sz="3600" dirty="0"/>
              <a:t>you spin me right round baby...</a:t>
            </a:r>
            <a:r>
              <a:rPr lang="en-US" sz="4500" dirty="0"/>
              <a:t>)</a:t>
            </a:r>
          </a:p>
        </p:txBody>
      </p:sp>
      <p:sp>
        <p:nvSpPr>
          <p:cNvPr id="23554" name="Rectangle 2"/>
          <p:cNvSpPr>
            <a:spLocks noGrp="1" noChangeArrowheads="1"/>
          </p:cNvSpPr>
          <p:nvPr>
            <p:ph idx="1"/>
          </p:nvPr>
        </p:nvSpPr>
        <p:spPr>
          <a:xfrm>
            <a:off x="457200" y="1110517"/>
            <a:ext cx="8229600" cy="4525963"/>
          </a:xfrm>
          <a:ln/>
        </p:spPr>
        <p:txBody>
          <a:bodyPr anchor="t"/>
          <a:lstStyle/>
          <a:p>
            <a:r>
              <a:rPr lang="en-US" sz="2800" dirty="0" smtClean="0"/>
              <a:t>But wait, I actually </a:t>
            </a:r>
            <a:r>
              <a:rPr lang="en-US" sz="2800" i="1" dirty="0" smtClean="0"/>
              <a:t>wanted</a:t>
            </a:r>
            <a:r>
              <a:rPr lang="en-US" sz="2800" dirty="0" smtClean="0"/>
              <a:t> the index!</a:t>
            </a:r>
          </a:p>
          <a:p>
            <a:pPr lvl="1"/>
            <a:r>
              <a:rPr lang="en-US" sz="2400" dirty="0" smtClean="0"/>
              <a:t>How should we loop over the indices of a list?</a:t>
            </a:r>
          </a:p>
          <a:p>
            <a:pPr lvl="1"/>
            <a:endParaRPr lang="en-US" sz="2400" dirty="0" smtClean="0"/>
          </a:p>
          <a:p>
            <a:pPr marL="0" indent="0">
              <a:buNone/>
            </a:pPr>
            <a:endParaRPr lang="en-US" sz="2000" dirty="0" smtClean="0">
              <a:latin typeface="Courier New"/>
              <a:cs typeface="Courier New"/>
            </a:endParaRPr>
          </a:p>
          <a:p>
            <a:pPr marL="0" indent="0">
              <a:buNone/>
            </a:pPr>
            <a:r>
              <a:rPr lang="en-US" sz="2000" dirty="0" smtClean="0">
                <a:latin typeface="Courier New"/>
                <a:cs typeface="Courier New"/>
              </a:rPr>
              <a:t>&gt;&gt;&gt; for </a:t>
            </a:r>
            <a:r>
              <a:rPr lang="en-US" sz="2000" dirty="0" err="1" smtClean="0">
                <a:latin typeface="Courier New"/>
                <a:cs typeface="Courier New"/>
              </a:rPr>
              <a:t>i</a:t>
            </a:r>
            <a:r>
              <a:rPr lang="en-US" sz="2000" dirty="0" smtClean="0">
                <a:latin typeface="Courier New"/>
                <a:cs typeface="Courier New"/>
              </a:rPr>
              <a:t> in </a:t>
            </a:r>
            <a:r>
              <a:rPr lang="en-US" sz="2000" b="1" dirty="0" smtClean="0">
                <a:latin typeface="Courier New"/>
                <a:cs typeface="Courier New"/>
              </a:rPr>
              <a:t>range</a:t>
            </a:r>
            <a:r>
              <a:rPr lang="en-US" sz="2000" dirty="0" smtClean="0">
                <a:latin typeface="Courier New"/>
                <a:cs typeface="Courier New"/>
              </a:rPr>
              <a:t>(</a:t>
            </a:r>
            <a:r>
              <a:rPr lang="en-US" sz="2000" b="1" dirty="0" err="1" smtClean="0">
                <a:latin typeface="Courier New"/>
                <a:cs typeface="Courier New"/>
              </a:rPr>
              <a:t>len</a:t>
            </a:r>
            <a:r>
              <a:rPr lang="en-US" sz="2000" dirty="0" smtClean="0">
                <a:latin typeface="Courier New"/>
                <a:cs typeface="Courier New"/>
              </a:rPr>
              <a:t>(</a:t>
            </a:r>
            <a:r>
              <a:rPr lang="en-US" sz="2000" dirty="0" err="1" smtClean="0">
                <a:latin typeface="Courier New"/>
                <a:cs typeface="Courier New"/>
              </a:rPr>
              <a:t>colours</a:t>
            </a:r>
            <a:r>
              <a:rPr lang="en-US" sz="2000" dirty="0" smtClean="0">
                <a:latin typeface="Courier New"/>
                <a:cs typeface="Courier New"/>
              </a:rPr>
              <a:t>)):</a:t>
            </a:r>
            <a:endParaRPr lang="en-US" sz="2000" dirty="0" smtClean="0">
              <a:solidFill>
                <a:srgbClr val="008000"/>
              </a:solidFill>
              <a:latin typeface="Courier New"/>
              <a:cs typeface="Courier New"/>
            </a:endParaRPr>
          </a:p>
          <a:p>
            <a:pPr marL="0" indent="0">
              <a:buNone/>
            </a:pPr>
            <a:r>
              <a:rPr lang="en-US" sz="2000" dirty="0" smtClean="0">
                <a:latin typeface="Courier New"/>
                <a:cs typeface="Courier New"/>
              </a:rPr>
              <a:t>...     print("{}. {}".format(</a:t>
            </a:r>
            <a:r>
              <a:rPr lang="en-US" sz="2000" dirty="0" err="1" smtClean="0">
                <a:latin typeface="Courier New"/>
                <a:cs typeface="Courier New"/>
              </a:rPr>
              <a:t>i</a:t>
            </a:r>
            <a:r>
              <a:rPr lang="en-US" sz="2000" dirty="0" smtClean="0">
                <a:latin typeface="Courier New"/>
                <a:cs typeface="Courier New"/>
              </a:rPr>
              <a:t>, </a:t>
            </a:r>
            <a:r>
              <a:rPr lang="en-US" sz="2000" dirty="0" err="1" smtClean="0">
                <a:latin typeface="Courier New"/>
                <a:cs typeface="Courier New"/>
              </a:rPr>
              <a:t>colours</a:t>
            </a:r>
            <a:r>
              <a:rPr lang="en-US" sz="2000" dirty="0" smtClean="0">
                <a:latin typeface="Courier New"/>
                <a:cs typeface="Courier New"/>
              </a:rPr>
              <a:t>[</a:t>
            </a:r>
            <a:r>
              <a:rPr lang="en-US" sz="2000" dirty="0" err="1" smtClean="0">
                <a:latin typeface="Courier New"/>
                <a:cs typeface="Courier New"/>
              </a:rPr>
              <a:t>i</a:t>
            </a:r>
            <a:r>
              <a:rPr lang="en-US" sz="2000" dirty="0" smtClean="0">
                <a:latin typeface="Courier New"/>
                <a:cs typeface="Courier New"/>
              </a:rPr>
              <a:t>]))</a:t>
            </a:r>
          </a:p>
          <a:p>
            <a:pPr marL="0" indent="0">
              <a:buNone/>
            </a:pPr>
            <a:r>
              <a:rPr lang="en-US" sz="2000" dirty="0" smtClean="0">
                <a:latin typeface="Courier New"/>
                <a:cs typeface="Courier New"/>
              </a:rPr>
              <a:t>...</a:t>
            </a:r>
          </a:p>
          <a:p>
            <a:pPr marL="0" indent="0">
              <a:buNone/>
            </a:pPr>
            <a:r>
              <a:rPr lang="en-US" sz="2000" dirty="0" smtClean="0">
                <a:latin typeface="Courier New"/>
                <a:cs typeface="Courier New"/>
              </a:rPr>
              <a:t>0. red</a:t>
            </a:r>
          </a:p>
          <a:p>
            <a:pPr marL="0" indent="0">
              <a:buNone/>
            </a:pPr>
            <a:r>
              <a:rPr lang="en-US" sz="2000" dirty="0" smtClean="0">
                <a:latin typeface="Courier New"/>
                <a:cs typeface="Courier New"/>
              </a:rPr>
              <a:t>1. green</a:t>
            </a:r>
          </a:p>
          <a:p>
            <a:pPr marL="0" indent="0">
              <a:buNone/>
            </a:pPr>
            <a:r>
              <a:rPr lang="en-US" sz="2000" dirty="0" smtClean="0">
                <a:latin typeface="Courier New"/>
                <a:cs typeface="Courier New"/>
              </a:rPr>
              <a:t>2. blue</a:t>
            </a:r>
            <a:endParaRPr lang="en-US" sz="2000" dirty="0">
              <a:latin typeface="Courier New"/>
              <a:cs typeface="Courier New"/>
            </a:endParaRPr>
          </a:p>
        </p:txBody>
      </p:sp>
      <p:sp>
        <p:nvSpPr>
          <p:cNvPr id="4" name="Slide Number Placeholder 3"/>
          <p:cNvSpPr>
            <a:spLocks noGrp="1"/>
          </p:cNvSpPr>
          <p:nvPr>
            <p:ph type="sldNum" sz="quarter" idx="12"/>
          </p:nvPr>
        </p:nvSpPr>
        <p:spPr/>
        <p:txBody>
          <a:bodyPr/>
          <a:lstStyle/>
          <a:p>
            <a:fld id="{81AE9630-6584-ED4B-B8EA-CB7A97BDB708}" type="slidenum">
              <a:rPr lang="en-US"/>
              <a:pPr/>
              <a:t>44</a:t>
            </a:fld>
            <a:endParaRPr lang="en-US"/>
          </a:p>
        </p:txBody>
      </p:sp>
      <p:sp>
        <p:nvSpPr>
          <p:cNvPr id="2" name="Date Placeholder 1"/>
          <p:cNvSpPr>
            <a:spLocks noGrp="1"/>
          </p:cNvSpPr>
          <p:nvPr>
            <p:ph type="dt" sz="half" idx="10"/>
          </p:nvPr>
        </p:nvSpPr>
        <p:spPr/>
        <p:txBody>
          <a:bodyPr/>
          <a:lstStyle/>
          <a:p>
            <a:fld id="{41B31983-DD1D-E74E-9345-0CD6545C4C45}" type="datetime3">
              <a:rPr lang="en-CA" smtClean="0"/>
              <a:t>13 September 2014</a:t>
            </a:fld>
            <a:endParaRPr lang="en-US" dirty="0"/>
          </a:p>
        </p:txBody>
      </p:sp>
    </p:spTree>
    <p:extLst>
      <p:ext uri="{BB962C8B-B14F-4D97-AF65-F5344CB8AC3E}">
        <p14:creationId xmlns:p14="http://schemas.microsoft.com/office/powerpoint/2010/main" val="34712021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4">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554">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554">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554">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554">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55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normAutofit fontScale="90000"/>
          </a:bodyPr>
          <a:lstStyle/>
          <a:p>
            <a:r>
              <a:rPr lang="en-US" sz="4500" dirty="0"/>
              <a:t>For loops! (</a:t>
            </a:r>
            <a:r>
              <a:rPr lang="en-US" sz="3600" dirty="0"/>
              <a:t>you spin me right round baby...</a:t>
            </a:r>
            <a:r>
              <a:rPr lang="en-US" sz="4500" dirty="0"/>
              <a:t>)</a:t>
            </a:r>
          </a:p>
        </p:txBody>
      </p:sp>
      <p:sp>
        <p:nvSpPr>
          <p:cNvPr id="23554" name="Rectangle 2"/>
          <p:cNvSpPr>
            <a:spLocks noGrp="1" noChangeArrowheads="1"/>
          </p:cNvSpPr>
          <p:nvPr>
            <p:ph idx="1"/>
          </p:nvPr>
        </p:nvSpPr>
        <p:spPr>
          <a:xfrm>
            <a:off x="457200" y="1110517"/>
            <a:ext cx="8229600" cy="4525963"/>
          </a:xfrm>
          <a:ln/>
        </p:spPr>
        <p:txBody>
          <a:bodyPr anchor="t"/>
          <a:lstStyle/>
          <a:p>
            <a:r>
              <a:rPr lang="en-US" sz="2800" dirty="0" smtClean="0"/>
              <a:t>But wait, I actually </a:t>
            </a:r>
            <a:r>
              <a:rPr lang="en-US" sz="2800" i="1" dirty="0" smtClean="0"/>
              <a:t>wanted</a:t>
            </a:r>
            <a:r>
              <a:rPr lang="en-US" sz="2800" dirty="0" smtClean="0"/>
              <a:t> the index!</a:t>
            </a:r>
          </a:p>
          <a:p>
            <a:pPr lvl="1"/>
            <a:r>
              <a:rPr lang="en-US" sz="2400" dirty="0" smtClean="0"/>
              <a:t>Now, over the indices </a:t>
            </a:r>
            <a:r>
              <a:rPr lang="en-US" sz="2400" b="1" dirty="0" smtClean="0"/>
              <a:t>and items</a:t>
            </a:r>
            <a:r>
              <a:rPr lang="en-US" sz="2400" dirty="0" smtClean="0"/>
              <a:t>!</a:t>
            </a:r>
          </a:p>
          <a:p>
            <a:pPr marL="457200" lvl="1" indent="0">
              <a:buNone/>
            </a:pPr>
            <a:endParaRPr lang="en-US" sz="2400" dirty="0" smtClean="0">
              <a:cs typeface="Courier New"/>
            </a:endParaRPr>
          </a:p>
          <a:p>
            <a:pPr marL="0" indent="0">
              <a:buNone/>
            </a:pPr>
            <a:r>
              <a:rPr lang="en-US" sz="2000" dirty="0" smtClean="0">
                <a:latin typeface="Courier New"/>
                <a:cs typeface="Courier New"/>
              </a:rPr>
              <a:t>&gt;&gt;&gt; n = </a:t>
            </a:r>
            <a:r>
              <a:rPr lang="en-US" sz="2000" dirty="0" err="1" smtClean="0">
                <a:latin typeface="Courier New"/>
                <a:cs typeface="Courier New"/>
              </a:rPr>
              <a:t>len</a:t>
            </a:r>
            <a:r>
              <a:rPr lang="en-US" sz="2000" dirty="0" smtClean="0">
                <a:latin typeface="Courier New"/>
                <a:cs typeface="Courier New"/>
              </a:rPr>
              <a:t>(</a:t>
            </a:r>
            <a:r>
              <a:rPr lang="en-US" sz="2000" dirty="0" err="1" smtClean="0">
                <a:latin typeface="Courier New"/>
                <a:cs typeface="Courier New"/>
              </a:rPr>
              <a:t>colours</a:t>
            </a:r>
            <a:r>
              <a:rPr lang="en-US" sz="2000" dirty="0" smtClean="0">
                <a:latin typeface="Courier New"/>
                <a:cs typeface="Courier New"/>
              </a:rPr>
              <a:t>)</a:t>
            </a:r>
          </a:p>
          <a:p>
            <a:pPr marL="0" indent="0">
              <a:buNone/>
            </a:pPr>
            <a:r>
              <a:rPr lang="en-US" sz="2000" dirty="0" smtClean="0">
                <a:latin typeface="Courier New"/>
                <a:cs typeface="Courier New"/>
              </a:rPr>
              <a:t>&gt;&gt;&gt; for (</a:t>
            </a:r>
            <a:r>
              <a:rPr lang="en-US" sz="2000" dirty="0" err="1" smtClean="0">
                <a:latin typeface="Courier New"/>
                <a:cs typeface="Courier New"/>
              </a:rPr>
              <a:t>i</a:t>
            </a:r>
            <a:r>
              <a:rPr lang="en-US" sz="2000" dirty="0" smtClean="0">
                <a:latin typeface="Courier New"/>
                <a:cs typeface="Courier New"/>
              </a:rPr>
              <a:t>, </a:t>
            </a:r>
            <a:r>
              <a:rPr lang="en-US" sz="2000" dirty="0" err="1" smtClean="0">
                <a:latin typeface="Courier New"/>
                <a:cs typeface="Courier New"/>
              </a:rPr>
              <a:t>colour</a:t>
            </a:r>
            <a:r>
              <a:rPr lang="en-US" sz="2000" dirty="0" smtClean="0">
                <a:latin typeface="Courier New"/>
                <a:cs typeface="Courier New"/>
              </a:rPr>
              <a:t>) in </a:t>
            </a:r>
            <a:r>
              <a:rPr lang="en-US" sz="2000" b="1" dirty="0" smtClean="0">
                <a:latin typeface="Courier New"/>
                <a:cs typeface="Courier New"/>
              </a:rPr>
              <a:t>zip</a:t>
            </a:r>
            <a:r>
              <a:rPr lang="en-US" sz="2000" dirty="0" smtClean="0">
                <a:latin typeface="Courier New"/>
                <a:cs typeface="Courier New"/>
              </a:rPr>
              <a:t>(range(n), </a:t>
            </a:r>
            <a:r>
              <a:rPr lang="en-US" sz="2000" dirty="0" err="1" smtClean="0">
                <a:latin typeface="Courier New"/>
                <a:cs typeface="Courier New"/>
              </a:rPr>
              <a:t>colours</a:t>
            </a:r>
            <a:r>
              <a:rPr lang="en-US" sz="2000" dirty="0" smtClean="0">
                <a:latin typeface="Courier New"/>
                <a:cs typeface="Courier New"/>
              </a:rPr>
              <a:t>):</a:t>
            </a:r>
            <a:endParaRPr lang="en-US" sz="2000" dirty="0" smtClean="0">
              <a:solidFill>
                <a:srgbClr val="008000"/>
              </a:solidFill>
              <a:latin typeface="Courier New"/>
              <a:cs typeface="Courier New"/>
            </a:endParaRPr>
          </a:p>
          <a:p>
            <a:pPr marL="0" indent="0">
              <a:buNone/>
            </a:pPr>
            <a:r>
              <a:rPr lang="en-US" sz="2000" dirty="0" smtClean="0">
                <a:latin typeface="Courier New"/>
                <a:cs typeface="Courier New"/>
              </a:rPr>
              <a:t>...     print("{}. {}".format(</a:t>
            </a:r>
            <a:r>
              <a:rPr lang="en-US" sz="2000" dirty="0" err="1" smtClean="0">
                <a:latin typeface="Courier New"/>
                <a:cs typeface="Courier New"/>
              </a:rPr>
              <a:t>i</a:t>
            </a:r>
            <a:r>
              <a:rPr lang="en-US" sz="2000" dirty="0" smtClean="0">
                <a:latin typeface="Courier New"/>
                <a:cs typeface="Courier New"/>
              </a:rPr>
              <a:t>, </a:t>
            </a:r>
            <a:r>
              <a:rPr lang="en-US" sz="2000" dirty="0" err="1" smtClean="0">
                <a:latin typeface="Courier New"/>
                <a:cs typeface="Courier New"/>
              </a:rPr>
              <a:t>colour</a:t>
            </a:r>
            <a:r>
              <a:rPr lang="en-US" sz="2000" dirty="0" smtClean="0">
                <a:latin typeface="Courier New"/>
                <a:cs typeface="Courier New"/>
              </a:rPr>
              <a:t>))</a:t>
            </a:r>
          </a:p>
          <a:p>
            <a:pPr marL="0" indent="0">
              <a:buNone/>
            </a:pPr>
            <a:r>
              <a:rPr lang="en-US" sz="2000" dirty="0" smtClean="0">
                <a:latin typeface="Courier New"/>
                <a:cs typeface="Courier New"/>
              </a:rPr>
              <a:t>...</a:t>
            </a:r>
          </a:p>
          <a:p>
            <a:pPr marL="0" indent="0">
              <a:buNone/>
            </a:pPr>
            <a:r>
              <a:rPr lang="en-US" sz="2000" dirty="0" smtClean="0">
                <a:latin typeface="Courier New"/>
                <a:cs typeface="Courier New"/>
              </a:rPr>
              <a:t>0. red</a:t>
            </a:r>
          </a:p>
          <a:p>
            <a:pPr marL="0" indent="0">
              <a:buNone/>
            </a:pPr>
            <a:r>
              <a:rPr lang="en-US" sz="2000" dirty="0" smtClean="0">
                <a:latin typeface="Courier New"/>
                <a:cs typeface="Courier New"/>
              </a:rPr>
              <a:t>1. green</a:t>
            </a:r>
          </a:p>
          <a:p>
            <a:pPr marL="0" indent="0">
              <a:buNone/>
            </a:pPr>
            <a:r>
              <a:rPr lang="en-US" sz="2000" dirty="0" smtClean="0">
                <a:latin typeface="Courier New"/>
                <a:cs typeface="Courier New"/>
              </a:rPr>
              <a:t>2. blue</a:t>
            </a:r>
            <a:endParaRPr lang="en-US" sz="2000" dirty="0">
              <a:latin typeface="Courier New"/>
              <a:cs typeface="Courier New"/>
            </a:endParaRPr>
          </a:p>
        </p:txBody>
      </p:sp>
      <p:sp>
        <p:nvSpPr>
          <p:cNvPr id="4" name="Slide Number Placeholder 3"/>
          <p:cNvSpPr>
            <a:spLocks noGrp="1"/>
          </p:cNvSpPr>
          <p:nvPr>
            <p:ph type="sldNum" sz="quarter" idx="12"/>
          </p:nvPr>
        </p:nvSpPr>
        <p:spPr/>
        <p:txBody>
          <a:bodyPr/>
          <a:lstStyle/>
          <a:p>
            <a:fld id="{81AE9630-6584-ED4B-B8EA-CB7A97BDB708}" type="slidenum">
              <a:rPr lang="en-US"/>
              <a:pPr/>
              <a:t>45</a:t>
            </a:fld>
            <a:endParaRPr lang="en-US"/>
          </a:p>
        </p:txBody>
      </p:sp>
      <p:sp>
        <p:nvSpPr>
          <p:cNvPr id="2" name="Date Placeholder 1"/>
          <p:cNvSpPr>
            <a:spLocks noGrp="1"/>
          </p:cNvSpPr>
          <p:nvPr>
            <p:ph type="dt" sz="half" idx="10"/>
          </p:nvPr>
        </p:nvSpPr>
        <p:spPr/>
        <p:txBody>
          <a:bodyPr/>
          <a:lstStyle/>
          <a:p>
            <a:fld id="{41B31983-DD1D-E74E-9345-0CD6545C4C45}" type="datetime3">
              <a:rPr lang="en-CA" smtClean="0"/>
              <a:t>13 September 2014</a:t>
            </a:fld>
            <a:endParaRPr lang="en-US" dirty="0"/>
          </a:p>
        </p:txBody>
      </p:sp>
      <p:cxnSp>
        <p:nvCxnSpPr>
          <p:cNvPr id="5" name="Straight Arrow Connector 4"/>
          <p:cNvCxnSpPr/>
          <p:nvPr/>
        </p:nvCxnSpPr>
        <p:spPr>
          <a:xfrm flipV="1">
            <a:off x="4131733" y="3251200"/>
            <a:ext cx="50800" cy="982133"/>
          </a:xfrm>
          <a:prstGeom prst="straightConnector1">
            <a:avLst/>
          </a:prstGeom>
          <a:ln w="76200" cmpd="sng">
            <a:tailEnd type="arrow"/>
          </a:ln>
          <a:effectLst/>
        </p:spPr>
        <p:style>
          <a:lnRef idx="3">
            <a:schemeClr val="dk1"/>
          </a:lnRef>
          <a:fillRef idx="0">
            <a:schemeClr val="dk1"/>
          </a:fillRef>
          <a:effectRef idx="2">
            <a:schemeClr val="dk1"/>
          </a:effectRef>
          <a:fontRef idx="minor">
            <a:schemeClr val="tx1"/>
          </a:fontRef>
        </p:style>
      </p:cxnSp>
      <p:sp>
        <p:nvSpPr>
          <p:cNvPr id="8" name="TextBox 7"/>
          <p:cNvSpPr txBox="1"/>
          <p:nvPr/>
        </p:nvSpPr>
        <p:spPr>
          <a:xfrm>
            <a:off x="2878667" y="4245746"/>
            <a:ext cx="4155104" cy="584776"/>
          </a:xfrm>
          <a:prstGeom prst="rect">
            <a:avLst/>
          </a:prstGeom>
          <a:noFill/>
        </p:spPr>
        <p:txBody>
          <a:bodyPr wrap="none" rtlCol="0">
            <a:spAutoFit/>
          </a:bodyPr>
          <a:lstStyle/>
          <a:p>
            <a:r>
              <a:rPr lang="en-US" sz="3200" dirty="0" smtClean="0"/>
              <a:t>zip returns a list of pairs</a:t>
            </a:r>
            <a:endParaRPr lang="en-US" sz="3200" dirty="0"/>
          </a:p>
        </p:txBody>
      </p:sp>
    </p:spTree>
    <p:extLst>
      <p:ext uri="{BB962C8B-B14F-4D97-AF65-F5344CB8AC3E}">
        <p14:creationId xmlns:p14="http://schemas.microsoft.com/office/powerpoint/2010/main" val="6039634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normAutofit fontScale="90000"/>
          </a:bodyPr>
          <a:lstStyle/>
          <a:p>
            <a:r>
              <a:rPr lang="en-US" sz="4500" dirty="0"/>
              <a:t>For loops! (</a:t>
            </a:r>
            <a:r>
              <a:rPr lang="en-US" sz="3600" dirty="0"/>
              <a:t>you spin me right round baby...</a:t>
            </a:r>
            <a:r>
              <a:rPr lang="en-US" sz="4500" dirty="0"/>
              <a:t>)</a:t>
            </a:r>
          </a:p>
        </p:txBody>
      </p:sp>
      <p:sp>
        <p:nvSpPr>
          <p:cNvPr id="23554" name="Rectangle 2"/>
          <p:cNvSpPr>
            <a:spLocks noGrp="1" noChangeArrowheads="1"/>
          </p:cNvSpPr>
          <p:nvPr>
            <p:ph idx="1"/>
          </p:nvPr>
        </p:nvSpPr>
        <p:spPr>
          <a:xfrm>
            <a:off x="457200" y="1110517"/>
            <a:ext cx="8229600" cy="4525963"/>
          </a:xfrm>
          <a:ln/>
        </p:spPr>
        <p:txBody>
          <a:bodyPr anchor="t"/>
          <a:lstStyle/>
          <a:p>
            <a:r>
              <a:rPr lang="en-US" sz="2800" dirty="0" smtClean="0"/>
              <a:t>But wait, I actually </a:t>
            </a:r>
            <a:r>
              <a:rPr lang="en-US" sz="2800" i="1" dirty="0" smtClean="0"/>
              <a:t>wanted</a:t>
            </a:r>
            <a:r>
              <a:rPr lang="en-US" sz="2800" dirty="0" smtClean="0"/>
              <a:t> the index!</a:t>
            </a:r>
          </a:p>
          <a:p>
            <a:pPr lvl="1"/>
            <a:r>
              <a:rPr lang="en-US" sz="2400" dirty="0" smtClean="0"/>
              <a:t>Now, over the </a:t>
            </a:r>
            <a:r>
              <a:rPr lang="en-US" sz="2400" dirty="0"/>
              <a:t>indices </a:t>
            </a:r>
            <a:r>
              <a:rPr lang="en-US" sz="2400" b="1" dirty="0"/>
              <a:t>and items</a:t>
            </a:r>
            <a:r>
              <a:rPr lang="en-US" sz="2400" dirty="0"/>
              <a:t>!</a:t>
            </a:r>
          </a:p>
          <a:p>
            <a:pPr lvl="1"/>
            <a:endParaRPr lang="en-US" sz="2400" dirty="0" smtClean="0"/>
          </a:p>
          <a:p>
            <a:pPr marL="0" indent="0">
              <a:buNone/>
            </a:pPr>
            <a:endParaRPr lang="en-US" sz="2000" dirty="0" smtClean="0">
              <a:latin typeface="Courier New"/>
              <a:cs typeface="Courier New"/>
            </a:endParaRPr>
          </a:p>
          <a:p>
            <a:pPr marL="0" indent="0">
              <a:buNone/>
            </a:pPr>
            <a:r>
              <a:rPr lang="en-US" sz="2000" dirty="0" smtClean="0">
                <a:latin typeface="Courier New"/>
                <a:cs typeface="Courier New"/>
              </a:rPr>
              <a:t>&gt;&gt;&gt; for (</a:t>
            </a:r>
            <a:r>
              <a:rPr lang="en-US" sz="2000" dirty="0" err="1" smtClean="0">
                <a:latin typeface="Courier New"/>
                <a:cs typeface="Courier New"/>
              </a:rPr>
              <a:t>i</a:t>
            </a:r>
            <a:r>
              <a:rPr lang="en-US" sz="2000" dirty="0" smtClean="0">
                <a:latin typeface="Courier New"/>
                <a:cs typeface="Courier New"/>
              </a:rPr>
              <a:t>, </a:t>
            </a:r>
            <a:r>
              <a:rPr lang="en-US" sz="2000" dirty="0" err="1" smtClean="0">
                <a:latin typeface="Courier New"/>
                <a:cs typeface="Courier New"/>
              </a:rPr>
              <a:t>colour</a:t>
            </a:r>
            <a:r>
              <a:rPr lang="en-US" sz="2000" dirty="0" smtClean="0">
                <a:latin typeface="Courier New"/>
                <a:cs typeface="Courier New"/>
              </a:rPr>
              <a:t>) in </a:t>
            </a:r>
            <a:r>
              <a:rPr lang="en-US" sz="2000" b="1" dirty="0" smtClean="0">
                <a:latin typeface="Courier New"/>
                <a:cs typeface="Courier New"/>
              </a:rPr>
              <a:t>enumerate</a:t>
            </a:r>
            <a:r>
              <a:rPr lang="en-US" sz="2000" dirty="0" smtClean="0">
                <a:latin typeface="Courier New"/>
                <a:cs typeface="Courier New"/>
              </a:rPr>
              <a:t>(</a:t>
            </a:r>
            <a:r>
              <a:rPr lang="en-US" sz="2000" dirty="0" err="1" smtClean="0">
                <a:latin typeface="Courier New"/>
                <a:cs typeface="Courier New"/>
              </a:rPr>
              <a:t>colours</a:t>
            </a:r>
            <a:r>
              <a:rPr lang="en-US" sz="2000" dirty="0" smtClean="0">
                <a:latin typeface="Courier New"/>
                <a:cs typeface="Courier New"/>
              </a:rPr>
              <a:t>):</a:t>
            </a:r>
            <a:endParaRPr lang="en-US" sz="2000" dirty="0" smtClean="0">
              <a:solidFill>
                <a:srgbClr val="008000"/>
              </a:solidFill>
              <a:latin typeface="Courier New"/>
              <a:cs typeface="Courier New"/>
            </a:endParaRPr>
          </a:p>
          <a:p>
            <a:pPr marL="0" indent="0">
              <a:buNone/>
            </a:pPr>
            <a:r>
              <a:rPr lang="en-US" sz="2000" dirty="0" smtClean="0">
                <a:latin typeface="Courier New"/>
                <a:cs typeface="Courier New"/>
              </a:rPr>
              <a:t>...     print("{}. {}".format(</a:t>
            </a:r>
            <a:r>
              <a:rPr lang="en-US" sz="2000" dirty="0" err="1" smtClean="0">
                <a:latin typeface="Courier New"/>
                <a:cs typeface="Courier New"/>
              </a:rPr>
              <a:t>i</a:t>
            </a:r>
            <a:r>
              <a:rPr lang="en-US" sz="2000" dirty="0" smtClean="0">
                <a:latin typeface="Courier New"/>
                <a:cs typeface="Courier New"/>
              </a:rPr>
              <a:t>, </a:t>
            </a:r>
            <a:r>
              <a:rPr lang="en-US" sz="2000" dirty="0" err="1" smtClean="0">
                <a:latin typeface="Courier New"/>
                <a:cs typeface="Courier New"/>
              </a:rPr>
              <a:t>colour</a:t>
            </a:r>
            <a:r>
              <a:rPr lang="en-US" sz="2000" dirty="0" smtClean="0">
                <a:latin typeface="Courier New"/>
                <a:cs typeface="Courier New"/>
              </a:rPr>
              <a:t>))</a:t>
            </a:r>
          </a:p>
          <a:p>
            <a:pPr marL="0" indent="0">
              <a:buNone/>
            </a:pPr>
            <a:r>
              <a:rPr lang="en-US" sz="2000" dirty="0" smtClean="0">
                <a:latin typeface="Courier New"/>
                <a:cs typeface="Courier New"/>
              </a:rPr>
              <a:t>...</a:t>
            </a:r>
          </a:p>
          <a:p>
            <a:pPr marL="0" indent="0">
              <a:buNone/>
            </a:pPr>
            <a:r>
              <a:rPr lang="en-US" sz="2000" dirty="0" smtClean="0">
                <a:latin typeface="Courier New"/>
                <a:cs typeface="Courier New"/>
              </a:rPr>
              <a:t>0. red</a:t>
            </a:r>
          </a:p>
          <a:p>
            <a:pPr marL="0" indent="0">
              <a:buNone/>
            </a:pPr>
            <a:r>
              <a:rPr lang="en-US" sz="2000" dirty="0" smtClean="0">
                <a:latin typeface="Courier New"/>
                <a:cs typeface="Courier New"/>
              </a:rPr>
              <a:t>1. green</a:t>
            </a:r>
          </a:p>
          <a:p>
            <a:pPr marL="0" indent="0">
              <a:buNone/>
            </a:pPr>
            <a:r>
              <a:rPr lang="en-US" sz="2000" dirty="0" smtClean="0">
                <a:latin typeface="Courier New"/>
                <a:cs typeface="Courier New"/>
              </a:rPr>
              <a:t>2. blue</a:t>
            </a:r>
            <a:endParaRPr lang="en-US" sz="2000" dirty="0">
              <a:latin typeface="Courier New"/>
              <a:cs typeface="Courier New"/>
            </a:endParaRPr>
          </a:p>
        </p:txBody>
      </p:sp>
      <p:sp>
        <p:nvSpPr>
          <p:cNvPr id="4" name="Slide Number Placeholder 3"/>
          <p:cNvSpPr>
            <a:spLocks noGrp="1"/>
          </p:cNvSpPr>
          <p:nvPr>
            <p:ph type="sldNum" sz="quarter" idx="12"/>
          </p:nvPr>
        </p:nvSpPr>
        <p:spPr/>
        <p:txBody>
          <a:bodyPr/>
          <a:lstStyle/>
          <a:p>
            <a:fld id="{81AE9630-6584-ED4B-B8EA-CB7A97BDB708}" type="slidenum">
              <a:rPr lang="en-US"/>
              <a:pPr/>
              <a:t>46</a:t>
            </a:fld>
            <a:endParaRPr lang="en-US"/>
          </a:p>
        </p:txBody>
      </p:sp>
      <p:sp>
        <p:nvSpPr>
          <p:cNvPr id="2" name="Date Placeholder 1"/>
          <p:cNvSpPr>
            <a:spLocks noGrp="1"/>
          </p:cNvSpPr>
          <p:nvPr>
            <p:ph type="dt" sz="half" idx="10"/>
          </p:nvPr>
        </p:nvSpPr>
        <p:spPr/>
        <p:txBody>
          <a:bodyPr/>
          <a:lstStyle/>
          <a:p>
            <a:fld id="{41B31983-DD1D-E74E-9345-0CD6545C4C45}" type="datetime3">
              <a:rPr lang="en-CA" smtClean="0"/>
              <a:t>13 September 2014</a:t>
            </a:fld>
            <a:endParaRPr lang="en-US" dirty="0"/>
          </a:p>
        </p:txBody>
      </p:sp>
    </p:spTree>
    <p:extLst>
      <p:ext uri="{BB962C8B-B14F-4D97-AF65-F5344CB8AC3E}">
        <p14:creationId xmlns:p14="http://schemas.microsoft.com/office/powerpoint/2010/main" val="34061979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2: Times table</a:t>
            </a:r>
            <a:endParaRPr lang="en-US" dirty="0"/>
          </a:p>
        </p:txBody>
      </p:sp>
      <p:sp>
        <p:nvSpPr>
          <p:cNvPr id="3" name="Content Placeholder 2"/>
          <p:cNvSpPr>
            <a:spLocks noGrp="1"/>
          </p:cNvSpPr>
          <p:nvPr>
            <p:ph idx="1"/>
          </p:nvPr>
        </p:nvSpPr>
        <p:spPr/>
        <p:txBody>
          <a:bodyPr/>
          <a:lstStyle/>
          <a:p>
            <a:pPr marL="0" indent="0">
              <a:buNone/>
            </a:pPr>
            <a:r>
              <a:rPr lang="en-US" dirty="0" smtClean="0"/>
              <a:t>Compute (and store in a variable) a times table for the numbers 0 through 9 as a </a:t>
            </a:r>
            <a:r>
              <a:rPr lang="en-US" b="1" dirty="0" smtClean="0"/>
              <a:t>list of lists</a:t>
            </a:r>
            <a:r>
              <a:rPr lang="en-US" dirty="0" smtClean="0"/>
              <a:t>.</a:t>
            </a:r>
          </a:p>
          <a:p>
            <a:pPr marL="0" indent="0">
              <a:buNone/>
            </a:pPr>
            <a:endParaRPr lang="en-US" dirty="0" smtClean="0"/>
          </a:p>
          <a:p>
            <a:pPr marL="0" indent="0">
              <a:buNone/>
            </a:pPr>
            <a:r>
              <a:rPr lang="en-US" dirty="0" smtClean="0"/>
              <a:t>For example, if it were just from 0 through 2, you should create:</a:t>
            </a:r>
          </a:p>
          <a:p>
            <a:pPr marL="0" indent="0" algn="ctr">
              <a:buNone/>
            </a:pPr>
            <a:r>
              <a:rPr lang="en-US" sz="2800" dirty="0" smtClean="0">
                <a:latin typeface="Courier New"/>
                <a:cs typeface="Courier New"/>
              </a:rPr>
              <a:t>[[0, 0, 0], </a:t>
            </a:r>
          </a:p>
          <a:p>
            <a:pPr marL="0" indent="0" algn="ctr">
              <a:buNone/>
            </a:pPr>
            <a:r>
              <a:rPr lang="en-US" sz="2800" dirty="0" smtClean="0">
                <a:latin typeface="Courier New"/>
                <a:cs typeface="Courier New"/>
              </a:rPr>
              <a:t> [0, 1, 2], </a:t>
            </a:r>
          </a:p>
          <a:p>
            <a:pPr marL="0" indent="0" algn="ctr">
              <a:buNone/>
            </a:pPr>
            <a:r>
              <a:rPr lang="en-US" sz="2800" dirty="0" smtClean="0">
                <a:latin typeface="Courier New"/>
                <a:cs typeface="Courier New"/>
              </a:rPr>
              <a:t> [0, 2, 4]]</a:t>
            </a:r>
          </a:p>
        </p:txBody>
      </p:sp>
      <p:sp>
        <p:nvSpPr>
          <p:cNvPr id="4" name="Date Placeholder 3"/>
          <p:cNvSpPr>
            <a:spLocks noGrp="1"/>
          </p:cNvSpPr>
          <p:nvPr>
            <p:ph type="dt" sz="half" idx="10"/>
          </p:nvPr>
        </p:nvSpPr>
        <p:spPr/>
        <p:txBody>
          <a:bodyPr/>
          <a:lstStyle/>
          <a:p>
            <a:fld id="{6A5C38FD-9E9D-4B47-9620-6F5A2A6EFF84}"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47</a:t>
            </a:fld>
            <a:endParaRPr lang="en-US"/>
          </a:p>
        </p:txBody>
      </p:sp>
    </p:spTree>
    <p:extLst>
      <p:ext uri="{BB962C8B-B14F-4D97-AF65-F5344CB8AC3E}">
        <p14:creationId xmlns:p14="http://schemas.microsoft.com/office/powerpoint/2010/main" val="2277636346"/>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2: Solution</a:t>
            </a:r>
            <a:endParaRPr lang="en-US" dirty="0"/>
          </a:p>
        </p:txBody>
      </p:sp>
      <p:sp>
        <p:nvSpPr>
          <p:cNvPr id="3" name="Content Placeholder 2"/>
          <p:cNvSpPr>
            <a:spLocks noGrp="1"/>
          </p:cNvSpPr>
          <p:nvPr>
            <p:ph idx="1"/>
          </p:nvPr>
        </p:nvSpPr>
        <p:spPr/>
        <p:txBody>
          <a:bodyPr/>
          <a:lstStyle/>
          <a:p>
            <a:pPr marL="0" indent="0">
              <a:buNone/>
            </a:pPr>
            <a:r>
              <a:rPr lang="en-US" sz="2400" dirty="0" smtClean="0">
                <a:latin typeface="Courier New"/>
                <a:cs typeface="Courier New"/>
              </a:rPr>
              <a:t>table = []</a:t>
            </a:r>
          </a:p>
          <a:p>
            <a:pPr marL="0" indent="0">
              <a:buNone/>
            </a:pPr>
            <a:r>
              <a:rPr lang="en-US" sz="2400" dirty="0" smtClean="0">
                <a:latin typeface="Courier New"/>
                <a:cs typeface="Courier New"/>
              </a:rPr>
              <a:t>n = 10  </a:t>
            </a:r>
            <a:r>
              <a:rPr lang="en-US" sz="2400" dirty="0" smtClean="0">
                <a:solidFill>
                  <a:srgbClr val="008000"/>
                </a:solidFill>
                <a:latin typeface="Courier New"/>
                <a:cs typeface="Courier New"/>
              </a:rPr>
              <a:t># from 0 to (n - 1)</a:t>
            </a:r>
          </a:p>
          <a:p>
            <a:pPr marL="0" indent="0">
              <a:buNone/>
            </a:pPr>
            <a:r>
              <a:rPr lang="en-US" sz="2400" dirty="0" smtClean="0">
                <a:latin typeface="Courier New"/>
                <a:cs typeface="Courier New"/>
              </a:rPr>
              <a:t>for </a:t>
            </a:r>
            <a:r>
              <a:rPr lang="en-US" sz="2400" dirty="0" err="1" smtClean="0">
                <a:latin typeface="Courier New"/>
                <a:cs typeface="Courier New"/>
              </a:rPr>
              <a:t>i</a:t>
            </a:r>
            <a:r>
              <a:rPr lang="en-US" sz="2400" dirty="0" smtClean="0">
                <a:latin typeface="Courier New"/>
                <a:cs typeface="Courier New"/>
              </a:rPr>
              <a:t> in range(n):</a:t>
            </a:r>
          </a:p>
          <a:p>
            <a:pPr marL="0" indent="0">
              <a:buNone/>
            </a:pPr>
            <a:r>
              <a:rPr lang="en-US" sz="2400" dirty="0">
                <a:latin typeface="Courier New"/>
                <a:cs typeface="Courier New"/>
              </a:rPr>
              <a:t> </a:t>
            </a:r>
            <a:r>
              <a:rPr lang="en-US" sz="2400" dirty="0" smtClean="0">
                <a:latin typeface="Courier New"/>
                <a:cs typeface="Courier New"/>
              </a:rPr>
              <a:t>   </a:t>
            </a:r>
            <a:r>
              <a:rPr lang="en-US" sz="2400" dirty="0" smtClean="0">
                <a:solidFill>
                  <a:srgbClr val="008000"/>
                </a:solidFill>
                <a:latin typeface="Courier New"/>
                <a:cs typeface="Courier New"/>
              </a:rPr>
              <a:t># Compute the </a:t>
            </a:r>
            <a:r>
              <a:rPr lang="en-US" sz="2400" dirty="0" err="1" smtClean="0">
                <a:solidFill>
                  <a:srgbClr val="008000"/>
                </a:solidFill>
                <a:latin typeface="Courier New"/>
                <a:cs typeface="Courier New"/>
              </a:rPr>
              <a:t>n'th</a:t>
            </a:r>
            <a:r>
              <a:rPr lang="en-US" sz="2400" dirty="0" smtClean="0">
                <a:solidFill>
                  <a:srgbClr val="008000"/>
                </a:solidFill>
                <a:latin typeface="Courier New"/>
                <a:cs typeface="Courier New"/>
              </a:rPr>
              <a:t> row</a:t>
            </a:r>
          </a:p>
          <a:p>
            <a:pPr marL="0" indent="0">
              <a:buNone/>
            </a:pPr>
            <a:r>
              <a:rPr lang="en-US" sz="2400" dirty="0">
                <a:solidFill>
                  <a:srgbClr val="008000"/>
                </a:solidFill>
                <a:latin typeface="Courier New"/>
                <a:cs typeface="Courier New"/>
              </a:rPr>
              <a:t> </a:t>
            </a:r>
            <a:r>
              <a:rPr lang="en-US" sz="2400" dirty="0" smtClean="0">
                <a:solidFill>
                  <a:srgbClr val="008000"/>
                </a:solidFill>
                <a:latin typeface="Courier New"/>
                <a:cs typeface="Courier New"/>
              </a:rPr>
              <a:t>   </a:t>
            </a:r>
            <a:r>
              <a:rPr lang="en-US" sz="2400" dirty="0" smtClean="0">
                <a:latin typeface="Courier New"/>
                <a:cs typeface="Courier New"/>
              </a:rPr>
              <a:t>row = []</a:t>
            </a:r>
          </a:p>
          <a:p>
            <a:pPr marL="0" indent="0">
              <a:buNone/>
            </a:pPr>
            <a:r>
              <a:rPr lang="en-US" sz="2400" dirty="0" smtClean="0">
                <a:latin typeface="Courier New"/>
                <a:cs typeface="Courier New"/>
              </a:rPr>
              <a:t>    for j in range(n):</a:t>
            </a:r>
          </a:p>
          <a:p>
            <a:pPr marL="0" indent="0">
              <a:buNone/>
            </a:pPr>
            <a:r>
              <a:rPr lang="en-US" sz="2400" dirty="0" smtClean="0">
                <a:latin typeface="Courier New"/>
                <a:cs typeface="Courier New"/>
              </a:rPr>
              <a:t>        </a:t>
            </a:r>
            <a:r>
              <a:rPr lang="en-US" sz="2400" dirty="0" err="1" smtClean="0">
                <a:latin typeface="Courier New"/>
                <a:cs typeface="Courier New"/>
              </a:rPr>
              <a:t>row.append</a:t>
            </a:r>
            <a:r>
              <a:rPr lang="en-US" sz="2400" dirty="0" smtClean="0">
                <a:latin typeface="Courier New"/>
                <a:cs typeface="Courier New"/>
              </a:rPr>
              <a:t>(</a:t>
            </a:r>
            <a:r>
              <a:rPr lang="en-US" sz="2400" dirty="0" err="1" smtClean="0">
                <a:latin typeface="Courier New"/>
                <a:cs typeface="Courier New"/>
              </a:rPr>
              <a:t>i</a:t>
            </a:r>
            <a:r>
              <a:rPr lang="en-US" sz="2400" dirty="0" smtClean="0">
                <a:latin typeface="Courier New"/>
                <a:cs typeface="Courier New"/>
              </a:rPr>
              <a:t> * j)</a:t>
            </a:r>
          </a:p>
          <a:p>
            <a:pPr marL="0" indent="0">
              <a:buNone/>
            </a:pPr>
            <a:r>
              <a:rPr lang="en-US" sz="2400" dirty="0">
                <a:latin typeface="Courier New"/>
                <a:cs typeface="Courier New"/>
              </a:rPr>
              <a:t>    </a:t>
            </a:r>
            <a:r>
              <a:rPr lang="en-US" sz="2400" dirty="0" smtClean="0">
                <a:solidFill>
                  <a:srgbClr val="008000"/>
                </a:solidFill>
                <a:latin typeface="Courier New"/>
                <a:cs typeface="Courier New"/>
              </a:rPr>
              <a:t># </a:t>
            </a:r>
            <a:r>
              <a:rPr lang="en-US" sz="2400" dirty="0">
                <a:solidFill>
                  <a:srgbClr val="008000"/>
                </a:solidFill>
                <a:latin typeface="Courier New"/>
                <a:cs typeface="Courier New"/>
              </a:rPr>
              <a:t>Add row to full table</a:t>
            </a:r>
          </a:p>
          <a:p>
            <a:pPr marL="0" indent="0">
              <a:buNone/>
            </a:pPr>
            <a:r>
              <a:rPr lang="en-US" sz="2400" dirty="0">
                <a:latin typeface="Courier New"/>
                <a:cs typeface="Courier New"/>
              </a:rPr>
              <a:t>    </a:t>
            </a:r>
            <a:r>
              <a:rPr lang="en-US" sz="2400" dirty="0" err="1">
                <a:latin typeface="Courier New"/>
                <a:cs typeface="Courier New"/>
              </a:rPr>
              <a:t>table.append</a:t>
            </a:r>
            <a:r>
              <a:rPr lang="en-US" sz="2400" dirty="0">
                <a:latin typeface="Courier New"/>
                <a:cs typeface="Courier New"/>
              </a:rPr>
              <a:t>(row)</a:t>
            </a:r>
            <a:endParaRPr lang="en-US" sz="2400" dirty="0">
              <a:solidFill>
                <a:srgbClr val="008000"/>
              </a:solidFill>
              <a:latin typeface="Courier New"/>
              <a:cs typeface="Courier New"/>
            </a:endParaRPr>
          </a:p>
          <a:p>
            <a:pPr marL="0" indent="0">
              <a:buNone/>
            </a:pPr>
            <a:r>
              <a:rPr lang="en-US" sz="2400" dirty="0" smtClean="0">
                <a:latin typeface="Courier New"/>
                <a:cs typeface="Courier New"/>
              </a:rPr>
              <a:t>    </a:t>
            </a:r>
            <a:endParaRPr lang="en-US" sz="2400" dirty="0">
              <a:latin typeface="Courier New"/>
              <a:cs typeface="Courier New"/>
            </a:endParaRPr>
          </a:p>
        </p:txBody>
      </p:sp>
      <p:sp>
        <p:nvSpPr>
          <p:cNvPr id="4" name="Date Placeholder 3"/>
          <p:cNvSpPr>
            <a:spLocks noGrp="1"/>
          </p:cNvSpPr>
          <p:nvPr>
            <p:ph type="dt" sz="half" idx="10"/>
          </p:nvPr>
        </p:nvSpPr>
        <p:spPr/>
        <p:txBody>
          <a:bodyPr/>
          <a:lstStyle/>
          <a:p>
            <a:fld id="{966E7435-4BE1-154C-B6B3-FD78AAC624DE}"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48</a:t>
            </a:fld>
            <a:endParaRPr lang="en-US"/>
          </a:p>
        </p:txBody>
      </p:sp>
    </p:spTree>
    <p:extLst>
      <p:ext uri="{BB962C8B-B14F-4D97-AF65-F5344CB8AC3E}">
        <p14:creationId xmlns:p14="http://schemas.microsoft.com/office/powerpoint/2010/main" val="325666343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 Python...</a:t>
            </a:r>
            <a:endParaRPr lang="en-US" dirty="0"/>
          </a:p>
        </p:txBody>
      </p:sp>
      <p:sp>
        <p:nvSpPr>
          <p:cNvPr id="3" name="Date Placeholder 2"/>
          <p:cNvSpPr>
            <a:spLocks noGrp="1"/>
          </p:cNvSpPr>
          <p:nvPr>
            <p:ph type="dt" sz="half" idx="10"/>
          </p:nvPr>
        </p:nvSpPr>
        <p:spPr/>
        <p:txBody>
          <a:bodyPr/>
          <a:lstStyle/>
          <a:p>
            <a:fld id="{FA2FA178-D1C2-1045-A922-28B12F7D41FE}" type="datetime3">
              <a:rPr lang="en-CA" smtClean="0"/>
              <a:t>13 September 2014</a:t>
            </a:fld>
            <a:endParaRPr lang="en-US"/>
          </a:p>
        </p:txBody>
      </p:sp>
      <p:sp>
        <p:nvSpPr>
          <p:cNvPr id="4" name="Slide Number Placeholder 3"/>
          <p:cNvSpPr>
            <a:spLocks noGrp="1"/>
          </p:cNvSpPr>
          <p:nvPr>
            <p:ph type="sldNum" sz="quarter" idx="12"/>
          </p:nvPr>
        </p:nvSpPr>
        <p:spPr/>
        <p:txBody>
          <a:bodyPr/>
          <a:lstStyle/>
          <a:p>
            <a:fld id="{5CD3045E-CF0E-5540-9157-DE9932EB0517}" type="slidenum">
              <a:rPr lang="en-US" smtClean="0"/>
              <a:t>4</a:t>
            </a:fld>
            <a:endParaRPr lang="en-US"/>
          </a:p>
        </p:txBody>
      </p:sp>
      <p:pic>
        <p:nvPicPr>
          <p:cNvPr id="5" name="Picture 4"/>
          <p:cNvPicPr>
            <a:picLocks noChangeAspect="1"/>
          </p:cNvPicPr>
          <p:nvPr/>
        </p:nvPicPr>
        <p:blipFill>
          <a:blip r:embed="rId2"/>
          <a:stretch>
            <a:fillRect/>
          </a:stretch>
        </p:blipFill>
        <p:spPr>
          <a:xfrm>
            <a:off x="2820377" y="1677377"/>
            <a:ext cx="3490546" cy="3490546"/>
          </a:xfrm>
          <a:prstGeom prst="rect">
            <a:avLst/>
          </a:prstGeom>
        </p:spPr>
      </p:pic>
    </p:spTree>
    <p:extLst>
      <p:ext uri="{BB962C8B-B14F-4D97-AF65-F5344CB8AC3E}">
        <p14:creationId xmlns:p14="http://schemas.microsoft.com/office/powerpoint/2010/main" val="2156702731"/>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2: Solution</a:t>
            </a:r>
            <a:endParaRPr lang="en-US" dirty="0"/>
          </a:p>
        </p:txBody>
      </p:sp>
      <p:sp>
        <p:nvSpPr>
          <p:cNvPr id="3" name="Content Placeholder 2"/>
          <p:cNvSpPr>
            <a:spLocks noGrp="1"/>
          </p:cNvSpPr>
          <p:nvPr>
            <p:ph idx="1"/>
          </p:nvPr>
        </p:nvSpPr>
        <p:spPr>
          <a:xfrm>
            <a:off x="457200" y="1306465"/>
            <a:ext cx="8229600" cy="4525963"/>
          </a:xfrm>
        </p:spPr>
        <p:txBody>
          <a:bodyPr/>
          <a:lstStyle/>
          <a:p>
            <a:pPr marL="0" indent="0">
              <a:buNone/>
            </a:pPr>
            <a:r>
              <a:rPr lang="en-US" sz="2400" dirty="0" smtClean="0">
                <a:latin typeface="Courier New"/>
                <a:cs typeface="Courier New"/>
              </a:rPr>
              <a:t>table = []</a:t>
            </a:r>
          </a:p>
          <a:p>
            <a:pPr marL="0" indent="0">
              <a:buNone/>
            </a:pPr>
            <a:r>
              <a:rPr lang="en-US" sz="2400" dirty="0" smtClean="0">
                <a:latin typeface="Courier New"/>
                <a:cs typeface="Courier New"/>
              </a:rPr>
              <a:t>n = 10  </a:t>
            </a:r>
            <a:r>
              <a:rPr lang="en-US" sz="2400" dirty="0" smtClean="0">
                <a:solidFill>
                  <a:srgbClr val="008000"/>
                </a:solidFill>
                <a:latin typeface="Courier New"/>
                <a:cs typeface="Courier New"/>
              </a:rPr>
              <a:t># from 0 to (n - 1)</a:t>
            </a:r>
          </a:p>
          <a:p>
            <a:pPr marL="0" indent="0">
              <a:buNone/>
            </a:pPr>
            <a:r>
              <a:rPr lang="en-US" sz="2400" dirty="0" smtClean="0">
                <a:latin typeface="Courier New"/>
                <a:cs typeface="Courier New"/>
              </a:rPr>
              <a:t>for </a:t>
            </a:r>
            <a:r>
              <a:rPr lang="en-US" sz="2400" dirty="0" err="1" smtClean="0">
                <a:latin typeface="Courier New"/>
                <a:cs typeface="Courier New"/>
              </a:rPr>
              <a:t>i</a:t>
            </a:r>
            <a:r>
              <a:rPr lang="en-US" sz="2400" dirty="0" smtClean="0">
                <a:latin typeface="Courier New"/>
                <a:cs typeface="Courier New"/>
              </a:rPr>
              <a:t> in range(n):</a:t>
            </a:r>
          </a:p>
          <a:p>
            <a:pPr marL="0" indent="0">
              <a:buNone/>
            </a:pPr>
            <a:r>
              <a:rPr lang="en-US" sz="2400" dirty="0">
                <a:latin typeface="Courier New"/>
                <a:cs typeface="Courier New"/>
              </a:rPr>
              <a:t> </a:t>
            </a:r>
            <a:r>
              <a:rPr lang="en-US" sz="2400" dirty="0" smtClean="0">
                <a:latin typeface="Courier New"/>
                <a:cs typeface="Courier New"/>
              </a:rPr>
              <a:t>   </a:t>
            </a:r>
            <a:r>
              <a:rPr lang="en-US" sz="2400" dirty="0" smtClean="0">
                <a:solidFill>
                  <a:srgbClr val="008000"/>
                </a:solidFill>
                <a:latin typeface="Courier New"/>
                <a:cs typeface="Courier New"/>
              </a:rPr>
              <a:t># Compute the </a:t>
            </a:r>
            <a:r>
              <a:rPr lang="en-US" sz="2400" dirty="0" err="1" smtClean="0">
                <a:solidFill>
                  <a:srgbClr val="008000"/>
                </a:solidFill>
                <a:latin typeface="Courier New"/>
                <a:cs typeface="Courier New"/>
              </a:rPr>
              <a:t>n'th</a:t>
            </a:r>
            <a:r>
              <a:rPr lang="en-US" sz="2400" dirty="0" smtClean="0">
                <a:solidFill>
                  <a:srgbClr val="008000"/>
                </a:solidFill>
                <a:latin typeface="Courier New"/>
                <a:cs typeface="Courier New"/>
              </a:rPr>
              <a:t> row</a:t>
            </a:r>
          </a:p>
          <a:p>
            <a:pPr marL="0" indent="0">
              <a:buNone/>
            </a:pPr>
            <a:r>
              <a:rPr lang="en-US" sz="2400" dirty="0" smtClean="0">
                <a:solidFill>
                  <a:srgbClr val="008000"/>
                </a:solidFill>
                <a:latin typeface="Courier New"/>
                <a:cs typeface="Courier New"/>
              </a:rPr>
              <a:t>    </a:t>
            </a:r>
            <a:r>
              <a:rPr lang="en-US" sz="2400" dirty="0" smtClean="0">
                <a:latin typeface="Courier New"/>
                <a:cs typeface="Courier New"/>
              </a:rPr>
              <a:t>row = </a:t>
            </a:r>
            <a:r>
              <a:rPr lang="en-US" sz="2400" dirty="0">
                <a:latin typeface="Courier New"/>
                <a:cs typeface="Courier New"/>
              </a:rPr>
              <a:t>[]</a:t>
            </a:r>
          </a:p>
          <a:p>
            <a:pPr marL="0" indent="0">
              <a:buNone/>
            </a:pPr>
            <a:r>
              <a:rPr lang="en-US" sz="2400" dirty="0">
                <a:latin typeface="Courier New"/>
                <a:cs typeface="Courier New"/>
              </a:rPr>
              <a:t>    </a:t>
            </a:r>
            <a:r>
              <a:rPr lang="en-US" sz="2400" b="1" dirty="0">
                <a:solidFill>
                  <a:srgbClr val="008000"/>
                </a:solidFill>
                <a:latin typeface="Courier New"/>
                <a:cs typeface="Courier New"/>
              </a:rPr>
              <a:t># Add row to full table</a:t>
            </a:r>
          </a:p>
          <a:p>
            <a:pPr marL="0" indent="0">
              <a:buNone/>
            </a:pPr>
            <a:r>
              <a:rPr lang="en-US" sz="2400" b="1" dirty="0">
                <a:latin typeface="Courier New"/>
                <a:cs typeface="Courier New"/>
              </a:rPr>
              <a:t>    </a:t>
            </a:r>
            <a:r>
              <a:rPr lang="en-US" sz="2400" b="1" dirty="0" err="1">
                <a:latin typeface="Courier New"/>
                <a:cs typeface="Courier New"/>
              </a:rPr>
              <a:t>table.append</a:t>
            </a:r>
            <a:r>
              <a:rPr lang="en-US" sz="2400" b="1" dirty="0">
                <a:latin typeface="Courier New"/>
                <a:cs typeface="Courier New"/>
              </a:rPr>
              <a:t>(row</a:t>
            </a:r>
            <a:r>
              <a:rPr lang="en-US" sz="2400" b="1" dirty="0" smtClean="0">
                <a:latin typeface="Courier New"/>
                <a:cs typeface="Courier New"/>
              </a:rPr>
              <a:t>)</a:t>
            </a:r>
          </a:p>
          <a:p>
            <a:pPr marL="0" indent="0">
              <a:buNone/>
            </a:pPr>
            <a:endParaRPr lang="en-US" sz="2400" b="1" dirty="0" smtClean="0">
              <a:latin typeface="Courier New"/>
              <a:cs typeface="Courier New"/>
            </a:endParaRPr>
          </a:p>
          <a:p>
            <a:pPr marL="0" indent="0">
              <a:buNone/>
            </a:pPr>
            <a:r>
              <a:rPr lang="en-US" sz="2400" dirty="0" smtClean="0">
                <a:latin typeface="Courier New"/>
                <a:cs typeface="Courier New"/>
              </a:rPr>
              <a:t>    for j in range(n):</a:t>
            </a:r>
          </a:p>
          <a:p>
            <a:pPr marL="0" indent="0">
              <a:buNone/>
            </a:pPr>
            <a:r>
              <a:rPr lang="en-US" sz="2400" dirty="0" smtClean="0">
                <a:latin typeface="Courier New"/>
                <a:cs typeface="Courier New"/>
              </a:rPr>
              <a:t>        </a:t>
            </a:r>
            <a:r>
              <a:rPr lang="en-US" sz="2400" dirty="0" err="1" smtClean="0">
                <a:latin typeface="Courier New"/>
                <a:cs typeface="Courier New"/>
              </a:rPr>
              <a:t>row.append</a:t>
            </a:r>
            <a:r>
              <a:rPr lang="en-US" sz="2400" dirty="0" smtClean="0">
                <a:latin typeface="Courier New"/>
                <a:cs typeface="Courier New"/>
              </a:rPr>
              <a:t>(</a:t>
            </a:r>
            <a:r>
              <a:rPr lang="en-US" sz="2400" dirty="0" err="1" smtClean="0">
                <a:latin typeface="Courier New"/>
                <a:cs typeface="Courier New"/>
              </a:rPr>
              <a:t>i</a:t>
            </a:r>
            <a:r>
              <a:rPr lang="en-US" sz="2400" dirty="0" smtClean="0">
                <a:latin typeface="Courier New"/>
                <a:cs typeface="Courier New"/>
              </a:rPr>
              <a:t> * j)</a:t>
            </a:r>
          </a:p>
        </p:txBody>
      </p:sp>
      <p:sp>
        <p:nvSpPr>
          <p:cNvPr id="4" name="Date Placeholder 3"/>
          <p:cNvSpPr>
            <a:spLocks noGrp="1"/>
          </p:cNvSpPr>
          <p:nvPr>
            <p:ph type="dt" sz="half" idx="10"/>
          </p:nvPr>
        </p:nvSpPr>
        <p:spPr/>
        <p:txBody>
          <a:bodyPr/>
          <a:lstStyle/>
          <a:p>
            <a:fld id="{966E7435-4BE1-154C-B6B3-FD78AAC624DE}"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49</a:t>
            </a:fld>
            <a:endParaRPr lang="en-US"/>
          </a:p>
        </p:txBody>
      </p:sp>
      <p:sp>
        <p:nvSpPr>
          <p:cNvPr id="12" name="Freeform 11"/>
          <p:cNvSpPr/>
          <p:nvPr/>
        </p:nvSpPr>
        <p:spPr>
          <a:xfrm rot="19067234" flipH="1">
            <a:off x="5234450" y="3991243"/>
            <a:ext cx="1067639" cy="1159586"/>
          </a:xfrm>
          <a:custGeom>
            <a:avLst/>
            <a:gdLst>
              <a:gd name="connsiteX0" fmla="*/ 127719 w 1567052"/>
              <a:gd name="connsiteY0" fmla="*/ 0 h 1511195"/>
              <a:gd name="connsiteX1" fmla="*/ 141830 w 1567052"/>
              <a:gd name="connsiteY1" fmla="*/ 1411111 h 1511195"/>
              <a:gd name="connsiteX2" fmla="*/ 1567052 w 1567052"/>
              <a:gd name="connsiteY2" fmla="*/ 1284111 h 1511195"/>
              <a:gd name="connsiteX0" fmla="*/ 99910 w 1129172"/>
              <a:gd name="connsiteY0" fmla="*/ 0 h 1514599"/>
              <a:gd name="connsiteX1" fmla="*/ 114021 w 1129172"/>
              <a:gd name="connsiteY1" fmla="*/ 1411111 h 1514599"/>
              <a:gd name="connsiteX2" fmla="*/ 1129172 w 1129172"/>
              <a:gd name="connsiteY2" fmla="*/ 1294116 h 1514599"/>
              <a:gd name="connsiteX0" fmla="*/ 99910 w 1129172"/>
              <a:gd name="connsiteY0" fmla="*/ 0 h 1576604"/>
              <a:gd name="connsiteX1" fmla="*/ 114021 w 1129172"/>
              <a:gd name="connsiteY1" fmla="*/ 1411111 h 1576604"/>
              <a:gd name="connsiteX2" fmla="*/ 1129172 w 1129172"/>
              <a:gd name="connsiteY2" fmla="*/ 1294116 h 1576604"/>
              <a:gd name="connsiteX0" fmla="*/ 131197 w 1102080"/>
              <a:gd name="connsiteY0" fmla="*/ 0 h 1105778"/>
              <a:gd name="connsiteX1" fmla="*/ 86929 w 1102080"/>
              <a:gd name="connsiteY1" fmla="*/ 968714 h 1105778"/>
              <a:gd name="connsiteX2" fmla="*/ 1102080 w 1102080"/>
              <a:gd name="connsiteY2" fmla="*/ 851719 h 1105778"/>
              <a:gd name="connsiteX0" fmla="*/ 258763 w 1229646"/>
              <a:gd name="connsiteY0" fmla="*/ 0 h 1105778"/>
              <a:gd name="connsiteX1" fmla="*/ 214495 w 1229646"/>
              <a:gd name="connsiteY1" fmla="*/ 968714 h 1105778"/>
              <a:gd name="connsiteX2" fmla="*/ 1229646 w 1229646"/>
              <a:gd name="connsiteY2" fmla="*/ 851719 h 1105778"/>
              <a:gd name="connsiteX0" fmla="*/ 249245 w 1032972"/>
              <a:gd name="connsiteY0" fmla="*/ 0 h 1202797"/>
              <a:gd name="connsiteX1" fmla="*/ 204977 w 1032972"/>
              <a:gd name="connsiteY1" fmla="*/ 968714 h 1202797"/>
              <a:gd name="connsiteX2" fmla="*/ 1032972 w 1032972"/>
              <a:gd name="connsiteY2" fmla="*/ 1002445 h 1202797"/>
              <a:gd name="connsiteX0" fmla="*/ 212016 w 1131612"/>
              <a:gd name="connsiteY0" fmla="*/ 0 h 1073959"/>
              <a:gd name="connsiteX1" fmla="*/ 303617 w 1131612"/>
              <a:gd name="connsiteY1" fmla="*/ 845461 h 1073959"/>
              <a:gd name="connsiteX2" fmla="*/ 1131612 w 1131612"/>
              <a:gd name="connsiteY2" fmla="*/ 879192 h 1073959"/>
              <a:gd name="connsiteX0" fmla="*/ 143283 w 1062879"/>
              <a:gd name="connsiteY0" fmla="*/ 0 h 1073959"/>
              <a:gd name="connsiteX1" fmla="*/ 234884 w 1062879"/>
              <a:gd name="connsiteY1" fmla="*/ 845461 h 1073959"/>
              <a:gd name="connsiteX2" fmla="*/ 1062879 w 1062879"/>
              <a:gd name="connsiteY2" fmla="*/ 879192 h 1073959"/>
              <a:gd name="connsiteX0" fmla="*/ 160973 w 1080569"/>
              <a:gd name="connsiteY0" fmla="*/ 0 h 1073959"/>
              <a:gd name="connsiteX1" fmla="*/ 252574 w 1080569"/>
              <a:gd name="connsiteY1" fmla="*/ 845461 h 1073959"/>
              <a:gd name="connsiteX2" fmla="*/ 1080569 w 1080569"/>
              <a:gd name="connsiteY2" fmla="*/ 879192 h 1073959"/>
              <a:gd name="connsiteX0" fmla="*/ 160973 w 1080569"/>
              <a:gd name="connsiteY0" fmla="*/ 0 h 1069377"/>
              <a:gd name="connsiteX1" fmla="*/ 252574 w 1080569"/>
              <a:gd name="connsiteY1" fmla="*/ 845461 h 1069377"/>
              <a:gd name="connsiteX2" fmla="*/ 1080569 w 1080569"/>
              <a:gd name="connsiteY2" fmla="*/ 879192 h 1069377"/>
              <a:gd name="connsiteX0" fmla="*/ 180701 w 1026166"/>
              <a:gd name="connsiteY0" fmla="*/ 0 h 1159586"/>
              <a:gd name="connsiteX1" fmla="*/ 198171 w 1026166"/>
              <a:gd name="connsiteY1" fmla="*/ 931760 h 1159586"/>
              <a:gd name="connsiteX2" fmla="*/ 1026166 w 1026166"/>
              <a:gd name="connsiteY2" fmla="*/ 965491 h 1159586"/>
              <a:gd name="connsiteX0" fmla="*/ 222174 w 1067639"/>
              <a:gd name="connsiteY0" fmla="*/ 0 h 1159586"/>
              <a:gd name="connsiteX1" fmla="*/ 239644 w 1067639"/>
              <a:gd name="connsiteY1" fmla="*/ 931760 h 1159586"/>
              <a:gd name="connsiteX2" fmla="*/ 1067639 w 1067639"/>
              <a:gd name="connsiteY2" fmla="*/ 965491 h 1159586"/>
            </a:gdLst>
            <a:ahLst/>
            <a:cxnLst>
              <a:cxn ang="0">
                <a:pos x="connsiteX0" y="connsiteY0"/>
              </a:cxn>
              <a:cxn ang="0">
                <a:pos x="connsiteX1" y="connsiteY1"/>
              </a:cxn>
              <a:cxn ang="0">
                <a:pos x="connsiteX2" y="connsiteY2"/>
              </a:cxn>
            </a:cxnLst>
            <a:rect l="l" t="t" r="r" b="b"/>
            <a:pathLst>
              <a:path w="1067639" h="1159586">
                <a:moveTo>
                  <a:pt x="222174" y="0"/>
                </a:moveTo>
                <a:cubicBezTo>
                  <a:pt x="-211353" y="413108"/>
                  <a:pt x="98733" y="770845"/>
                  <a:pt x="239644" y="931760"/>
                </a:cubicBezTo>
                <a:cubicBezTo>
                  <a:pt x="380555" y="1092675"/>
                  <a:pt x="655111" y="1334578"/>
                  <a:pt x="1067639" y="965491"/>
                </a:cubicBezTo>
              </a:path>
            </a:pathLst>
          </a:custGeom>
          <a:ln w="57150" cmpd="sng">
            <a:headEnd type="triangle" w="lg" len="med"/>
            <a:tailEnd type="triangle" w="lg" len="me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13" name="TextBox 12"/>
          <p:cNvSpPr txBox="1"/>
          <p:nvPr/>
        </p:nvSpPr>
        <p:spPr>
          <a:xfrm>
            <a:off x="6553201" y="3907864"/>
            <a:ext cx="2477911" cy="1200329"/>
          </a:xfrm>
          <a:prstGeom prst="rect">
            <a:avLst/>
          </a:prstGeom>
          <a:noFill/>
        </p:spPr>
        <p:txBody>
          <a:bodyPr wrap="square" rtlCol="0">
            <a:spAutoFit/>
          </a:bodyPr>
          <a:lstStyle/>
          <a:p>
            <a:r>
              <a:rPr lang="en-US" sz="3600" dirty="0" smtClean="0"/>
              <a:t>Does this still work?</a:t>
            </a:r>
            <a:endParaRPr lang="en-US" sz="3600" dirty="0"/>
          </a:p>
        </p:txBody>
      </p:sp>
    </p:spTree>
    <p:extLst>
      <p:ext uri="{BB962C8B-B14F-4D97-AF65-F5344CB8AC3E}">
        <p14:creationId xmlns:p14="http://schemas.microsoft.com/office/powerpoint/2010/main" val="1793231944"/>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2: Alternate solution</a:t>
            </a:r>
            <a:endParaRPr lang="en-US" dirty="0"/>
          </a:p>
        </p:txBody>
      </p:sp>
      <p:sp>
        <p:nvSpPr>
          <p:cNvPr id="3" name="Content Placeholder 2"/>
          <p:cNvSpPr>
            <a:spLocks noGrp="1"/>
          </p:cNvSpPr>
          <p:nvPr>
            <p:ph idx="1"/>
          </p:nvPr>
        </p:nvSpPr>
        <p:spPr/>
        <p:txBody>
          <a:bodyPr/>
          <a:lstStyle/>
          <a:p>
            <a:pPr marL="0" indent="0">
              <a:buNone/>
            </a:pPr>
            <a:r>
              <a:rPr lang="en-US" sz="2400" dirty="0" smtClean="0">
                <a:latin typeface="Courier New"/>
                <a:cs typeface="Courier New"/>
              </a:rPr>
              <a:t>table = [[row * col for col in range(10)]</a:t>
            </a:r>
          </a:p>
          <a:p>
            <a:pPr marL="0" indent="0">
              <a:buNone/>
            </a:pPr>
            <a:r>
              <a:rPr lang="en-US" sz="2400" dirty="0">
                <a:latin typeface="Courier New"/>
                <a:cs typeface="Courier New"/>
              </a:rPr>
              <a:t> </a:t>
            </a:r>
            <a:r>
              <a:rPr lang="en-US" sz="2400" dirty="0" smtClean="0">
                <a:latin typeface="Courier New"/>
                <a:cs typeface="Courier New"/>
              </a:rPr>
              <a:t>        for row in range(10)]</a:t>
            </a:r>
            <a:endParaRPr lang="en-US" sz="2400" dirty="0">
              <a:latin typeface="Courier New"/>
              <a:cs typeface="Courier New"/>
            </a:endParaRPr>
          </a:p>
          <a:p>
            <a:pPr marL="0" indent="0">
              <a:buNone/>
            </a:pPr>
            <a:endParaRPr lang="en-US" sz="2400" dirty="0"/>
          </a:p>
          <a:p>
            <a:pPr marL="0" indent="0" algn="ctr">
              <a:buNone/>
            </a:pPr>
            <a:r>
              <a:rPr lang="en-US" sz="2400" dirty="0" smtClean="0"/>
              <a:t>(list comprehensions FTW!)</a:t>
            </a:r>
            <a:endParaRPr lang="en-US" sz="2400" dirty="0"/>
          </a:p>
          <a:p>
            <a:pPr marL="0" indent="0">
              <a:buNone/>
            </a:pPr>
            <a:endParaRPr lang="en-US" sz="2400" dirty="0">
              <a:latin typeface="Courier New"/>
              <a:cs typeface="Courier New"/>
            </a:endParaRPr>
          </a:p>
        </p:txBody>
      </p:sp>
      <p:sp>
        <p:nvSpPr>
          <p:cNvPr id="4" name="Date Placeholder 3"/>
          <p:cNvSpPr>
            <a:spLocks noGrp="1"/>
          </p:cNvSpPr>
          <p:nvPr>
            <p:ph type="dt" sz="half" idx="10"/>
          </p:nvPr>
        </p:nvSpPr>
        <p:spPr/>
        <p:txBody>
          <a:bodyPr/>
          <a:lstStyle/>
          <a:p>
            <a:fld id="{966E7435-4BE1-154C-B6B3-FD78AAC624DE}"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50</a:t>
            </a:fld>
            <a:endParaRPr lang="en-US"/>
          </a:p>
        </p:txBody>
      </p:sp>
    </p:spTree>
    <p:extLst>
      <p:ext uri="{BB962C8B-B14F-4D97-AF65-F5344CB8AC3E}">
        <p14:creationId xmlns:p14="http://schemas.microsoft.com/office/powerpoint/2010/main" val="1488273653"/>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smtClean="0"/>
              <a:t>Conditionals (if, </a:t>
            </a:r>
            <a:r>
              <a:rPr lang="en-US" sz="4500" dirty="0" err="1" smtClean="0"/>
              <a:t>elif</a:t>
            </a:r>
            <a:r>
              <a:rPr lang="en-US" sz="4500" dirty="0" smtClean="0"/>
              <a:t>, else)</a:t>
            </a:r>
            <a:endParaRPr lang="en-US" sz="4500" dirty="0"/>
          </a:p>
        </p:txBody>
      </p:sp>
      <p:sp>
        <p:nvSpPr>
          <p:cNvPr id="23554" name="Rectangle 2"/>
          <p:cNvSpPr>
            <a:spLocks noGrp="1" noChangeArrowheads="1"/>
          </p:cNvSpPr>
          <p:nvPr>
            <p:ph idx="1"/>
          </p:nvPr>
        </p:nvSpPr>
        <p:spPr>
          <a:xfrm>
            <a:off x="457200" y="1282700"/>
            <a:ext cx="8229600" cy="5181600"/>
          </a:xfrm>
          <a:noFill/>
          <a:ln/>
        </p:spPr>
        <p:txBody>
          <a:bodyPr anchor="t"/>
          <a:lstStyle/>
          <a:p>
            <a:r>
              <a:rPr lang="en-US" sz="2400" b="1" dirty="0" smtClean="0"/>
              <a:t>If statements</a:t>
            </a:r>
            <a:r>
              <a:rPr lang="en-US" sz="2400" dirty="0" smtClean="0"/>
              <a:t> allow you to execute code sometimes (based upon some </a:t>
            </a:r>
            <a:r>
              <a:rPr lang="en-US" sz="2400" b="1" dirty="0" smtClean="0"/>
              <a:t>condition</a:t>
            </a:r>
            <a:r>
              <a:rPr lang="en-US" sz="2400" dirty="0" smtClean="0"/>
              <a:t>)</a:t>
            </a:r>
          </a:p>
          <a:p>
            <a:r>
              <a:rPr lang="en-US" sz="2400" b="1" dirty="0" err="1" smtClean="0"/>
              <a:t>elif</a:t>
            </a:r>
            <a:r>
              <a:rPr lang="en-US" sz="2400" dirty="0" smtClean="0"/>
              <a:t> (meaning 'else if') and </a:t>
            </a:r>
            <a:r>
              <a:rPr lang="en-US" sz="2400" b="1" dirty="0" smtClean="0"/>
              <a:t>else</a:t>
            </a:r>
            <a:r>
              <a:rPr lang="en-US" sz="2400" dirty="0" smtClean="0"/>
              <a:t> are optional</a:t>
            </a:r>
          </a:p>
          <a:p>
            <a:pPr marL="0" indent="0">
              <a:buNone/>
            </a:pPr>
            <a:endParaRPr lang="en-US" sz="1800" b="1" dirty="0" smtClean="0">
              <a:latin typeface="Courier New"/>
              <a:cs typeface="Courier New"/>
            </a:endParaRPr>
          </a:p>
          <a:p>
            <a:pPr marL="0" indent="0">
              <a:buNone/>
            </a:pPr>
            <a:r>
              <a:rPr lang="en-US" sz="1800" b="1" dirty="0" smtClean="0">
                <a:latin typeface="Courier New"/>
                <a:cs typeface="Courier New"/>
              </a:rPr>
              <a:t>if </a:t>
            </a:r>
            <a:r>
              <a:rPr lang="en-US" sz="1800" dirty="0" smtClean="0">
                <a:latin typeface="Courier New"/>
                <a:cs typeface="Courier New"/>
              </a:rPr>
              <a:t>amount &gt; balance:</a:t>
            </a:r>
          </a:p>
          <a:p>
            <a:pPr marL="0" indent="0">
              <a:buNone/>
            </a:pPr>
            <a:r>
              <a:rPr lang="en-US" sz="1800" dirty="0" smtClean="0">
                <a:latin typeface="Courier New"/>
                <a:cs typeface="Courier New"/>
              </a:rPr>
              <a:t>    print("You have been charged a $20"</a:t>
            </a:r>
          </a:p>
          <a:p>
            <a:pPr marL="0" indent="0">
              <a:buNone/>
            </a:pPr>
            <a:r>
              <a:rPr lang="en-US" sz="1800" dirty="0">
                <a:latin typeface="Courier New"/>
                <a:cs typeface="Courier New"/>
              </a:rPr>
              <a:t> </a:t>
            </a:r>
            <a:r>
              <a:rPr lang="en-US" sz="1800" dirty="0" smtClean="0">
                <a:latin typeface="Courier New"/>
                <a:cs typeface="Courier New"/>
              </a:rPr>
              <a:t>         " overdraft fee. Enjoy.")</a:t>
            </a:r>
          </a:p>
          <a:p>
            <a:pPr marL="0" indent="0">
              <a:buNone/>
            </a:pPr>
            <a:r>
              <a:rPr lang="en-US" sz="1800" dirty="0">
                <a:latin typeface="Courier New"/>
                <a:cs typeface="Courier New"/>
              </a:rPr>
              <a:t> </a:t>
            </a:r>
            <a:r>
              <a:rPr lang="en-US" sz="1800" dirty="0" smtClean="0">
                <a:latin typeface="Courier New"/>
                <a:cs typeface="Courier New"/>
              </a:rPr>
              <a:t>   balance -= 20</a:t>
            </a:r>
          </a:p>
          <a:p>
            <a:pPr marL="0" indent="0">
              <a:buNone/>
            </a:pPr>
            <a:r>
              <a:rPr lang="en-US" sz="1800" b="1" dirty="0" err="1" smtClean="0">
                <a:latin typeface="Courier New"/>
                <a:cs typeface="Courier New"/>
              </a:rPr>
              <a:t>elif</a:t>
            </a:r>
            <a:r>
              <a:rPr lang="en-US" sz="1800" dirty="0" smtClean="0">
                <a:latin typeface="Courier New"/>
                <a:cs typeface="Courier New"/>
              </a:rPr>
              <a:t> amount == balance:</a:t>
            </a:r>
          </a:p>
          <a:p>
            <a:pPr marL="0" indent="0">
              <a:buNone/>
            </a:pPr>
            <a:r>
              <a:rPr lang="en-US" sz="1800" dirty="0">
                <a:latin typeface="Courier New"/>
                <a:cs typeface="Courier New"/>
              </a:rPr>
              <a:t> </a:t>
            </a:r>
            <a:r>
              <a:rPr lang="en-US" sz="1800" dirty="0" smtClean="0">
                <a:latin typeface="Courier New"/>
                <a:cs typeface="Courier New"/>
              </a:rPr>
              <a:t>   print("You're now broke")</a:t>
            </a:r>
          </a:p>
          <a:p>
            <a:pPr marL="0" indent="0">
              <a:buNone/>
            </a:pPr>
            <a:r>
              <a:rPr lang="en-US" sz="1800" b="1" dirty="0" smtClean="0">
                <a:latin typeface="Courier New"/>
                <a:cs typeface="Courier New"/>
              </a:rPr>
              <a:t>else</a:t>
            </a:r>
            <a:r>
              <a:rPr lang="en-US" sz="1800" dirty="0" smtClean="0">
                <a:latin typeface="Courier New"/>
                <a:cs typeface="Courier New"/>
              </a:rPr>
              <a:t>:</a:t>
            </a:r>
          </a:p>
          <a:p>
            <a:pPr marL="0" indent="0">
              <a:buNone/>
            </a:pPr>
            <a:r>
              <a:rPr lang="en-US" sz="1800" dirty="0">
                <a:latin typeface="Courier New"/>
                <a:cs typeface="Courier New"/>
              </a:rPr>
              <a:t> </a:t>
            </a:r>
            <a:r>
              <a:rPr lang="en-US" sz="1800" dirty="0" smtClean="0">
                <a:latin typeface="Courier New"/>
                <a:cs typeface="Courier New"/>
              </a:rPr>
              <a:t>   print("Your account has been charged")</a:t>
            </a:r>
          </a:p>
          <a:p>
            <a:pPr marL="0" indent="0">
              <a:buNone/>
            </a:pPr>
            <a:endParaRPr lang="en-US" sz="1800" dirty="0">
              <a:latin typeface="Courier New"/>
              <a:cs typeface="Courier New"/>
            </a:endParaRPr>
          </a:p>
          <a:p>
            <a:pPr marL="0" indent="0">
              <a:buNone/>
            </a:pPr>
            <a:r>
              <a:rPr lang="en-US" sz="1800" dirty="0" smtClean="0">
                <a:latin typeface="Courier New"/>
                <a:cs typeface="Courier New"/>
              </a:rPr>
              <a:t>balance -= amount  </a:t>
            </a:r>
            <a:r>
              <a:rPr lang="en-US" sz="1800" dirty="0" smtClean="0">
                <a:solidFill>
                  <a:srgbClr val="008000"/>
                </a:solidFill>
                <a:latin typeface="Courier New"/>
                <a:cs typeface="Courier New"/>
              </a:rPr>
              <a:t># deduct amount from account</a:t>
            </a:r>
            <a:endParaRPr lang="en-US" sz="1800" dirty="0">
              <a:solidFill>
                <a:srgbClr val="008000"/>
              </a:solidFill>
              <a:latin typeface="Courier New"/>
              <a:cs typeface="Courier New"/>
            </a:endParaRPr>
          </a:p>
        </p:txBody>
      </p:sp>
      <p:sp>
        <p:nvSpPr>
          <p:cNvPr id="4" name="Slide Number Placeholder 3"/>
          <p:cNvSpPr>
            <a:spLocks noGrp="1"/>
          </p:cNvSpPr>
          <p:nvPr>
            <p:ph type="sldNum" sz="quarter" idx="12"/>
          </p:nvPr>
        </p:nvSpPr>
        <p:spPr/>
        <p:txBody>
          <a:bodyPr/>
          <a:lstStyle/>
          <a:p>
            <a:fld id="{81AE9630-6584-ED4B-B8EA-CB7A97BDB708}" type="slidenum">
              <a:rPr lang="en-US"/>
              <a:pPr/>
              <a:t>51</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Tree>
    <p:extLst>
      <p:ext uri="{BB962C8B-B14F-4D97-AF65-F5344CB8AC3E}">
        <p14:creationId xmlns:p14="http://schemas.microsoft.com/office/powerpoint/2010/main" val="22435613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smtClean="0"/>
              <a:t>Functions (</a:t>
            </a:r>
            <a:r>
              <a:rPr lang="en-US" sz="3200" dirty="0" smtClean="0"/>
              <a:t>basically the best things ever</a:t>
            </a:r>
            <a:r>
              <a:rPr lang="en-US" sz="4500" dirty="0" smtClean="0"/>
              <a:t>)</a:t>
            </a:r>
            <a:endParaRPr lang="en-US" sz="4500" dirty="0"/>
          </a:p>
        </p:txBody>
      </p:sp>
      <p:sp>
        <p:nvSpPr>
          <p:cNvPr id="23554" name="Rectangle 2"/>
          <p:cNvSpPr>
            <a:spLocks noGrp="1" noChangeArrowheads="1"/>
          </p:cNvSpPr>
          <p:nvPr>
            <p:ph idx="1"/>
          </p:nvPr>
        </p:nvSpPr>
        <p:spPr>
          <a:xfrm>
            <a:off x="457200" y="1282700"/>
            <a:ext cx="8229600" cy="5181600"/>
          </a:xfrm>
          <a:noFill/>
          <a:ln/>
        </p:spPr>
        <p:txBody>
          <a:bodyPr anchor="t"/>
          <a:lstStyle/>
          <a:p>
            <a:r>
              <a:rPr lang="en-US" sz="2400" dirty="0" smtClean="0"/>
              <a:t>They allow you to group together a bunch of statements into a block that you can call.</a:t>
            </a:r>
          </a:p>
          <a:p>
            <a:r>
              <a:rPr lang="en-US" sz="2400" dirty="0" smtClean="0"/>
              <a:t>"If you have the same code in two places, it will be wrong in one before long."</a:t>
            </a:r>
          </a:p>
          <a:p>
            <a:r>
              <a:rPr lang="en-US" sz="2400" dirty="0" smtClean="0"/>
              <a:t>"Never copy-paste code if at all possible."</a:t>
            </a:r>
          </a:p>
          <a:p>
            <a:r>
              <a:rPr lang="en-US" sz="2400" dirty="0" smtClean="0"/>
              <a:t>They can take in information (</a:t>
            </a:r>
            <a:r>
              <a:rPr lang="en-US" sz="2400" b="1" dirty="0" smtClean="0"/>
              <a:t>arguments</a:t>
            </a:r>
            <a:r>
              <a:rPr lang="en-US" sz="2400" dirty="0" smtClean="0"/>
              <a:t>) and give back information (</a:t>
            </a:r>
            <a:r>
              <a:rPr lang="en-US" sz="2400" b="1" dirty="0" smtClean="0"/>
              <a:t>return value</a:t>
            </a:r>
            <a:r>
              <a:rPr lang="en-US" sz="2400" dirty="0" smtClean="0"/>
              <a:t>).</a:t>
            </a:r>
          </a:p>
          <a:p>
            <a:r>
              <a:rPr lang="en-US" sz="2400" b="1" dirty="0" smtClean="0"/>
              <a:t>Important</a:t>
            </a:r>
            <a:r>
              <a:rPr lang="en-US" sz="2400" dirty="0" smtClean="0"/>
              <a:t>: If you don't specify a return value, it will be None</a:t>
            </a:r>
            <a:endParaRPr lang="en-US" sz="2400" dirty="0"/>
          </a:p>
          <a:p>
            <a:endParaRPr lang="en-US" sz="1600" b="1" dirty="0" smtClean="0">
              <a:latin typeface="Courier New"/>
              <a:cs typeface="Courier New"/>
            </a:endParaRPr>
          </a:p>
          <a:p>
            <a:pPr marL="0" indent="0">
              <a:buNone/>
            </a:pPr>
            <a:r>
              <a:rPr lang="en-US" sz="2000" b="1" dirty="0" err="1" smtClean="0">
                <a:latin typeface="Courier New"/>
                <a:cs typeface="Courier New"/>
              </a:rPr>
              <a:t>def</a:t>
            </a:r>
            <a:r>
              <a:rPr lang="en-US" sz="2000" b="1" dirty="0" smtClean="0">
                <a:latin typeface="Courier New"/>
                <a:cs typeface="Courier New"/>
              </a:rPr>
              <a:t> </a:t>
            </a:r>
            <a:r>
              <a:rPr lang="en-US" sz="2000" dirty="0" err="1" smtClean="0">
                <a:latin typeface="Courier New"/>
                <a:cs typeface="Courier New"/>
              </a:rPr>
              <a:t>celsius_to_fahrenheit</a:t>
            </a:r>
            <a:r>
              <a:rPr lang="en-US" sz="2000" dirty="0" smtClean="0">
                <a:latin typeface="Courier New"/>
                <a:cs typeface="Courier New"/>
              </a:rPr>
              <a:t>(degrees):</a:t>
            </a:r>
          </a:p>
          <a:p>
            <a:pPr marL="0" indent="0">
              <a:buNone/>
            </a:pPr>
            <a:r>
              <a:rPr lang="en-US" sz="2000" b="1" dirty="0" smtClean="0">
                <a:latin typeface="Courier New"/>
                <a:cs typeface="Courier New"/>
              </a:rPr>
              <a:t>    return </a:t>
            </a:r>
            <a:r>
              <a:rPr lang="en-US" sz="2000" dirty="0" smtClean="0">
                <a:latin typeface="Courier New"/>
                <a:cs typeface="Courier New"/>
              </a:rPr>
              <a:t>(9 / 5) * degrees + 32</a:t>
            </a:r>
          </a:p>
          <a:p>
            <a:pPr marL="0" indent="0">
              <a:buNone/>
            </a:pPr>
            <a:endParaRPr lang="en-US" sz="2000" b="1" dirty="0" smtClean="0">
              <a:latin typeface="Courier New"/>
              <a:cs typeface="Courier New"/>
            </a:endParaRPr>
          </a:p>
          <a:p>
            <a:pPr marL="0" indent="0">
              <a:buNone/>
            </a:pPr>
            <a:r>
              <a:rPr lang="en-US" sz="2000" dirty="0" smtClean="0">
                <a:latin typeface="Courier New"/>
                <a:cs typeface="Courier New"/>
              </a:rPr>
              <a:t>f = </a:t>
            </a:r>
            <a:r>
              <a:rPr lang="en-US" sz="2000" dirty="0" err="1" smtClean="0">
                <a:latin typeface="Courier New"/>
                <a:cs typeface="Courier New"/>
              </a:rPr>
              <a:t>celsius_to_fahrenheit</a:t>
            </a:r>
            <a:r>
              <a:rPr lang="en-US" sz="2000" dirty="0" smtClean="0">
                <a:latin typeface="Courier New"/>
                <a:cs typeface="Courier New"/>
              </a:rPr>
              <a:t>(100)</a:t>
            </a:r>
            <a:endParaRPr lang="en-US" sz="2000" dirty="0">
              <a:solidFill>
                <a:srgbClr val="008000"/>
              </a:solidFill>
              <a:latin typeface="Courier New"/>
              <a:cs typeface="Courier New"/>
            </a:endParaRPr>
          </a:p>
        </p:txBody>
      </p:sp>
      <p:sp>
        <p:nvSpPr>
          <p:cNvPr id="4" name="Slide Number Placeholder 3"/>
          <p:cNvSpPr>
            <a:spLocks noGrp="1"/>
          </p:cNvSpPr>
          <p:nvPr>
            <p:ph type="sldNum" sz="quarter" idx="12"/>
          </p:nvPr>
        </p:nvSpPr>
        <p:spPr/>
        <p:txBody>
          <a:bodyPr/>
          <a:lstStyle/>
          <a:p>
            <a:fld id="{81AE9630-6584-ED4B-B8EA-CB7A97BDB708}" type="slidenum">
              <a:rPr lang="en-US"/>
              <a:pPr/>
              <a:t>52</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Tree>
    <p:extLst>
      <p:ext uri="{BB962C8B-B14F-4D97-AF65-F5344CB8AC3E}">
        <p14:creationId xmlns:p14="http://schemas.microsoft.com/office/powerpoint/2010/main" val="3324742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err="1" smtClean="0"/>
              <a:t>Docstrings</a:t>
            </a:r>
            <a:endParaRPr lang="en-US" sz="4500" dirty="0"/>
          </a:p>
        </p:txBody>
      </p:sp>
      <p:sp>
        <p:nvSpPr>
          <p:cNvPr id="23554" name="Rectangle 2"/>
          <p:cNvSpPr>
            <a:spLocks noGrp="1" noChangeArrowheads="1"/>
          </p:cNvSpPr>
          <p:nvPr>
            <p:ph idx="1"/>
          </p:nvPr>
        </p:nvSpPr>
        <p:spPr>
          <a:xfrm>
            <a:off x="457200" y="1148616"/>
            <a:ext cx="8229600" cy="5181600"/>
          </a:xfrm>
          <a:noFill/>
          <a:ln/>
        </p:spPr>
        <p:txBody>
          <a:bodyPr anchor="t"/>
          <a:lstStyle/>
          <a:p>
            <a:r>
              <a:rPr lang="en-US" sz="2400" dirty="0" smtClean="0"/>
              <a:t>They should have a </a:t>
            </a:r>
            <a:r>
              <a:rPr lang="en-US" sz="2400" b="1" dirty="0" err="1" smtClean="0"/>
              <a:t>docstring</a:t>
            </a:r>
            <a:r>
              <a:rPr lang="en-US" sz="2400" dirty="0" smtClean="0"/>
              <a:t> (a multi-line, meaning triple-quoted, string right after the declaration) </a:t>
            </a:r>
          </a:p>
          <a:p>
            <a:r>
              <a:rPr lang="en-US" sz="2400" dirty="0" smtClean="0"/>
              <a:t>Describes </a:t>
            </a:r>
            <a:r>
              <a:rPr lang="en-US" sz="2400" b="1" dirty="0" smtClean="0"/>
              <a:t>what</a:t>
            </a:r>
            <a:r>
              <a:rPr lang="en-US" sz="2400" dirty="0" smtClean="0"/>
              <a:t> the function does, </a:t>
            </a:r>
            <a:r>
              <a:rPr lang="en-US" sz="2400" b="1" dirty="0" smtClean="0"/>
              <a:t>not</a:t>
            </a:r>
            <a:r>
              <a:rPr lang="en-US" sz="2400" dirty="0" smtClean="0"/>
              <a:t> </a:t>
            </a:r>
            <a:r>
              <a:rPr lang="en-US" sz="2400" b="1" dirty="0" smtClean="0"/>
              <a:t>how</a:t>
            </a:r>
            <a:r>
              <a:rPr lang="en-US" sz="2400" dirty="0" smtClean="0"/>
              <a:t> it does it. </a:t>
            </a:r>
          </a:p>
          <a:p>
            <a:r>
              <a:rPr lang="en-US" sz="2400" dirty="0" smtClean="0"/>
              <a:t>Describe the argument and return types. </a:t>
            </a:r>
          </a:p>
          <a:p>
            <a:r>
              <a:rPr lang="en-US" sz="2400" dirty="0" smtClean="0"/>
              <a:t>It is shown when </a:t>
            </a:r>
            <a:r>
              <a:rPr lang="en-US" sz="2400" b="1" dirty="0" smtClean="0"/>
              <a:t>help</a:t>
            </a:r>
            <a:r>
              <a:rPr lang="en-US" sz="2400" dirty="0" smtClean="0"/>
              <a:t> is called on your function, so it should be sufficient for other people to know how to use your function.</a:t>
            </a:r>
          </a:p>
          <a:p>
            <a:pPr marL="0" indent="0">
              <a:buNone/>
            </a:pPr>
            <a:endParaRPr lang="en-US" sz="1800" b="1" dirty="0" smtClean="0">
              <a:latin typeface="Courier New"/>
              <a:cs typeface="Courier New"/>
            </a:endParaRPr>
          </a:p>
          <a:p>
            <a:pPr marL="0" indent="0">
              <a:buNone/>
            </a:pPr>
            <a:r>
              <a:rPr lang="en-US" sz="2000" dirty="0" err="1" smtClean="0">
                <a:latin typeface="Courier New"/>
                <a:cs typeface="Courier New"/>
              </a:rPr>
              <a:t>def</a:t>
            </a:r>
            <a:r>
              <a:rPr lang="en-US" sz="2000" b="1" dirty="0" smtClean="0">
                <a:latin typeface="Courier New"/>
                <a:cs typeface="Courier New"/>
              </a:rPr>
              <a:t> </a:t>
            </a:r>
            <a:r>
              <a:rPr lang="en-US" sz="2000" dirty="0" err="1" smtClean="0">
                <a:latin typeface="Courier New"/>
                <a:cs typeface="Courier New"/>
              </a:rPr>
              <a:t>celsius_to_fahrenheit</a:t>
            </a:r>
            <a:r>
              <a:rPr lang="en-US" sz="2000" dirty="0" smtClean="0">
                <a:latin typeface="Courier New"/>
                <a:cs typeface="Courier New"/>
              </a:rPr>
              <a:t>(degrees):</a:t>
            </a:r>
            <a:endParaRPr lang="en-US" sz="2000" dirty="0">
              <a:latin typeface="Courier New"/>
              <a:cs typeface="Courier New"/>
            </a:endParaRPr>
          </a:p>
          <a:p>
            <a:pPr marL="0" indent="0">
              <a:buNone/>
            </a:pPr>
            <a:r>
              <a:rPr lang="en-US" sz="2000" dirty="0">
                <a:latin typeface="Courier New"/>
                <a:cs typeface="Courier New"/>
              </a:rPr>
              <a:t>    </a:t>
            </a:r>
            <a:r>
              <a:rPr lang="en-US" sz="2000" b="1" dirty="0" smtClean="0">
                <a:latin typeface="Courier New"/>
                <a:cs typeface="Courier New"/>
              </a:rPr>
              <a:t>"""(</a:t>
            </a:r>
            <a:r>
              <a:rPr lang="en-US" sz="2000" b="1" dirty="0" err="1">
                <a:latin typeface="Courier New"/>
                <a:cs typeface="Courier New"/>
              </a:rPr>
              <a:t>int</a:t>
            </a:r>
            <a:r>
              <a:rPr lang="en-US" sz="2000" b="1" dirty="0">
                <a:latin typeface="Courier New"/>
                <a:cs typeface="Courier New"/>
              </a:rPr>
              <a:t> or float) -&gt; </a:t>
            </a:r>
            <a:r>
              <a:rPr lang="en-US" sz="2000" b="1" dirty="0" smtClean="0">
                <a:latin typeface="Courier New"/>
                <a:cs typeface="Courier New"/>
              </a:rPr>
              <a:t>float</a:t>
            </a:r>
          </a:p>
          <a:p>
            <a:pPr marL="0" indent="0">
              <a:buNone/>
            </a:pPr>
            <a:r>
              <a:rPr lang="en-US" sz="2000" b="1" dirty="0" smtClean="0">
                <a:latin typeface="Courier New"/>
                <a:cs typeface="Courier New"/>
              </a:rPr>
              <a:t>    Convert degrees from C to F.</a:t>
            </a:r>
            <a:endParaRPr lang="en-US" sz="2000" b="1" dirty="0">
              <a:latin typeface="Courier New"/>
              <a:cs typeface="Courier New"/>
            </a:endParaRPr>
          </a:p>
          <a:p>
            <a:pPr marL="0" indent="0">
              <a:buNone/>
            </a:pPr>
            <a:r>
              <a:rPr lang="en-US" sz="2000" b="1" dirty="0" smtClean="0">
                <a:latin typeface="Courier New"/>
                <a:cs typeface="Courier New"/>
              </a:rPr>
              <a:t>    """</a:t>
            </a:r>
          </a:p>
          <a:p>
            <a:pPr marL="0" indent="0">
              <a:buNone/>
            </a:pPr>
            <a:r>
              <a:rPr lang="en-US" sz="2000" b="1" dirty="0" smtClean="0">
                <a:latin typeface="Courier New"/>
                <a:cs typeface="Courier New"/>
              </a:rPr>
              <a:t>    </a:t>
            </a:r>
            <a:r>
              <a:rPr lang="en-US" sz="2000" dirty="0" smtClean="0">
                <a:latin typeface="Courier New"/>
                <a:cs typeface="Courier New"/>
              </a:rPr>
              <a:t>return</a:t>
            </a:r>
            <a:r>
              <a:rPr lang="en-US" sz="2000" b="1" dirty="0" smtClean="0">
                <a:latin typeface="Courier New"/>
                <a:cs typeface="Courier New"/>
              </a:rPr>
              <a:t> </a:t>
            </a:r>
            <a:r>
              <a:rPr lang="en-US" sz="2000" dirty="0" smtClean="0">
                <a:latin typeface="Courier New"/>
                <a:cs typeface="Courier New"/>
              </a:rPr>
              <a:t>(9 / 5) * degrees </a:t>
            </a:r>
            <a:r>
              <a:rPr lang="en-US" sz="2000" dirty="0">
                <a:latin typeface="Courier New"/>
                <a:cs typeface="Courier New"/>
              </a:rPr>
              <a:t>+</a:t>
            </a:r>
            <a:r>
              <a:rPr lang="en-US" sz="2000" dirty="0" smtClean="0">
                <a:latin typeface="Courier New"/>
                <a:cs typeface="Courier New"/>
              </a:rPr>
              <a:t> 32</a:t>
            </a:r>
          </a:p>
        </p:txBody>
      </p:sp>
      <p:sp>
        <p:nvSpPr>
          <p:cNvPr id="4" name="Slide Number Placeholder 3"/>
          <p:cNvSpPr>
            <a:spLocks noGrp="1"/>
          </p:cNvSpPr>
          <p:nvPr>
            <p:ph type="sldNum" sz="quarter" idx="12"/>
          </p:nvPr>
        </p:nvSpPr>
        <p:spPr/>
        <p:txBody>
          <a:bodyPr/>
          <a:lstStyle/>
          <a:p>
            <a:fld id="{81AE9630-6584-ED4B-B8EA-CB7A97BDB708}" type="slidenum">
              <a:rPr lang="en-US"/>
              <a:pPr/>
              <a:t>53</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Tree>
    <p:extLst>
      <p:ext uri="{BB962C8B-B14F-4D97-AF65-F5344CB8AC3E}">
        <p14:creationId xmlns:p14="http://schemas.microsoft.com/office/powerpoint/2010/main" val="15456000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 name="Picture 1" descr="good_code.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1900" y="0"/>
            <a:ext cx="4489770" cy="6858000"/>
          </a:xfrm>
          <a:prstGeom prst="rect">
            <a:avLst/>
          </a:prstGeom>
        </p:spPr>
      </p:pic>
      <p:sp>
        <p:nvSpPr>
          <p:cNvPr id="23554" name="Rectangle 2"/>
          <p:cNvSpPr>
            <a:spLocks noGrp="1" noChangeArrowheads="1"/>
          </p:cNvSpPr>
          <p:nvPr>
            <p:ph idx="1"/>
          </p:nvPr>
        </p:nvSpPr>
        <p:spPr>
          <a:xfrm>
            <a:off x="5773881" y="5706506"/>
            <a:ext cx="8229600" cy="5181600"/>
          </a:xfrm>
          <a:noFill/>
          <a:ln/>
        </p:spPr>
        <p:txBody>
          <a:bodyPr anchor="t"/>
          <a:lstStyle/>
          <a:p>
            <a:pPr marL="0" indent="0">
              <a:buNone/>
            </a:pPr>
            <a:r>
              <a:rPr lang="en-US" sz="2800" b="1" dirty="0" smtClean="0">
                <a:latin typeface="Courier New"/>
                <a:cs typeface="Courier New"/>
              </a:rPr>
              <a:t>Very important.</a:t>
            </a:r>
          </a:p>
        </p:txBody>
      </p:sp>
      <p:sp>
        <p:nvSpPr>
          <p:cNvPr id="4" name="Slide Number Placeholder 3"/>
          <p:cNvSpPr>
            <a:spLocks noGrp="1"/>
          </p:cNvSpPr>
          <p:nvPr>
            <p:ph type="sldNum" sz="quarter" idx="12"/>
          </p:nvPr>
        </p:nvSpPr>
        <p:spPr/>
        <p:txBody>
          <a:bodyPr/>
          <a:lstStyle/>
          <a:p>
            <a:fld id="{81AE9630-6584-ED4B-B8EA-CB7A97BDB708}" type="slidenum">
              <a:rPr lang="en-US"/>
              <a:pPr/>
              <a:t>54</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Tree>
    <p:extLst>
      <p:ext uri="{BB962C8B-B14F-4D97-AF65-F5344CB8AC3E}">
        <p14:creationId xmlns:p14="http://schemas.microsoft.com/office/powerpoint/2010/main" val="24059009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smtClean="0"/>
              <a:t>Changing things</a:t>
            </a:r>
            <a:endParaRPr lang="en-US" sz="4500" dirty="0"/>
          </a:p>
        </p:txBody>
      </p:sp>
      <p:sp>
        <p:nvSpPr>
          <p:cNvPr id="23554" name="Rectangle 2"/>
          <p:cNvSpPr>
            <a:spLocks noGrp="1" noChangeArrowheads="1"/>
          </p:cNvSpPr>
          <p:nvPr>
            <p:ph idx="1"/>
          </p:nvPr>
        </p:nvSpPr>
        <p:spPr>
          <a:xfrm>
            <a:off x="457200" y="1148616"/>
            <a:ext cx="8229600" cy="5181600"/>
          </a:xfrm>
          <a:noFill/>
          <a:ln/>
        </p:spPr>
        <p:txBody>
          <a:bodyPr anchor="t"/>
          <a:lstStyle/>
          <a:p>
            <a:r>
              <a:rPr lang="en-US" sz="2400" dirty="0" smtClean="0"/>
              <a:t>Functions can modify mutable arguments</a:t>
            </a:r>
          </a:p>
          <a:p>
            <a:pPr marL="0" indent="0">
              <a:buNone/>
            </a:pPr>
            <a:endParaRPr lang="en-US" sz="1800" b="1" dirty="0" smtClean="0">
              <a:latin typeface="Courier New"/>
              <a:cs typeface="Courier New"/>
            </a:endParaRPr>
          </a:p>
          <a:p>
            <a:pPr marL="0" indent="0">
              <a:buNone/>
            </a:pPr>
            <a:r>
              <a:rPr lang="en-US" sz="2000" dirty="0" err="1" smtClean="0">
                <a:latin typeface="Courier New"/>
                <a:cs typeface="Courier New"/>
              </a:rPr>
              <a:t>def</a:t>
            </a:r>
            <a:r>
              <a:rPr lang="en-US" sz="2000" b="1" dirty="0" smtClean="0">
                <a:latin typeface="Courier New"/>
                <a:cs typeface="Courier New"/>
              </a:rPr>
              <a:t> </a:t>
            </a:r>
            <a:r>
              <a:rPr lang="en-US" sz="2000" dirty="0" smtClean="0">
                <a:latin typeface="Courier New"/>
                <a:cs typeface="Courier New"/>
              </a:rPr>
              <a:t>double(L):</a:t>
            </a:r>
            <a:endParaRPr lang="en-US" sz="2000" dirty="0">
              <a:latin typeface="Courier New"/>
              <a:cs typeface="Courier New"/>
            </a:endParaRPr>
          </a:p>
          <a:p>
            <a:pPr marL="0" indent="0">
              <a:buNone/>
            </a:pPr>
            <a:r>
              <a:rPr lang="en-US" sz="2000" dirty="0">
                <a:latin typeface="Courier New"/>
                <a:cs typeface="Courier New"/>
              </a:rPr>
              <a:t>    </a:t>
            </a:r>
            <a:r>
              <a:rPr lang="en-US" sz="2000" dirty="0" smtClean="0">
                <a:latin typeface="Courier New"/>
                <a:cs typeface="Courier New"/>
              </a:rPr>
              <a:t>"""list </a:t>
            </a:r>
            <a:r>
              <a:rPr lang="en-US" sz="2000" dirty="0">
                <a:latin typeface="Courier New"/>
                <a:cs typeface="Courier New"/>
              </a:rPr>
              <a:t>-&gt; </a:t>
            </a:r>
            <a:r>
              <a:rPr lang="en-US" sz="2000" dirty="0" err="1" smtClean="0">
                <a:latin typeface="Courier New"/>
                <a:cs typeface="Courier New"/>
              </a:rPr>
              <a:t>NoneType</a:t>
            </a:r>
            <a:endParaRPr lang="en-US" sz="2000" dirty="0" smtClean="0">
              <a:latin typeface="Courier New"/>
              <a:cs typeface="Courier New"/>
            </a:endParaRPr>
          </a:p>
          <a:p>
            <a:pPr marL="0" indent="0">
              <a:buNone/>
            </a:pPr>
            <a:r>
              <a:rPr lang="en-US" sz="2000" dirty="0" smtClean="0">
                <a:latin typeface="Courier New"/>
                <a:cs typeface="Courier New"/>
              </a:rPr>
              <a:t>    Modify L so it is equivalent to L + L</a:t>
            </a:r>
          </a:p>
          <a:p>
            <a:pPr marL="0" indent="0">
              <a:buNone/>
            </a:pPr>
            <a:r>
              <a:rPr lang="en-US" sz="2000" dirty="0" smtClean="0">
                <a:latin typeface="Courier New"/>
                <a:cs typeface="Courier New"/>
              </a:rPr>
              <a:t>    """</a:t>
            </a:r>
          </a:p>
          <a:p>
            <a:pPr marL="0" indent="0">
              <a:buNone/>
            </a:pPr>
            <a:r>
              <a:rPr lang="en-US" sz="2000" b="1" dirty="0" smtClean="0">
                <a:latin typeface="Courier New"/>
                <a:cs typeface="Courier New"/>
              </a:rPr>
              <a:t>    </a:t>
            </a:r>
            <a:r>
              <a:rPr lang="en-US" sz="2000" dirty="0" smtClean="0">
                <a:latin typeface="Courier New"/>
                <a:cs typeface="Courier New"/>
              </a:rPr>
              <a:t>for </a:t>
            </a:r>
            <a:r>
              <a:rPr lang="en-US" sz="2000" dirty="0" err="1" smtClean="0">
                <a:latin typeface="Courier New"/>
                <a:cs typeface="Courier New"/>
              </a:rPr>
              <a:t>i</a:t>
            </a:r>
            <a:r>
              <a:rPr lang="en-US" sz="2000" dirty="0" smtClean="0">
                <a:latin typeface="Courier New"/>
                <a:cs typeface="Courier New"/>
              </a:rPr>
              <a:t> in range(</a:t>
            </a:r>
            <a:r>
              <a:rPr lang="en-US" sz="2000" dirty="0" err="1" smtClean="0">
                <a:latin typeface="Courier New"/>
                <a:cs typeface="Courier New"/>
              </a:rPr>
              <a:t>len</a:t>
            </a:r>
            <a:r>
              <a:rPr lang="en-US" sz="2000" dirty="0" smtClean="0">
                <a:latin typeface="Courier New"/>
                <a:cs typeface="Courier New"/>
              </a:rPr>
              <a:t>(L)):</a:t>
            </a:r>
          </a:p>
          <a:p>
            <a:pPr marL="0" indent="0">
              <a:buNone/>
            </a:pPr>
            <a:r>
              <a:rPr lang="en-US" sz="2000" dirty="0">
                <a:latin typeface="Courier New"/>
                <a:cs typeface="Courier New"/>
              </a:rPr>
              <a:t> </a:t>
            </a:r>
            <a:r>
              <a:rPr lang="en-US" sz="2000" dirty="0" smtClean="0">
                <a:latin typeface="Courier New"/>
                <a:cs typeface="Courier New"/>
              </a:rPr>
              <a:t>       </a:t>
            </a:r>
            <a:r>
              <a:rPr lang="en-US" sz="2000" dirty="0" err="1" smtClean="0">
                <a:latin typeface="Courier New"/>
                <a:cs typeface="Courier New"/>
              </a:rPr>
              <a:t>L.append</a:t>
            </a:r>
            <a:r>
              <a:rPr lang="en-US" sz="2000" dirty="0" smtClean="0">
                <a:latin typeface="Courier New"/>
                <a:cs typeface="Courier New"/>
              </a:rPr>
              <a:t>(L[</a:t>
            </a:r>
            <a:r>
              <a:rPr lang="en-US" sz="2000" dirty="0" err="1" smtClean="0">
                <a:latin typeface="Courier New"/>
                <a:cs typeface="Courier New"/>
              </a:rPr>
              <a:t>i</a:t>
            </a:r>
            <a:r>
              <a:rPr lang="en-US" sz="2000" dirty="0" smtClean="0">
                <a:latin typeface="Courier New"/>
                <a:cs typeface="Courier New"/>
              </a:rPr>
              <a:t>])</a:t>
            </a:r>
          </a:p>
          <a:p>
            <a:pPr marL="0" indent="0">
              <a:buNone/>
            </a:pPr>
            <a:endParaRPr lang="en-US" sz="2000" dirty="0">
              <a:latin typeface="Courier New"/>
              <a:cs typeface="Courier New"/>
            </a:endParaRPr>
          </a:p>
          <a:p>
            <a:pPr marL="0" indent="0">
              <a:buNone/>
            </a:pPr>
            <a:r>
              <a:rPr lang="en-US" sz="2000" dirty="0" smtClean="0">
                <a:latin typeface="Courier New"/>
                <a:cs typeface="Courier New"/>
              </a:rPr>
              <a:t>L = [1, 2, 3]</a:t>
            </a:r>
          </a:p>
          <a:p>
            <a:pPr marL="0" indent="0">
              <a:buNone/>
            </a:pPr>
            <a:r>
              <a:rPr lang="en-US" sz="2000" dirty="0" smtClean="0">
                <a:latin typeface="Courier New"/>
                <a:cs typeface="Courier New"/>
              </a:rPr>
              <a:t>L = double(L)  </a:t>
            </a:r>
            <a:r>
              <a:rPr lang="en-US" sz="2000" dirty="0" smtClean="0">
                <a:solidFill>
                  <a:srgbClr val="008000"/>
                </a:solidFill>
                <a:latin typeface="Courier New"/>
                <a:cs typeface="Courier New"/>
              </a:rPr>
              <a:t># </a:t>
            </a:r>
            <a:r>
              <a:rPr lang="en-US" sz="2000" b="1" dirty="0" smtClean="0">
                <a:solidFill>
                  <a:srgbClr val="008000"/>
                </a:solidFill>
                <a:latin typeface="Courier New"/>
                <a:cs typeface="Courier New"/>
              </a:rPr>
              <a:t>Don't</a:t>
            </a:r>
            <a:r>
              <a:rPr lang="en-US" sz="2000" dirty="0" smtClean="0">
                <a:solidFill>
                  <a:srgbClr val="008000"/>
                </a:solidFill>
                <a:latin typeface="Courier New"/>
                <a:cs typeface="Courier New"/>
              </a:rPr>
              <a:t> do this! Why?</a:t>
            </a:r>
          </a:p>
          <a:p>
            <a:pPr marL="0" indent="0">
              <a:buNone/>
            </a:pPr>
            <a:r>
              <a:rPr lang="en-US" sz="2000" b="1" dirty="0" smtClean="0">
                <a:solidFill>
                  <a:schemeClr val="accent2"/>
                </a:solidFill>
                <a:latin typeface="Courier New"/>
                <a:cs typeface="Courier New"/>
              </a:rPr>
              <a:t># double(L) changes the list and then returns None</a:t>
            </a:r>
          </a:p>
        </p:txBody>
      </p:sp>
      <p:sp>
        <p:nvSpPr>
          <p:cNvPr id="4" name="Slide Number Placeholder 3"/>
          <p:cNvSpPr>
            <a:spLocks noGrp="1"/>
          </p:cNvSpPr>
          <p:nvPr>
            <p:ph type="sldNum" sz="quarter" idx="12"/>
          </p:nvPr>
        </p:nvSpPr>
        <p:spPr/>
        <p:txBody>
          <a:bodyPr/>
          <a:lstStyle/>
          <a:p>
            <a:fld id="{81AE9630-6584-ED4B-B8EA-CB7A97BDB708}" type="slidenum">
              <a:rPr lang="en-US"/>
              <a:pPr/>
              <a:t>55</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Tree>
    <p:extLst>
      <p:ext uri="{BB962C8B-B14F-4D97-AF65-F5344CB8AC3E}">
        <p14:creationId xmlns:p14="http://schemas.microsoft.com/office/powerpoint/2010/main" val="39589105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4">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smtClean="0"/>
              <a:t>Changing things</a:t>
            </a:r>
            <a:endParaRPr lang="en-US" sz="4500" dirty="0"/>
          </a:p>
        </p:txBody>
      </p:sp>
      <p:sp>
        <p:nvSpPr>
          <p:cNvPr id="23554" name="Rectangle 2"/>
          <p:cNvSpPr>
            <a:spLocks noGrp="1" noChangeArrowheads="1"/>
          </p:cNvSpPr>
          <p:nvPr>
            <p:ph idx="1"/>
          </p:nvPr>
        </p:nvSpPr>
        <p:spPr>
          <a:xfrm>
            <a:off x="457200" y="1148616"/>
            <a:ext cx="8229600" cy="5181600"/>
          </a:xfrm>
          <a:noFill/>
          <a:ln/>
        </p:spPr>
        <p:txBody>
          <a:bodyPr anchor="t"/>
          <a:lstStyle/>
          <a:p>
            <a:r>
              <a:rPr lang="en-US" sz="2400" dirty="0" smtClean="0"/>
              <a:t>Functions can modify mutable arguments</a:t>
            </a:r>
          </a:p>
          <a:p>
            <a:r>
              <a:rPr lang="en-US" sz="2400" b="1" dirty="0" smtClean="0"/>
              <a:t>If no return is specified, None is returned</a:t>
            </a:r>
          </a:p>
          <a:p>
            <a:pPr marL="0" indent="0">
              <a:buNone/>
            </a:pPr>
            <a:endParaRPr lang="en-US" sz="1800" b="1" dirty="0" smtClean="0">
              <a:latin typeface="Courier New"/>
              <a:cs typeface="Courier New"/>
            </a:endParaRPr>
          </a:p>
          <a:p>
            <a:pPr marL="0" indent="0">
              <a:buNone/>
            </a:pPr>
            <a:r>
              <a:rPr lang="en-US" sz="2000" dirty="0" err="1" smtClean="0">
                <a:latin typeface="Courier New"/>
                <a:cs typeface="Courier New"/>
              </a:rPr>
              <a:t>def</a:t>
            </a:r>
            <a:r>
              <a:rPr lang="en-US" sz="2000" b="1" dirty="0" smtClean="0">
                <a:latin typeface="Courier New"/>
                <a:cs typeface="Courier New"/>
              </a:rPr>
              <a:t> </a:t>
            </a:r>
            <a:r>
              <a:rPr lang="en-US" sz="2000" dirty="0" smtClean="0">
                <a:latin typeface="Courier New"/>
                <a:cs typeface="Courier New"/>
              </a:rPr>
              <a:t>double(L):</a:t>
            </a:r>
            <a:endParaRPr lang="en-US" sz="2000" dirty="0">
              <a:latin typeface="Courier New"/>
              <a:cs typeface="Courier New"/>
            </a:endParaRPr>
          </a:p>
          <a:p>
            <a:pPr marL="0" indent="0">
              <a:buNone/>
            </a:pPr>
            <a:r>
              <a:rPr lang="en-US" sz="2000" dirty="0">
                <a:latin typeface="Courier New"/>
                <a:cs typeface="Courier New"/>
              </a:rPr>
              <a:t>    </a:t>
            </a:r>
            <a:r>
              <a:rPr lang="en-US" sz="2000" dirty="0" smtClean="0">
                <a:latin typeface="Courier New"/>
                <a:cs typeface="Courier New"/>
              </a:rPr>
              <a:t>"""list </a:t>
            </a:r>
            <a:r>
              <a:rPr lang="en-US" sz="2000" dirty="0">
                <a:latin typeface="Courier New"/>
                <a:cs typeface="Courier New"/>
              </a:rPr>
              <a:t>-&gt; </a:t>
            </a:r>
            <a:r>
              <a:rPr lang="en-US" sz="2000" dirty="0" err="1" smtClean="0">
                <a:latin typeface="Courier New"/>
                <a:cs typeface="Courier New"/>
              </a:rPr>
              <a:t>NoneType</a:t>
            </a:r>
            <a:endParaRPr lang="en-US" sz="2000" dirty="0" smtClean="0">
              <a:latin typeface="Courier New"/>
              <a:cs typeface="Courier New"/>
            </a:endParaRPr>
          </a:p>
          <a:p>
            <a:pPr marL="0" indent="0">
              <a:buNone/>
            </a:pPr>
            <a:r>
              <a:rPr lang="en-US" sz="2000" dirty="0" smtClean="0">
                <a:latin typeface="Courier New"/>
                <a:cs typeface="Courier New"/>
              </a:rPr>
              <a:t>    Modify L so it is equivalent to L + L</a:t>
            </a:r>
          </a:p>
          <a:p>
            <a:pPr marL="0" indent="0">
              <a:buNone/>
            </a:pPr>
            <a:r>
              <a:rPr lang="en-US" sz="2000" dirty="0" smtClean="0">
                <a:latin typeface="Courier New"/>
                <a:cs typeface="Courier New"/>
              </a:rPr>
              <a:t>    """</a:t>
            </a:r>
          </a:p>
          <a:p>
            <a:pPr marL="0" indent="0">
              <a:buNone/>
            </a:pPr>
            <a:r>
              <a:rPr lang="en-US" sz="2000" b="1" dirty="0" smtClean="0">
                <a:latin typeface="Courier New"/>
                <a:cs typeface="Courier New"/>
              </a:rPr>
              <a:t>    </a:t>
            </a:r>
            <a:r>
              <a:rPr lang="en-US" sz="2000" dirty="0" smtClean="0">
                <a:latin typeface="Courier New"/>
                <a:cs typeface="Courier New"/>
              </a:rPr>
              <a:t>for </a:t>
            </a:r>
            <a:r>
              <a:rPr lang="en-US" sz="2000" dirty="0" err="1" smtClean="0">
                <a:latin typeface="Courier New"/>
                <a:cs typeface="Courier New"/>
              </a:rPr>
              <a:t>i</a:t>
            </a:r>
            <a:r>
              <a:rPr lang="en-US" sz="2000" dirty="0" smtClean="0">
                <a:latin typeface="Courier New"/>
                <a:cs typeface="Courier New"/>
              </a:rPr>
              <a:t> in range(</a:t>
            </a:r>
            <a:r>
              <a:rPr lang="en-US" sz="2000" dirty="0" err="1" smtClean="0">
                <a:latin typeface="Courier New"/>
                <a:cs typeface="Courier New"/>
              </a:rPr>
              <a:t>len</a:t>
            </a:r>
            <a:r>
              <a:rPr lang="en-US" sz="2000" dirty="0" smtClean="0">
                <a:latin typeface="Courier New"/>
                <a:cs typeface="Courier New"/>
              </a:rPr>
              <a:t>(L)):</a:t>
            </a:r>
          </a:p>
          <a:p>
            <a:pPr marL="0" indent="0">
              <a:buNone/>
            </a:pPr>
            <a:r>
              <a:rPr lang="en-US" sz="2000" dirty="0">
                <a:latin typeface="Courier New"/>
                <a:cs typeface="Courier New"/>
              </a:rPr>
              <a:t> </a:t>
            </a:r>
            <a:r>
              <a:rPr lang="en-US" sz="2000" dirty="0" smtClean="0">
                <a:latin typeface="Courier New"/>
                <a:cs typeface="Courier New"/>
              </a:rPr>
              <a:t>       </a:t>
            </a:r>
            <a:r>
              <a:rPr lang="en-US" sz="2000" dirty="0" err="1" smtClean="0">
                <a:latin typeface="Courier New"/>
                <a:cs typeface="Courier New"/>
              </a:rPr>
              <a:t>L.append</a:t>
            </a:r>
            <a:r>
              <a:rPr lang="en-US" sz="2000" dirty="0" smtClean="0">
                <a:latin typeface="Courier New"/>
                <a:cs typeface="Courier New"/>
              </a:rPr>
              <a:t>(L[</a:t>
            </a:r>
            <a:r>
              <a:rPr lang="en-US" sz="2000" dirty="0" err="1" smtClean="0">
                <a:latin typeface="Courier New"/>
                <a:cs typeface="Courier New"/>
              </a:rPr>
              <a:t>i</a:t>
            </a:r>
            <a:r>
              <a:rPr lang="en-US" sz="2000" dirty="0" smtClean="0">
                <a:latin typeface="Courier New"/>
                <a:cs typeface="Courier New"/>
              </a:rPr>
              <a:t>])</a:t>
            </a:r>
          </a:p>
          <a:p>
            <a:pPr marL="0" indent="0">
              <a:buNone/>
            </a:pPr>
            <a:endParaRPr lang="en-US" sz="2000" dirty="0">
              <a:latin typeface="Courier New"/>
              <a:cs typeface="Courier New"/>
            </a:endParaRPr>
          </a:p>
          <a:p>
            <a:pPr marL="0" indent="0">
              <a:buNone/>
            </a:pPr>
            <a:r>
              <a:rPr lang="en-US" sz="2000" dirty="0" smtClean="0">
                <a:latin typeface="Courier New"/>
                <a:cs typeface="Courier New"/>
              </a:rPr>
              <a:t>L = [1, 2, 3]</a:t>
            </a:r>
          </a:p>
          <a:p>
            <a:pPr marL="0" indent="0">
              <a:buNone/>
            </a:pPr>
            <a:r>
              <a:rPr lang="en-US" sz="2000" b="1" dirty="0" smtClean="0">
                <a:latin typeface="Courier New"/>
                <a:cs typeface="Courier New"/>
              </a:rPr>
              <a:t>double(L)</a:t>
            </a:r>
          </a:p>
          <a:p>
            <a:pPr marL="0" indent="0">
              <a:buNone/>
            </a:pPr>
            <a:r>
              <a:rPr lang="en-US" sz="2000" dirty="0" smtClean="0">
                <a:latin typeface="Courier New"/>
                <a:cs typeface="Courier New"/>
              </a:rPr>
              <a:t>print(L)</a:t>
            </a:r>
            <a:r>
              <a:rPr lang="en-US" sz="2000" b="1" dirty="0" smtClean="0">
                <a:latin typeface="Courier New"/>
                <a:cs typeface="Courier New"/>
              </a:rPr>
              <a:t> </a:t>
            </a:r>
            <a:r>
              <a:rPr lang="en-US" sz="2000" b="1" dirty="0" smtClean="0">
                <a:solidFill>
                  <a:schemeClr val="accent2"/>
                </a:solidFill>
                <a:latin typeface="Courier New"/>
                <a:cs typeface="Courier New"/>
              </a:rPr>
              <a:t> </a:t>
            </a:r>
            <a:r>
              <a:rPr lang="en-US" sz="2000" b="1" dirty="0" smtClean="0">
                <a:solidFill>
                  <a:srgbClr val="008000"/>
                </a:solidFill>
                <a:latin typeface="Courier New"/>
                <a:cs typeface="Courier New"/>
              </a:rPr>
              <a:t># [1, 2, 3, 1, 2, 3]</a:t>
            </a:r>
          </a:p>
        </p:txBody>
      </p:sp>
      <p:sp>
        <p:nvSpPr>
          <p:cNvPr id="4" name="Slide Number Placeholder 3"/>
          <p:cNvSpPr>
            <a:spLocks noGrp="1"/>
          </p:cNvSpPr>
          <p:nvPr>
            <p:ph type="sldNum" sz="quarter" idx="12"/>
          </p:nvPr>
        </p:nvSpPr>
        <p:spPr/>
        <p:txBody>
          <a:bodyPr/>
          <a:lstStyle/>
          <a:p>
            <a:fld id="{81AE9630-6584-ED4B-B8EA-CB7A97BDB708}" type="slidenum">
              <a:rPr lang="en-US"/>
              <a:pPr/>
              <a:t>56</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Tree>
    <p:extLst>
      <p:ext uri="{BB962C8B-B14F-4D97-AF65-F5344CB8AC3E}">
        <p14:creationId xmlns:p14="http://schemas.microsoft.com/office/powerpoint/2010/main" val="19454676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smtClean="0"/>
              <a:t>Changing things</a:t>
            </a:r>
            <a:endParaRPr lang="en-US" sz="4500" dirty="0"/>
          </a:p>
        </p:txBody>
      </p:sp>
      <p:sp>
        <p:nvSpPr>
          <p:cNvPr id="23554" name="Rectangle 2"/>
          <p:cNvSpPr>
            <a:spLocks noGrp="1" noChangeArrowheads="1"/>
          </p:cNvSpPr>
          <p:nvPr>
            <p:ph idx="1"/>
          </p:nvPr>
        </p:nvSpPr>
        <p:spPr>
          <a:xfrm>
            <a:off x="457200" y="1148616"/>
            <a:ext cx="8229600" cy="5181600"/>
          </a:xfrm>
          <a:noFill/>
          <a:ln/>
        </p:spPr>
        <p:txBody>
          <a:bodyPr anchor="t"/>
          <a:lstStyle/>
          <a:p>
            <a:pPr marL="0" indent="0">
              <a:buNone/>
            </a:pPr>
            <a:r>
              <a:rPr lang="en-US" sz="2400" dirty="0" smtClean="0">
                <a:latin typeface="Courier New"/>
                <a:cs typeface="Courier New"/>
              </a:rPr>
              <a:t>Immutable:</a:t>
            </a:r>
          </a:p>
          <a:p>
            <a:pPr marL="0" indent="0">
              <a:buNone/>
            </a:pPr>
            <a:r>
              <a:rPr lang="en-US" sz="2400" dirty="0" smtClean="0">
                <a:latin typeface="Courier New"/>
                <a:cs typeface="Courier New"/>
              </a:rPr>
              <a:t>&gt;</a:t>
            </a:r>
            <a:r>
              <a:rPr lang="en-US" sz="2400" dirty="0">
                <a:latin typeface="Courier New"/>
                <a:cs typeface="Courier New"/>
              </a:rPr>
              <a:t>&gt;&gt; stuff = (42, 3.14, 'carpe diem')</a:t>
            </a:r>
          </a:p>
          <a:p>
            <a:pPr marL="0" indent="0">
              <a:buNone/>
            </a:pPr>
            <a:r>
              <a:rPr lang="en-US" sz="2400" dirty="0">
                <a:latin typeface="Courier New"/>
                <a:cs typeface="Courier New"/>
              </a:rPr>
              <a:t>&gt;&gt;&gt; stuff[0] = 'a'</a:t>
            </a:r>
          </a:p>
          <a:p>
            <a:pPr marL="0" indent="0">
              <a:buNone/>
            </a:pPr>
            <a:r>
              <a:rPr lang="en-US" sz="2400" dirty="0" err="1">
                <a:latin typeface="Courier New"/>
                <a:cs typeface="Courier New"/>
              </a:rPr>
              <a:t>Traceback</a:t>
            </a:r>
            <a:r>
              <a:rPr lang="en-US" sz="2400" dirty="0">
                <a:latin typeface="Courier New"/>
                <a:cs typeface="Courier New"/>
              </a:rPr>
              <a:t> (most recent call last):</a:t>
            </a:r>
          </a:p>
          <a:p>
            <a:pPr marL="0" indent="0">
              <a:buNone/>
            </a:pPr>
            <a:r>
              <a:rPr lang="en-US" sz="2400" dirty="0">
                <a:latin typeface="Courier New"/>
                <a:cs typeface="Courier New"/>
              </a:rPr>
              <a:t>  File "&lt;</a:t>
            </a:r>
            <a:r>
              <a:rPr lang="en-US" sz="2400" dirty="0" err="1">
                <a:latin typeface="Courier New"/>
                <a:cs typeface="Courier New"/>
              </a:rPr>
              <a:t>stdin</a:t>
            </a:r>
            <a:r>
              <a:rPr lang="en-US" sz="2400" dirty="0">
                <a:latin typeface="Courier New"/>
                <a:cs typeface="Courier New"/>
              </a:rPr>
              <a:t>&gt;", line 1, in &lt;module&gt;</a:t>
            </a:r>
          </a:p>
          <a:p>
            <a:pPr marL="0" indent="0">
              <a:buNone/>
            </a:pPr>
            <a:r>
              <a:rPr lang="en-US" sz="2400" dirty="0" err="1">
                <a:latin typeface="Courier New"/>
                <a:cs typeface="Courier New"/>
              </a:rPr>
              <a:t>TypeError</a:t>
            </a:r>
            <a:r>
              <a:rPr lang="en-US" sz="2400" dirty="0">
                <a:latin typeface="Courier New"/>
                <a:cs typeface="Courier New"/>
              </a:rPr>
              <a:t>: 'tuple' object does not support item </a:t>
            </a:r>
            <a:r>
              <a:rPr lang="en-US" sz="2400" dirty="0" smtClean="0">
                <a:latin typeface="Courier New"/>
                <a:cs typeface="Courier New"/>
              </a:rPr>
              <a:t>assignment</a:t>
            </a:r>
          </a:p>
          <a:p>
            <a:pPr marL="0" indent="0">
              <a:buNone/>
            </a:pPr>
            <a:endParaRPr lang="en-US" sz="2400" dirty="0" smtClean="0">
              <a:latin typeface="Courier New"/>
              <a:cs typeface="Courier New"/>
            </a:endParaRPr>
          </a:p>
          <a:p>
            <a:pPr marL="0" indent="0">
              <a:buNone/>
            </a:pPr>
            <a:endParaRPr lang="en-US" sz="2400" dirty="0">
              <a:latin typeface="Courier New"/>
              <a:cs typeface="Courier New"/>
            </a:endParaRPr>
          </a:p>
        </p:txBody>
      </p:sp>
      <p:sp>
        <p:nvSpPr>
          <p:cNvPr id="4" name="Slide Number Placeholder 3"/>
          <p:cNvSpPr>
            <a:spLocks noGrp="1"/>
          </p:cNvSpPr>
          <p:nvPr>
            <p:ph type="sldNum" sz="quarter" idx="12"/>
          </p:nvPr>
        </p:nvSpPr>
        <p:spPr/>
        <p:txBody>
          <a:bodyPr/>
          <a:lstStyle/>
          <a:p>
            <a:fld id="{81AE9630-6584-ED4B-B8EA-CB7A97BDB708}" type="slidenum">
              <a:rPr lang="en-US"/>
              <a:pPr/>
              <a:t>57</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Tree>
    <p:extLst>
      <p:ext uri="{BB962C8B-B14F-4D97-AF65-F5344CB8AC3E}">
        <p14:creationId xmlns:p14="http://schemas.microsoft.com/office/powerpoint/2010/main" val="4615635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smtClean="0"/>
              <a:t>Changing things</a:t>
            </a:r>
            <a:endParaRPr lang="en-US" sz="4500" dirty="0"/>
          </a:p>
        </p:txBody>
      </p:sp>
      <p:sp>
        <p:nvSpPr>
          <p:cNvPr id="23554" name="Rectangle 2"/>
          <p:cNvSpPr>
            <a:spLocks noGrp="1" noChangeArrowheads="1"/>
          </p:cNvSpPr>
          <p:nvPr>
            <p:ph idx="1"/>
          </p:nvPr>
        </p:nvSpPr>
        <p:spPr>
          <a:xfrm>
            <a:off x="457200" y="1148616"/>
            <a:ext cx="8229600" cy="5181600"/>
          </a:xfrm>
          <a:noFill/>
          <a:ln/>
        </p:spPr>
        <p:txBody>
          <a:bodyPr anchor="t"/>
          <a:lstStyle/>
          <a:p>
            <a:pPr marL="0" indent="0">
              <a:buNone/>
            </a:pPr>
            <a:r>
              <a:rPr lang="en-US" sz="2400" dirty="0" smtClean="0">
                <a:latin typeface="Courier New"/>
                <a:cs typeface="Courier New"/>
              </a:rPr>
              <a:t>Immutable:</a:t>
            </a:r>
          </a:p>
          <a:p>
            <a:pPr marL="0" indent="0">
              <a:buNone/>
            </a:pPr>
            <a:r>
              <a:rPr lang="en-US" sz="2400" dirty="0">
                <a:latin typeface="Courier New"/>
                <a:cs typeface="Courier New"/>
              </a:rPr>
              <a:t>&gt;&gt;&gt; hi = "hello"</a:t>
            </a:r>
          </a:p>
          <a:p>
            <a:pPr marL="0" indent="0">
              <a:buNone/>
            </a:pPr>
            <a:r>
              <a:rPr lang="en-US" sz="2400" dirty="0">
                <a:latin typeface="Courier New"/>
                <a:cs typeface="Courier New"/>
              </a:rPr>
              <a:t>&gt;&gt;&gt; hi[0]</a:t>
            </a:r>
          </a:p>
          <a:p>
            <a:pPr marL="0" indent="0">
              <a:buNone/>
            </a:pPr>
            <a:r>
              <a:rPr lang="en-US" sz="2400" dirty="0">
                <a:latin typeface="Courier New"/>
                <a:cs typeface="Courier New"/>
              </a:rPr>
              <a:t>'h'</a:t>
            </a:r>
          </a:p>
          <a:p>
            <a:pPr marL="0" indent="0">
              <a:buNone/>
            </a:pPr>
            <a:r>
              <a:rPr lang="en-US" sz="2400" dirty="0">
                <a:latin typeface="Courier New"/>
                <a:cs typeface="Courier New"/>
              </a:rPr>
              <a:t>&gt;&gt;&gt; hi[0</a:t>
            </a:r>
            <a:r>
              <a:rPr lang="en-US" sz="2400" dirty="0" smtClean="0">
                <a:latin typeface="Courier New"/>
                <a:cs typeface="Courier New"/>
              </a:rPr>
              <a:t>] = "</a:t>
            </a:r>
            <a:r>
              <a:rPr lang="en-US" sz="2400" dirty="0">
                <a:latin typeface="Courier New"/>
                <a:cs typeface="Courier New"/>
              </a:rPr>
              <a:t>j"</a:t>
            </a:r>
          </a:p>
          <a:p>
            <a:pPr marL="0" indent="0">
              <a:buNone/>
            </a:pPr>
            <a:r>
              <a:rPr lang="en-US" sz="2400" dirty="0" err="1">
                <a:latin typeface="Courier New"/>
                <a:cs typeface="Courier New"/>
              </a:rPr>
              <a:t>Traceback</a:t>
            </a:r>
            <a:r>
              <a:rPr lang="en-US" sz="2400" dirty="0">
                <a:latin typeface="Courier New"/>
                <a:cs typeface="Courier New"/>
              </a:rPr>
              <a:t> (most recent call last):</a:t>
            </a:r>
          </a:p>
          <a:p>
            <a:pPr marL="0" indent="0">
              <a:buNone/>
            </a:pPr>
            <a:r>
              <a:rPr lang="en-US" sz="2400" dirty="0">
                <a:latin typeface="Courier New"/>
                <a:cs typeface="Courier New"/>
              </a:rPr>
              <a:t>  File "&lt;</a:t>
            </a:r>
            <a:r>
              <a:rPr lang="en-US" sz="2400" dirty="0" err="1">
                <a:latin typeface="Courier New"/>
                <a:cs typeface="Courier New"/>
              </a:rPr>
              <a:t>stdin</a:t>
            </a:r>
            <a:r>
              <a:rPr lang="en-US" sz="2400" dirty="0">
                <a:latin typeface="Courier New"/>
                <a:cs typeface="Courier New"/>
              </a:rPr>
              <a:t>&gt;", line 1, in &lt;module&gt;</a:t>
            </a:r>
          </a:p>
          <a:p>
            <a:pPr marL="0" indent="0">
              <a:buNone/>
            </a:pPr>
            <a:r>
              <a:rPr lang="en-US" sz="2400" dirty="0" err="1">
                <a:latin typeface="Courier New"/>
                <a:cs typeface="Courier New"/>
              </a:rPr>
              <a:t>TypeError</a:t>
            </a:r>
            <a:r>
              <a:rPr lang="en-US" sz="2400" dirty="0">
                <a:latin typeface="Courier New"/>
                <a:cs typeface="Courier New"/>
              </a:rPr>
              <a:t>: '</a:t>
            </a:r>
            <a:r>
              <a:rPr lang="en-US" sz="2400" dirty="0" err="1">
                <a:latin typeface="Courier New"/>
                <a:cs typeface="Courier New"/>
              </a:rPr>
              <a:t>str</a:t>
            </a:r>
            <a:r>
              <a:rPr lang="en-US" sz="2400" dirty="0">
                <a:latin typeface="Courier New"/>
                <a:cs typeface="Courier New"/>
              </a:rPr>
              <a:t>' object does not support item assignment</a:t>
            </a:r>
            <a:endParaRPr lang="en-US" sz="2400" dirty="0" smtClean="0">
              <a:latin typeface="Courier New"/>
              <a:cs typeface="Courier New"/>
            </a:endParaRPr>
          </a:p>
          <a:p>
            <a:pPr marL="0" indent="0">
              <a:buNone/>
            </a:pPr>
            <a:endParaRPr lang="en-US" sz="2400" dirty="0">
              <a:latin typeface="Courier New"/>
              <a:cs typeface="Courier New"/>
            </a:endParaRPr>
          </a:p>
        </p:txBody>
      </p:sp>
      <p:sp>
        <p:nvSpPr>
          <p:cNvPr id="4" name="Slide Number Placeholder 3"/>
          <p:cNvSpPr>
            <a:spLocks noGrp="1"/>
          </p:cNvSpPr>
          <p:nvPr>
            <p:ph type="sldNum" sz="quarter" idx="12"/>
          </p:nvPr>
        </p:nvSpPr>
        <p:spPr/>
        <p:txBody>
          <a:bodyPr/>
          <a:lstStyle/>
          <a:p>
            <a:fld id="{81AE9630-6584-ED4B-B8EA-CB7A97BDB708}" type="slidenum">
              <a:rPr lang="en-US"/>
              <a:pPr/>
              <a:t>58</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Tree>
    <p:extLst>
      <p:ext uri="{BB962C8B-B14F-4D97-AF65-F5344CB8AC3E}">
        <p14:creationId xmlns:p14="http://schemas.microsoft.com/office/powerpoint/2010/main" val="6706202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A2FA178-D1C2-1045-A922-28B12F7D41FE}" type="datetime3">
              <a:rPr lang="en-CA" smtClean="0"/>
              <a:t>13 September 2014</a:t>
            </a:fld>
            <a:endParaRPr lang="en-US"/>
          </a:p>
        </p:txBody>
      </p:sp>
      <p:sp>
        <p:nvSpPr>
          <p:cNvPr id="4" name="Slide Number Placeholder 3"/>
          <p:cNvSpPr>
            <a:spLocks noGrp="1"/>
          </p:cNvSpPr>
          <p:nvPr>
            <p:ph type="sldNum" sz="quarter" idx="12"/>
          </p:nvPr>
        </p:nvSpPr>
        <p:spPr/>
        <p:txBody>
          <a:bodyPr/>
          <a:lstStyle/>
          <a:p>
            <a:fld id="{5CD3045E-CF0E-5540-9157-DE9932EB0517}" type="slidenum">
              <a:rPr lang="en-US" smtClean="0"/>
              <a:t>5</a:t>
            </a:fld>
            <a:endParaRPr lang="en-US"/>
          </a:p>
        </p:txBody>
      </p:sp>
      <p:pic>
        <p:nvPicPr>
          <p:cNvPr id="7" name="Picture 6" descr="python.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34660" y="198574"/>
            <a:ext cx="5687785" cy="6456405"/>
          </a:xfrm>
          <a:prstGeom prst="rect">
            <a:avLst/>
          </a:prstGeom>
        </p:spPr>
      </p:pic>
      <p:sp>
        <p:nvSpPr>
          <p:cNvPr id="8" name="Title 7"/>
          <p:cNvSpPr>
            <a:spLocks noGrp="1"/>
          </p:cNvSpPr>
          <p:nvPr>
            <p:ph type="title"/>
          </p:nvPr>
        </p:nvSpPr>
        <p:spPr/>
        <p:txBody>
          <a:bodyPr/>
          <a:lstStyle/>
          <a:p>
            <a:endParaRPr lang="en-US"/>
          </a:p>
        </p:txBody>
      </p:sp>
    </p:spTree>
    <p:extLst>
      <p:ext uri="{BB962C8B-B14F-4D97-AF65-F5344CB8AC3E}">
        <p14:creationId xmlns:p14="http://schemas.microsoft.com/office/powerpoint/2010/main" val="3320102868"/>
      </p:ext>
    </p:extLst>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smtClean="0"/>
              <a:t>Changing things</a:t>
            </a:r>
            <a:endParaRPr lang="en-US" sz="4500" dirty="0"/>
          </a:p>
        </p:txBody>
      </p:sp>
      <p:sp>
        <p:nvSpPr>
          <p:cNvPr id="23554" name="Rectangle 2"/>
          <p:cNvSpPr>
            <a:spLocks noGrp="1" noChangeArrowheads="1"/>
          </p:cNvSpPr>
          <p:nvPr>
            <p:ph idx="1"/>
          </p:nvPr>
        </p:nvSpPr>
        <p:spPr>
          <a:xfrm>
            <a:off x="457200" y="1148616"/>
            <a:ext cx="8229600" cy="5181600"/>
          </a:xfrm>
          <a:noFill/>
          <a:ln/>
        </p:spPr>
        <p:txBody>
          <a:bodyPr anchor="t"/>
          <a:lstStyle/>
          <a:p>
            <a:pPr marL="0" indent="0">
              <a:buNone/>
            </a:pPr>
            <a:r>
              <a:rPr lang="en-US" sz="2400" dirty="0" smtClean="0">
                <a:latin typeface="Courier New"/>
                <a:cs typeface="Courier New"/>
              </a:rPr>
              <a:t>Immutable:</a:t>
            </a:r>
          </a:p>
          <a:p>
            <a:pPr marL="0" indent="0">
              <a:buNone/>
            </a:pPr>
            <a:r>
              <a:rPr lang="en-US" sz="2400" dirty="0">
                <a:latin typeface="Courier New"/>
                <a:cs typeface="Courier New"/>
              </a:rPr>
              <a:t>&gt;&gt;&gt; a[0]</a:t>
            </a:r>
          </a:p>
          <a:p>
            <a:pPr marL="0" indent="0">
              <a:buNone/>
            </a:pPr>
            <a:r>
              <a:rPr lang="en-US" sz="2400" dirty="0">
                <a:latin typeface="Courier New"/>
                <a:cs typeface="Courier New"/>
              </a:rPr>
              <a:t>1</a:t>
            </a:r>
          </a:p>
          <a:p>
            <a:pPr marL="0" indent="0">
              <a:buNone/>
            </a:pPr>
            <a:r>
              <a:rPr lang="en-US" sz="2400" dirty="0">
                <a:latin typeface="Courier New"/>
                <a:cs typeface="Courier New"/>
              </a:rPr>
              <a:t>&gt;&gt;&gt; a[0</a:t>
            </a:r>
            <a:r>
              <a:rPr lang="en-US" sz="2400" dirty="0" smtClean="0">
                <a:latin typeface="Courier New"/>
                <a:cs typeface="Courier New"/>
              </a:rPr>
              <a:t>] = 2</a:t>
            </a:r>
            <a:endParaRPr lang="en-US" sz="2400" dirty="0">
              <a:latin typeface="Courier New"/>
              <a:cs typeface="Courier New"/>
            </a:endParaRPr>
          </a:p>
          <a:p>
            <a:pPr marL="0" indent="0">
              <a:buNone/>
            </a:pPr>
            <a:r>
              <a:rPr lang="en-US" sz="2400" dirty="0" err="1">
                <a:latin typeface="Courier New"/>
                <a:cs typeface="Courier New"/>
              </a:rPr>
              <a:t>Traceback</a:t>
            </a:r>
            <a:r>
              <a:rPr lang="en-US" sz="2400" dirty="0">
                <a:latin typeface="Courier New"/>
                <a:cs typeface="Courier New"/>
              </a:rPr>
              <a:t> (most recent call last):</a:t>
            </a:r>
          </a:p>
          <a:p>
            <a:pPr marL="0" indent="0">
              <a:buNone/>
            </a:pPr>
            <a:r>
              <a:rPr lang="en-US" sz="2400" dirty="0">
                <a:latin typeface="Courier New"/>
                <a:cs typeface="Courier New"/>
              </a:rPr>
              <a:t>  File "&lt;</a:t>
            </a:r>
            <a:r>
              <a:rPr lang="en-US" sz="2400" dirty="0" err="1">
                <a:latin typeface="Courier New"/>
                <a:cs typeface="Courier New"/>
              </a:rPr>
              <a:t>stdin</a:t>
            </a:r>
            <a:r>
              <a:rPr lang="en-US" sz="2400" dirty="0">
                <a:latin typeface="Courier New"/>
                <a:cs typeface="Courier New"/>
              </a:rPr>
              <a:t>&gt;", line 1, in &lt;module&gt;</a:t>
            </a:r>
          </a:p>
          <a:p>
            <a:pPr marL="0" indent="0">
              <a:buNone/>
            </a:pPr>
            <a:r>
              <a:rPr lang="en-US" sz="2400" dirty="0" err="1">
                <a:latin typeface="Courier New"/>
                <a:cs typeface="Courier New"/>
              </a:rPr>
              <a:t>TypeError</a:t>
            </a:r>
            <a:r>
              <a:rPr lang="en-US" sz="2400" dirty="0">
                <a:latin typeface="Courier New"/>
                <a:cs typeface="Courier New"/>
              </a:rPr>
              <a:t>: 'tuple' object does not support item assignment</a:t>
            </a:r>
          </a:p>
        </p:txBody>
      </p:sp>
      <p:sp>
        <p:nvSpPr>
          <p:cNvPr id="4" name="Slide Number Placeholder 3"/>
          <p:cNvSpPr>
            <a:spLocks noGrp="1"/>
          </p:cNvSpPr>
          <p:nvPr>
            <p:ph type="sldNum" sz="quarter" idx="12"/>
          </p:nvPr>
        </p:nvSpPr>
        <p:spPr/>
        <p:txBody>
          <a:bodyPr/>
          <a:lstStyle/>
          <a:p>
            <a:fld id="{81AE9630-6584-ED4B-B8EA-CB7A97BDB708}" type="slidenum">
              <a:rPr lang="en-US"/>
              <a:pPr/>
              <a:t>59</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Tree>
    <p:extLst>
      <p:ext uri="{BB962C8B-B14F-4D97-AF65-F5344CB8AC3E}">
        <p14:creationId xmlns:p14="http://schemas.microsoft.com/office/powerpoint/2010/main" val="2864675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smtClean="0"/>
              <a:t>Changing things</a:t>
            </a:r>
            <a:endParaRPr lang="en-US" sz="4500" dirty="0"/>
          </a:p>
        </p:txBody>
      </p:sp>
      <p:sp>
        <p:nvSpPr>
          <p:cNvPr id="23554" name="Rectangle 2"/>
          <p:cNvSpPr>
            <a:spLocks noGrp="1" noChangeArrowheads="1"/>
          </p:cNvSpPr>
          <p:nvPr>
            <p:ph idx="1"/>
          </p:nvPr>
        </p:nvSpPr>
        <p:spPr>
          <a:xfrm>
            <a:off x="457200" y="1148616"/>
            <a:ext cx="8229600" cy="5181600"/>
          </a:xfrm>
          <a:noFill/>
          <a:ln/>
        </p:spPr>
        <p:txBody>
          <a:bodyPr anchor="t"/>
          <a:lstStyle/>
          <a:p>
            <a:pPr marL="0" indent="0">
              <a:buNone/>
            </a:pPr>
            <a:r>
              <a:rPr lang="en-US" sz="2400" dirty="0" smtClean="0">
                <a:latin typeface="Courier New"/>
                <a:cs typeface="Courier New"/>
              </a:rPr>
              <a:t>mutable:</a:t>
            </a:r>
          </a:p>
          <a:p>
            <a:pPr marL="0" indent="0">
              <a:buNone/>
            </a:pPr>
            <a:r>
              <a:rPr lang="de-DE" sz="2400" dirty="0">
                <a:latin typeface="Courier New"/>
                <a:cs typeface="Courier New"/>
              </a:rPr>
              <a:t>&gt;&gt;&gt; </a:t>
            </a:r>
            <a:r>
              <a:rPr lang="de-DE" sz="2400" dirty="0" err="1">
                <a:latin typeface="Courier New"/>
                <a:cs typeface="Courier New"/>
              </a:rPr>
              <a:t>list</a:t>
            </a:r>
            <a:r>
              <a:rPr lang="de-DE" sz="2400" dirty="0">
                <a:latin typeface="Courier New"/>
                <a:cs typeface="Courier New"/>
              </a:rPr>
              <a:t> = [1,2,3,4]</a:t>
            </a:r>
          </a:p>
          <a:p>
            <a:pPr marL="0" indent="0">
              <a:buNone/>
            </a:pPr>
            <a:r>
              <a:rPr lang="de-DE" sz="2400" dirty="0">
                <a:latin typeface="Courier New"/>
                <a:cs typeface="Courier New"/>
              </a:rPr>
              <a:t>&gt;&gt;&gt; </a:t>
            </a:r>
            <a:r>
              <a:rPr lang="de-DE" sz="2400" dirty="0" err="1">
                <a:latin typeface="Courier New"/>
                <a:cs typeface="Courier New"/>
              </a:rPr>
              <a:t>list</a:t>
            </a:r>
            <a:r>
              <a:rPr lang="de-DE" sz="2400" dirty="0">
                <a:latin typeface="Courier New"/>
                <a:cs typeface="Courier New"/>
              </a:rPr>
              <a:t>[0]</a:t>
            </a:r>
          </a:p>
          <a:p>
            <a:pPr marL="0" indent="0">
              <a:buNone/>
            </a:pPr>
            <a:r>
              <a:rPr lang="de-DE" sz="2400" dirty="0">
                <a:latin typeface="Courier New"/>
                <a:cs typeface="Courier New"/>
              </a:rPr>
              <a:t>1</a:t>
            </a:r>
          </a:p>
          <a:p>
            <a:pPr marL="0" indent="0">
              <a:buNone/>
            </a:pPr>
            <a:r>
              <a:rPr lang="de-DE" sz="2400" dirty="0">
                <a:latin typeface="Courier New"/>
                <a:cs typeface="Courier New"/>
              </a:rPr>
              <a:t>&gt;&gt;&gt; </a:t>
            </a:r>
            <a:r>
              <a:rPr lang="de-DE" sz="2400" dirty="0" err="1">
                <a:latin typeface="Courier New"/>
                <a:cs typeface="Courier New"/>
              </a:rPr>
              <a:t>list</a:t>
            </a:r>
            <a:r>
              <a:rPr lang="de-DE" sz="2400" dirty="0">
                <a:latin typeface="Courier New"/>
                <a:cs typeface="Courier New"/>
              </a:rPr>
              <a:t>[0</a:t>
            </a:r>
            <a:r>
              <a:rPr lang="de-DE" sz="2400" dirty="0" smtClean="0">
                <a:latin typeface="Courier New"/>
                <a:cs typeface="Courier New"/>
              </a:rPr>
              <a:t>] = 10</a:t>
            </a:r>
            <a:endParaRPr lang="de-DE" sz="2400" dirty="0">
              <a:latin typeface="Courier New"/>
              <a:cs typeface="Courier New"/>
            </a:endParaRPr>
          </a:p>
          <a:p>
            <a:pPr marL="0" indent="0">
              <a:buNone/>
            </a:pPr>
            <a:r>
              <a:rPr lang="de-DE" sz="2400" dirty="0">
                <a:latin typeface="Courier New"/>
                <a:cs typeface="Courier New"/>
              </a:rPr>
              <a:t>&gt;&gt;&gt; </a:t>
            </a:r>
            <a:r>
              <a:rPr lang="de-DE" sz="2400" dirty="0" err="1">
                <a:latin typeface="Courier New"/>
                <a:cs typeface="Courier New"/>
              </a:rPr>
              <a:t>list</a:t>
            </a:r>
            <a:endParaRPr lang="de-DE" sz="2400" dirty="0">
              <a:latin typeface="Courier New"/>
              <a:cs typeface="Courier New"/>
            </a:endParaRPr>
          </a:p>
          <a:p>
            <a:pPr marL="0" indent="0">
              <a:buNone/>
            </a:pPr>
            <a:r>
              <a:rPr lang="de-DE" sz="2400" dirty="0">
                <a:latin typeface="Courier New"/>
                <a:cs typeface="Courier New"/>
              </a:rPr>
              <a:t>[10, 2, 3, 4]</a:t>
            </a:r>
            <a:endParaRPr lang="en-US" sz="2400" dirty="0">
              <a:latin typeface="Courier New"/>
              <a:cs typeface="Courier New"/>
            </a:endParaRPr>
          </a:p>
        </p:txBody>
      </p:sp>
      <p:sp>
        <p:nvSpPr>
          <p:cNvPr id="4" name="Slide Number Placeholder 3"/>
          <p:cNvSpPr>
            <a:spLocks noGrp="1"/>
          </p:cNvSpPr>
          <p:nvPr>
            <p:ph type="sldNum" sz="quarter" idx="12"/>
          </p:nvPr>
        </p:nvSpPr>
        <p:spPr/>
        <p:txBody>
          <a:bodyPr/>
          <a:lstStyle/>
          <a:p>
            <a:fld id="{81AE9630-6584-ED4B-B8EA-CB7A97BDB708}" type="slidenum">
              <a:rPr lang="en-US"/>
              <a:pPr/>
              <a:t>60</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Tree>
    <p:extLst>
      <p:ext uri="{BB962C8B-B14F-4D97-AF65-F5344CB8AC3E}">
        <p14:creationId xmlns:p14="http://schemas.microsoft.com/office/powerpoint/2010/main" val="18554888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control tools</a:t>
            </a:r>
            <a:endParaRPr lang="en-US" dirty="0"/>
          </a:p>
        </p:txBody>
      </p:sp>
      <p:sp>
        <p:nvSpPr>
          <p:cNvPr id="4" name="Date Placeholder 3"/>
          <p:cNvSpPr>
            <a:spLocks noGrp="1"/>
          </p:cNvSpPr>
          <p:nvPr>
            <p:ph type="dt" sz="half" idx="10"/>
          </p:nvPr>
        </p:nvSpPr>
        <p:spPr/>
        <p:txBody>
          <a:bodyPr/>
          <a:lstStyle/>
          <a:p>
            <a:fld id="{966E7435-4BE1-154C-B6B3-FD78AAC624DE}"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61</a:t>
            </a:fld>
            <a:endParaRPr lang="en-US"/>
          </a:p>
        </p:txBody>
      </p:sp>
      <p:sp>
        <p:nvSpPr>
          <p:cNvPr id="6" name="Rectangle 2"/>
          <p:cNvSpPr>
            <a:spLocks noGrp="1" noChangeArrowheads="1"/>
          </p:cNvSpPr>
          <p:nvPr>
            <p:ph idx="1"/>
          </p:nvPr>
        </p:nvSpPr>
        <p:spPr>
          <a:xfrm>
            <a:off x="457200" y="1320800"/>
            <a:ext cx="8229600" cy="3467100"/>
          </a:xfrm>
          <a:noFill/>
          <a:ln/>
        </p:spPr>
        <p:txBody>
          <a:bodyPr anchor="t"/>
          <a:lstStyle/>
          <a:p>
            <a:r>
              <a:rPr lang="en-US" sz="2400" dirty="0" smtClean="0"/>
              <a:t>Break: “break out” of the loop. Think of breaking from a prison</a:t>
            </a:r>
          </a:p>
          <a:p>
            <a:r>
              <a:rPr lang="en-US" sz="2400" dirty="0" smtClean="0"/>
              <a:t>Pass: A null operation. Nothing happens</a:t>
            </a:r>
          </a:p>
          <a:p>
            <a:pPr marL="0" indent="0">
              <a:buNone/>
            </a:pPr>
            <a:r>
              <a:rPr lang="en-US" sz="2400" dirty="0" smtClean="0">
                <a:latin typeface="Courier New"/>
                <a:cs typeface="Courier New"/>
              </a:rPr>
              <a:t>&gt;</a:t>
            </a:r>
            <a:r>
              <a:rPr lang="en-US" sz="2400" dirty="0">
                <a:latin typeface="Courier New"/>
                <a:cs typeface="Courier New"/>
              </a:rPr>
              <a:t>&gt;&gt; </a:t>
            </a:r>
            <a:r>
              <a:rPr lang="en-US" sz="2400" dirty="0" err="1">
                <a:latin typeface="Courier New"/>
                <a:cs typeface="Courier New"/>
              </a:rPr>
              <a:t>def</a:t>
            </a:r>
            <a:r>
              <a:rPr lang="en-US" sz="2400" dirty="0">
                <a:latin typeface="Courier New"/>
                <a:cs typeface="Courier New"/>
              </a:rPr>
              <a:t> </a:t>
            </a:r>
            <a:r>
              <a:rPr lang="en-US" sz="2400" dirty="0" err="1">
                <a:latin typeface="Courier New"/>
                <a:cs typeface="Courier New"/>
              </a:rPr>
              <a:t>do_something</a:t>
            </a:r>
            <a:r>
              <a:rPr lang="en-US" sz="2400" dirty="0">
                <a:latin typeface="Courier New"/>
                <a:cs typeface="Courier New"/>
              </a:rPr>
              <a:t>(number):</a:t>
            </a:r>
          </a:p>
          <a:p>
            <a:pPr marL="0" indent="0">
              <a:buNone/>
            </a:pPr>
            <a:r>
              <a:rPr lang="en-US" sz="2400" dirty="0">
                <a:latin typeface="Courier New"/>
                <a:cs typeface="Courier New"/>
              </a:rPr>
              <a:t>...     for index in range(number):</a:t>
            </a:r>
          </a:p>
          <a:p>
            <a:pPr marL="0" indent="0">
              <a:buNone/>
            </a:pPr>
            <a:r>
              <a:rPr lang="en-US" sz="2400" dirty="0">
                <a:latin typeface="Courier New"/>
                <a:cs typeface="Courier New"/>
              </a:rPr>
              <a:t>...         if number == 2:</a:t>
            </a:r>
          </a:p>
          <a:p>
            <a:pPr marL="0" indent="0">
              <a:buNone/>
            </a:pPr>
            <a:r>
              <a:rPr lang="en-US" sz="2400" dirty="0">
                <a:latin typeface="Courier New"/>
                <a:cs typeface="Courier New"/>
              </a:rPr>
              <a:t>...             break</a:t>
            </a:r>
          </a:p>
          <a:p>
            <a:pPr marL="0" indent="0">
              <a:buNone/>
            </a:pPr>
            <a:r>
              <a:rPr lang="en-US" sz="2400" dirty="0">
                <a:latin typeface="Courier New"/>
                <a:cs typeface="Courier New"/>
              </a:rPr>
              <a:t>...         if number == 3:</a:t>
            </a:r>
          </a:p>
          <a:p>
            <a:pPr marL="0" indent="0">
              <a:buNone/>
            </a:pPr>
            <a:r>
              <a:rPr lang="en-US" sz="2400" dirty="0">
                <a:latin typeface="Courier New"/>
                <a:cs typeface="Courier New"/>
              </a:rPr>
              <a:t>...             </a:t>
            </a:r>
            <a:r>
              <a:rPr lang="en-US" sz="2400" dirty="0" smtClean="0">
                <a:latin typeface="Courier New"/>
                <a:cs typeface="Courier New"/>
              </a:rPr>
              <a:t>pass</a:t>
            </a:r>
          </a:p>
          <a:p>
            <a:pPr marL="0" indent="0">
              <a:buNone/>
            </a:pPr>
            <a:r>
              <a:rPr lang="de-DE" sz="2400" dirty="0" smtClean="0">
                <a:latin typeface="Courier New"/>
                <a:cs typeface="Courier New"/>
              </a:rPr>
              <a:t>...         </a:t>
            </a:r>
            <a:r>
              <a:rPr lang="de-DE" sz="2400" dirty="0" err="1" smtClean="0">
                <a:latin typeface="Courier New"/>
                <a:cs typeface="Courier New"/>
              </a:rPr>
              <a:t>else</a:t>
            </a:r>
            <a:r>
              <a:rPr lang="de-DE" sz="2400" dirty="0" smtClean="0">
                <a:latin typeface="Courier New"/>
                <a:cs typeface="Courier New"/>
              </a:rPr>
              <a:t>:</a:t>
            </a:r>
          </a:p>
          <a:p>
            <a:pPr marL="0" indent="0">
              <a:buNone/>
            </a:pPr>
            <a:r>
              <a:rPr lang="de-DE" sz="2400" dirty="0" smtClean="0">
                <a:latin typeface="Courier New"/>
                <a:cs typeface="Courier New"/>
              </a:rPr>
              <a:t>...             </a:t>
            </a:r>
            <a:r>
              <a:rPr lang="de-DE" sz="2400" dirty="0" err="1" smtClean="0">
                <a:latin typeface="Courier New"/>
                <a:cs typeface="Courier New"/>
              </a:rPr>
              <a:t>print</a:t>
            </a:r>
            <a:r>
              <a:rPr lang="de-DE" sz="2400" dirty="0" smtClean="0">
                <a:latin typeface="Courier New"/>
                <a:cs typeface="Courier New"/>
              </a:rPr>
              <a:t>(</a:t>
            </a:r>
            <a:r>
              <a:rPr lang="de-DE" sz="2400" dirty="0" err="1" smtClean="0">
                <a:latin typeface="Courier New"/>
                <a:cs typeface="Courier New"/>
              </a:rPr>
              <a:t>number</a:t>
            </a:r>
            <a:r>
              <a:rPr lang="de-DE" sz="2400" dirty="0" smtClean="0">
                <a:latin typeface="Courier New"/>
                <a:cs typeface="Courier New"/>
              </a:rPr>
              <a:t>)</a:t>
            </a:r>
          </a:p>
          <a:p>
            <a:pPr marL="0" indent="0">
              <a:buNone/>
            </a:pPr>
            <a:r>
              <a:rPr lang="de-DE" sz="2400" dirty="0" smtClean="0">
                <a:latin typeface="Courier New"/>
                <a:cs typeface="Courier New"/>
              </a:rPr>
              <a:t>...     </a:t>
            </a:r>
            <a:r>
              <a:rPr lang="de-DE" sz="2400" dirty="0" err="1" smtClean="0">
                <a:latin typeface="Courier New"/>
                <a:cs typeface="Courier New"/>
              </a:rPr>
              <a:t>return</a:t>
            </a:r>
            <a:r>
              <a:rPr lang="de-DE" sz="2400" dirty="0" smtClean="0">
                <a:latin typeface="Courier New"/>
                <a:cs typeface="Courier New"/>
              </a:rPr>
              <a:t> None</a:t>
            </a:r>
            <a:endParaRPr lang="de-DE" sz="2400" dirty="0">
              <a:latin typeface="Courier New"/>
              <a:cs typeface="Courier New"/>
            </a:endParaRPr>
          </a:p>
          <a:p>
            <a:endParaRPr lang="en-US" sz="2400" b="1" dirty="0">
              <a:latin typeface="Courier New"/>
              <a:cs typeface="Courier New"/>
            </a:endParaRPr>
          </a:p>
          <a:p>
            <a:pPr marL="0" indent="0">
              <a:buNone/>
            </a:pPr>
            <a:endParaRPr lang="en-US" sz="1800" b="1" dirty="0" smtClean="0">
              <a:latin typeface="Courier New"/>
              <a:cs typeface="Courier New"/>
            </a:endParaRPr>
          </a:p>
        </p:txBody>
      </p:sp>
    </p:spTree>
    <p:extLst>
      <p:ext uri="{BB962C8B-B14F-4D97-AF65-F5344CB8AC3E}">
        <p14:creationId xmlns:p14="http://schemas.microsoft.com/office/powerpoint/2010/main" val="3132672481"/>
      </p:ext>
    </p:extLst>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3: Functions</a:t>
            </a:r>
            <a:endParaRPr lang="en-US" dirty="0"/>
          </a:p>
        </p:txBody>
      </p:sp>
      <p:sp>
        <p:nvSpPr>
          <p:cNvPr id="3" name="Content Placeholder 2"/>
          <p:cNvSpPr>
            <a:spLocks noGrp="1"/>
          </p:cNvSpPr>
          <p:nvPr>
            <p:ph idx="1"/>
          </p:nvPr>
        </p:nvSpPr>
        <p:spPr>
          <a:xfrm>
            <a:off x="279400" y="1320576"/>
            <a:ext cx="8585200" cy="4525963"/>
          </a:xfrm>
        </p:spPr>
        <p:txBody>
          <a:bodyPr/>
          <a:lstStyle/>
          <a:p>
            <a:pPr marL="0" indent="0">
              <a:buNone/>
            </a:pPr>
            <a:r>
              <a:rPr lang="en-US" sz="2800" dirty="0"/>
              <a:t>Two words are a reverse pair </a:t>
            </a:r>
            <a:r>
              <a:rPr lang="en-US" sz="2800" dirty="0" smtClean="0"/>
              <a:t>if </a:t>
            </a:r>
            <a:r>
              <a:rPr lang="en-US" sz="2800" dirty="0"/>
              <a:t>each word is the reverse of the other.</a:t>
            </a:r>
            <a:endParaRPr lang="en-US" sz="2800" dirty="0" smtClean="0"/>
          </a:p>
          <a:p>
            <a:pPr marL="0" indent="0">
              <a:buNone/>
            </a:pPr>
            <a:endParaRPr lang="en-US" sz="2800" dirty="0" smtClean="0"/>
          </a:p>
          <a:p>
            <a:pPr marL="0" indent="0">
              <a:buNone/>
            </a:pPr>
            <a:r>
              <a:rPr lang="en-US" sz="2800" dirty="0" smtClean="0"/>
              <a:t>1) Write </a:t>
            </a:r>
            <a:r>
              <a:rPr lang="en-US" sz="2800" dirty="0"/>
              <a:t>a function </a:t>
            </a:r>
            <a:r>
              <a:rPr lang="en-US" sz="2400" dirty="0" err="1">
                <a:latin typeface="Courier New"/>
                <a:cs typeface="Courier New"/>
              </a:rPr>
              <a:t>is_reverse_pair</a:t>
            </a:r>
            <a:r>
              <a:rPr lang="en-US" sz="2400" dirty="0">
                <a:latin typeface="Courier New"/>
                <a:cs typeface="Courier New"/>
              </a:rPr>
              <a:t>(s1, s2</a:t>
            </a:r>
            <a:r>
              <a:rPr lang="en-US" sz="2400" dirty="0" smtClean="0">
                <a:latin typeface="Courier New"/>
                <a:cs typeface="Courier New"/>
              </a:rPr>
              <a:t>)</a:t>
            </a:r>
            <a:r>
              <a:rPr lang="en-US" sz="2800" dirty="0" smtClean="0"/>
              <a:t> that </a:t>
            </a:r>
            <a:r>
              <a:rPr lang="en-US" sz="2800" dirty="0"/>
              <a:t>returns </a:t>
            </a:r>
            <a:r>
              <a:rPr lang="en-US" sz="2400" dirty="0">
                <a:latin typeface="Courier New"/>
                <a:cs typeface="Courier New"/>
              </a:rPr>
              <a:t>True</a:t>
            </a:r>
            <a:r>
              <a:rPr lang="en-US" sz="2400" dirty="0"/>
              <a:t> </a:t>
            </a:r>
            <a:r>
              <a:rPr lang="en-US" sz="2800" dirty="0" err="1" smtClean="0"/>
              <a:t>iff</a:t>
            </a:r>
            <a:r>
              <a:rPr lang="en-US" sz="2800" dirty="0" smtClean="0"/>
              <a:t> </a:t>
            </a:r>
            <a:r>
              <a:rPr lang="en-US" sz="2800" dirty="0">
                <a:latin typeface="Courier New"/>
                <a:cs typeface="Courier New"/>
              </a:rPr>
              <a:t>s1</a:t>
            </a:r>
            <a:r>
              <a:rPr lang="en-US" sz="2800" dirty="0"/>
              <a:t> and </a:t>
            </a:r>
            <a:r>
              <a:rPr lang="en-US" sz="2800" dirty="0">
                <a:latin typeface="Courier New"/>
                <a:cs typeface="Courier New"/>
              </a:rPr>
              <a:t>s2</a:t>
            </a:r>
            <a:r>
              <a:rPr lang="en-US" sz="2800" dirty="0"/>
              <a:t> are a reverse </a:t>
            </a:r>
            <a:r>
              <a:rPr lang="en-US" sz="2800" dirty="0" smtClean="0"/>
              <a:t>pair.</a:t>
            </a:r>
          </a:p>
          <a:p>
            <a:pPr marL="0" indent="0">
              <a:buNone/>
            </a:pPr>
            <a:endParaRPr lang="en-US" sz="2800" dirty="0" smtClean="0"/>
          </a:p>
          <a:p>
            <a:pPr marL="0" indent="0">
              <a:buNone/>
            </a:pPr>
            <a:r>
              <a:rPr lang="en-US" sz="2800" dirty="0" smtClean="0"/>
              <a:t>2) Write </a:t>
            </a:r>
            <a:r>
              <a:rPr lang="en-US" sz="2800" dirty="0"/>
              <a:t>a function </a:t>
            </a:r>
            <a:r>
              <a:rPr lang="en-US" sz="2400" dirty="0" err="1" smtClean="0">
                <a:latin typeface="Courier New"/>
                <a:cs typeface="Courier New"/>
              </a:rPr>
              <a:t>print_reverse_pairs</a:t>
            </a:r>
            <a:r>
              <a:rPr lang="en-US" sz="2400" dirty="0" smtClean="0">
                <a:latin typeface="Courier New"/>
                <a:cs typeface="Courier New"/>
              </a:rPr>
              <a:t>(wordlist)</a:t>
            </a:r>
            <a:r>
              <a:rPr lang="en-US" sz="2800" dirty="0" smtClean="0"/>
              <a:t> that </a:t>
            </a:r>
            <a:r>
              <a:rPr lang="en-US" sz="2800" dirty="0"/>
              <a:t>accepts a </a:t>
            </a:r>
            <a:r>
              <a:rPr lang="en-US" sz="2800" dirty="0" smtClean="0"/>
              <a:t>list of strings and </a:t>
            </a:r>
            <a:r>
              <a:rPr lang="en-US" sz="2800" dirty="0"/>
              <a:t>prints out all of the reverse pairs in the </a:t>
            </a:r>
            <a:r>
              <a:rPr lang="en-US" sz="2800" dirty="0" smtClean="0"/>
              <a:t>given list, each pair on a line.</a:t>
            </a:r>
            <a:endParaRPr lang="en-US" sz="2800" dirty="0" smtClean="0">
              <a:latin typeface="Courier New"/>
              <a:cs typeface="Courier New"/>
            </a:endParaRPr>
          </a:p>
        </p:txBody>
      </p:sp>
      <p:sp>
        <p:nvSpPr>
          <p:cNvPr id="4" name="Date Placeholder 3"/>
          <p:cNvSpPr>
            <a:spLocks noGrp="1"/>
          </p:cNvSpPr>
          <p:nvPr>
            <p:ph type="dt" sz="half" idx="10"/>
          </p:nvPr>
        </p:nvSpPr>
        <p:spPr/>
        <p:txBody>
          <a:bodyPr/>
          <a:lstStyle/>
          <a:p>
            <a:fld id="{6A5C38FD-9E9D-4B47-9620-6F5A2A6EFF84}"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62</a:t>
            </a:fld>
            <a:endParaRPr lang="en-US"/>
          </a:p>
        </p:txBody>
      </p:sp>
    </p:spTree>
    <p:extLst>
      <p:ext uri="{BB962C8B-B14F-4D97-AF65-F5344CB8AC3E}">
        <p14:creationId xmlns:p14="http://schemas.microsoft.com/office/powerpoint/2010/main" val="1819803535"/>
      </p:ext>
    </p:extLst>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3: Solution</a:t>
            </a:r>
            <a:endParaRPr lang="en-US" dirty="0"/>
          </a:p>
        </p:txBody>
      </p:sp>
      <p:sp>
        <p:nvSpPr>
          <p:cNvPr id="3" name="Content Placeholder 2"/>
          <p:cNvSpPr>
            <a:spLocks noGrp="1"/>
          </p:cNvSpPr>
          <p:nvPr>
            <p:ph idx="1"/>
          </p:nvPr>
        </p:nvSpPr>
        <p:spPr>
          <a:xfrm>
            <a:off x="457200" y="1320577"/>
            <a:ext cx="8229600" cy="3467324"/>
          </a:xfrm>
        </p:spPr>
        <p:txBody>
          <a:bodyPr/>
          <a:lstStyle/>
          <a:p>
            <a:pPr marL="0" indent="0">
              <a:buNone/>
            </a:pPr>
            <a:r>
              <a:rPr lang="en-US" sz="2000" dirty="0" err="1">
                <a:solidFill>
                  <a:srgbClr val="000000"/>
                </a:solidFill>
                <a:latin typeface="Courier New"/>
                <a:cs typeface="Courier New"/>
              </a:rPr>
              <a:t>def</a:t>
            </a:r>
            <a:r>
              <a:rPr lang="en-US" sz="2000" dirty="0">
                <a:solidFill>
                  <a:srgbClr val="000000"/>
                </a:solidFill>
                <a:latin typeface="Courier New"/>
                <a:cs typeface="Courier New"/>
              </a:rPr>
              <a:t> </a:t>
            </a:r>
            <a:r>
              <a:rPr lang="en-US" sz="2000" dirty="0" err="1">
                <a:solidFill>
                  <a:srgbClr val="000000"/>
                </a:solidFill>
                <a:latin typeface="Courier New"/>
                <a:cs typeface="Courier New"/>
              </a:rPr>
              <a:t>is_reverse_pair</a:t>
            </a:r>
            <a:r>
              <a:rPr lang="en-US" sz="2000" dirty="0">
                <a:solidFill>
                  <a:srgbClr val="000000"/>
                </a:solidFill>
                <a:latin typeface="Courier New"/>
                <a:cs typeface="Courier New"/>
              </a:rPr>
              <a:t>(s1, s2): </a:t>
            </a:r>
            <a:endParaRPr lang="en-US" sz="2000" dirty="0" smtClean="0">
              <a:solidFill>
                <a:srgbClr val="000000"/>
              </a:solidFill>
              <a:latin typeface="Courier New"/>
              <a:cs typeface="Courier New"/>
            </a:endParaRP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a:t>
            </a:r>
            <a:r>
              <a:rPr lang="en-US" sz="2000" dirty="0" err="1" smtClean="0">
                <a:solidFill>
                  <a:srgbClr val="000000"/>
                </a:solidFill>
                <a:latin typeface="Courier New"/>
                <a:cs typeface="Courier New"/>
              </a:rPr>
              <a:t>str</a:t>
            </a:r>
            <a:r>
              <a:rPr lang="en-US" sz="2000" dirty="0" smtClean="0">
                <a:solidFill>
                  <a:srgbClr val="000000"/>
                </a:solidFill>
                <a:latin typeface="Courier New"/>
                <a:cs typeface="Courier New"/>
              </a:rPr>
              <a:t>, </a:t>
            </a:r>
            <a:r>
              <a:rPr lang="en-US" sz="2000" dirty="0" err="1" smtClean="0">
                <a:solidFill>
                  <a:srgbClr val="000000"/>
                </a:solidFill>
                <a:latin typeface="Courier New"/>
                <a:cs typeface="Courier New"/>
              </a:rPr>
              <a:t>str</a:t>
            </a:r>
            <a:r>
              <a:rPr lang="en-US" sz="2000" dirty="0" smtClean="0">
                <a:solidFill>
                  <a:srgbClr val="000000"/>
                </a:solidFill>
                <a:latin typeface="Courier New"/>
                <a:cs typeface="Courier New"/>
              </a:rPr>
              <a:t>) -&gt; </a:t>
            </a:r>
            <a:r>
              <a:rPr lang="en-US" sz="2000" dirty="0" err="1" smtClean="0">
                <a:solidFill>
                  <a:srgbClr val="000000"/>
                </a:solidFill>
                <a:latin typeface="Courier New"/>
                <a:cs typeface="Courier New"/>
              </a:rPr>
              <a:t>bool</a:t>
            </a:r>
            <a:r>
              <a:rPr lang="en-US" sz="2000" dirty="0" smtClean="0">
                <a:solidFill>
                  <a:srgbClr val="000000"/>
                </a:solidFill>
                <a:latin typeface="Courier New"/>
                <a:cs typeface="Courier New"/>
              </a:rPr>
              <a:t>""" </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a:t>
            </a:r>
            <a:r>
              <a:rPr lang="en-CA" sz="2000" dirty="0" smtClean="0">
                <a:solidFill>
                  <a:srgbClr val="000000"/>
                </a:solidFill>
                <a:latin typeface="Courier New"/>
                <a:cs typeface="Courier New"/>
              </a:rPr>
              <a:t>pass</a:t>
            </a:r>
            <a:endParaRPr lang="da-DK" sz="2000" dirty="0" smtClean="0">
              <a:solidFill>
                <a:srgbClr val="000000"/>
              </a:solidFill>
              <a:latin typeface="Courier New"/>
              <a:cs typeface="Courier New"/>
            </a:endParaRPr>
          </a:p>
        </p:txBody>
      </p:sp>
      <p:sp>
        <p:nvSpPr>
          <p:cNvPr id="4" name="Date Placeholder 3"/>
          <p:cNvSpPr>
            <a:spLocks noGrp="1"/>
          </p:cNvSpPr>
          <p:nvPr>
            <p:ph type="dt" sz="half" idx="10"/>
          </p:nvPr>
        </p:nvSpPr>
        <p:spPr/>
        <p:txBody>
          <a:bodyPr/>
          <a:lstStyle/>
          <a:p>
            <a:fld id="{966E7435-4BE1-154C-B6B3-FD78AAC624DE}"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63</a:t>
            </a:fld>
            <a:endParaRPr lang="en-US"/>
          </a:p>
        </p:txBody>
      </p:sp>
      <p:sp>
        <p:nvSpPr>
          <p:cNvPr id="6" name="Content Placeholder 2"/>
          <p:cNvSpPr txBox="1">
            <a:spLocks/>
          </p:cNvSpPr>
          <p:nvPr/>
        </p:nvSpPr>
        <p:spPr>
          <a:xfrm>
            <a:off x="457200" y="5510356"/>
            <a:ext cx="8229600" cy="1177637"/>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endParaRPr lang="da-DK" sz="2000" dirty="0" smtClean="0">
              <a:solidFill>
                <a:srgbClr val="000000"/>
              </a:solidFill>
              <a:latin typeface="Courier New"/>
              <a:cs typeface="Courier New"/>
            </a:endParaRPr>
          </a:p>
        </p:txBody>
      </p:sp>
      <p:sp>
        <p:nvSpPr>
          <p:cNvPr id="7" name="Content Placeholder 2"/>
          <p:cNvSpPr txBox="1">
            <a:spLocks/>
          </p:cNvSpPr>
          <p:nvPr/>
        </p:nvSpPr>
        <p:spPr>
          <a:xfrm>
            <a:off x="457200" y="4787901"/>
            <a:ext cx="8229600" cy="609823"/>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endParaRPr lang="da-DK" sz="2800" dirty="0" smtClean="0">
              <a:solidFill>
                <a:srgbClr val="000000"/>
              </a:solidFill>
              <a:cs typeface="Courier New"/>
            </a:endParaRPr>
          </a:p>
        </p:txBody>
      </p:sp>
    </p:spTree>
    <p:extLst>
      <p:ext uri="{BB962C8B-B14F-4D97-AF65-F5344CB8AC3E}">
        <p14:creationId xmlns:p14="http://schemas.microsoft.com/office/powerpoint/2010/main" val="2465748048"/>
      </p:ext>
    </p:extLst>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3: Solution</a:t>
            </a:r>
            <a:endParaRPr lang="en-US" dirty="0"/>
          </a:p>
        </p:txBody>
      </p:sp>
      <p:sp>
        <p:nvSpPr>
          <p:cNvPr id="3" name="Content Placeholder 2"/>
          <p:cNvSpPr>
            <a:spLocks noGrp="1"/>
          </p:cNvSpPr>
          <p:nvPr>
            <p:ph idx="1"/>
          </p:nvPr>
        </p:nvSpPr>
        <p:spPr>
          <a:xfrm>
            <a:off x="457200" y="1320577"/>
            <a:ext cx="8229600" cy="3467324"/>
          </a:xfrm>
        </p:spPr>
        <p:txBody>
          <a:bodyPr/>
          <a:lstStyle/>
          <a:p>
            <a:pPr marL="0" indent="0">
              <a:buNone/>
            </a:pPr>
            <a:r>
              <a:rPr lang="en-US" sz="2000" dirty="0" err="1">
                <a:solidFill>
                  <a:srgbClr val="000000"/>
                </a:solidFill>
                <a:latin typeface="Courier New"/>
                <a:cs typeface="Courier New"/>
              </a:rPr>
              <a:t>def</a:t>
            </a:r>
            <a:r>
              <a:rPr lang="en-US" sz="2000" dirty="0">
                <a:solidFill>
                  <a:srgbClr val="000000"/>
                </a:solidFill>
                <a:latin typeface="Courier New"/>
                <a:cs typeface="Courier New"/>
              </a:rPr>
              <a:t> </a:t>
            </a:r>
            <a:r>
              <a:rPr lang="en-US" sz="2000" dirty="0" err="1">
                <a:solidFill>
                  <a:srgbClr val="000000"/>
                </a:solidFill>
                <a:latin typeface="Courier New"/>
                <a:cs typeface="Courier New"/>
              </a:rPr>
              <a:t>is_reverse_pair</a:t>
            </a:r>
            <a:r>
              <a:rPr lang="en-US" sz="2000" dirty="0">
                <a:solidFill>
                  <a:srgbClr val="000000"/>
                </a:solidFill>
                <a:latin typeface="Courier New"/>
                <a:cs typeface="Courier New"/>
              </a:rPr>
              <a:t>(s1, s2): </a:t>
            </a:r>
            <a:endParaRPr lang="en-US" sz="2000" dirty="0" smtClean="0">
              <a:solidFill>
                <a:srgbClr val="000000"/>
              </a:solidFill>
              <a:latin typeface="Courier New"/>
              <a:cs typeface="Courier New"/>
            </a:endParaRP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if </a:t>
            </a:r>
            <a:r>
              <a:rPr lang="en-US" sz="2000" dirty="0" err="1">
                <a:solidFill>
                  <a:srgbClr val="000000"/>
                </a:solidFill>
                <a:latin typeface="Courier New"/>
                <a:cs typeface="Courier New"/>
              </a:rPr>
              <a:t>len</a:t>
            </a:r>
            <a:r>
              <a:rPr lang="en-US" sz="2000" dirty="0">
                <a:solidFill>
                  <a:srgbClr val="000000"/>
                </a:solidFill>
                <a:latin typeface="Courier New"/>
                <a:cs typeface="Courier New"/>
              </a:rPr>
              <a:t>(s1) != </a:t>
            </a:r>
            <a:r>
              <a:rPr lang="en-US" sz="2000" dirty="0" err="1">
                <a:solidFill>
                  <a:srgbClr val="000000"/>
                </a:solidFill>
                <a:latin typeface="Courier New"/>
                <a:cs typeface="Courier New"/>
              </a:rPr>
              <a:t>len</a:t>
            </a:r>
            <a:r>
              <a:rPr lang="en-US" sz="2000" dirty="0">
                <a:solidFill>
                  <a:srgbClr val="000000"/>
                </a:solidFill>
                <a:latin typeface="Courier New"/>
                <a:cs typeface="Courier New"/>
              </a:rPr>
              <a:t>(s2):</a:t>
            </a:r>
          </a:p>
          <a:p>
            <a:pPr marL="0" indent="0">
              <a:buNone/>
            </a:pPr>
            <a:r>
              <a:rPr lang="en-US" sz="2000" dirty="0" smtClean="0">
                <a:solidFill>
                  <a:srgbClr val="000000"/>
                </a:solidFill>
                <a:latin typeface="Courier New"/>
                <a:cs typeface="Courier New"/>
              </a:rPr>
              <a:t>        return </a:t>
            </a:r>
            <a:r>
              <a:rPr lang="en-US" sz="2000" dirty="0">
                <a:solidFill>
                  <a:srgbClr val="000000"/>
                </a:solidFill>
                <a:latin typeface="Courier New"/>
                <a:cs typeface="Courier New"/>
              </a:rPr>
              <a:t>False </a:t>
            </a:r>
            <a:endParaRPr lang="en-US" sz="2000" dirty="0" smtClean="0">
              <a:solidFill>
                <a:srgbClr val="000000"/>
              </a:solidFill>
              <a:latin typeface="Courier New"/>
              <a:cs typeface="Courier New"/>
            </a:endParaRPr>
          </a:p>
          <a:p>
            <a:pPr marL="0" indent="0">
              <a:buNone/>
            </a:pPr>
            <a:endParaRPr lang="en-US" sz="2000" dirty="0" smtClean="0">
              <a:solidFill>
                <a:srgbClr val="000000"/>
              </a:solidFill>
              <a:latin typeface="Courier New"/>
              <a:cs typeface="Courier New"/>
            </a:endParaRP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for </a:t>
            </a:r>
            <a:r>
              <a:rPr lang="en-US" sz="2000" dirty="0" err="1">
                <a:solidFill>
                  <a:srgbClr val="000000"/>
                </a:solidFill>
                <a:latin typeface="Courier New"/>
                <a:cs typeface="Courier New"/>
              </a:rPr>
              <a:t>i</a:t>
            </a:r>
            <a:r>
              <a:rPr lang="en-US" sz="2000" dirty="0">
                <a:solidFill>
                  <a:srgbClr val="000000"/>
                </a:solidFill>
                <a:latin typeface="Courier New"/>
                <a:cs typeface="Courier New"/>
              </a:rPr>
              <a:t> in range(</a:t>
            </a:r>
            <a:r>
              <a:rPr lang="en-US" sz="2000" dirty="0" err="1">
                <a:solidFill>
                  <a:srgbClr val="000000"/>
                </a:solidFill>
                <a:latin typeface="Courier New"/>
                <a:cs typeface="Courier New"/>
              </a:rPr>
              <a:t>len</a:t>
            </a:r>
            <a:r>
              <a:rPr lang="en-US" sz="2000" dirty="0">
                <a:solidFill>
                  <a:srgbClr val="000000"/>
                </a:solidFill>
                <a:latin typeface="Courier New"/>
                <a:cs typeface="Courier New"/>
              </a:rPr>
              <a:t>(s1)):</a:t>
            </a:r>
          </a:p>
          <a:p>
            <a:pPr marL="0" indent="0">
              <a:buNone/>
            </a:pPr>
            <a:r>
              <a:rPr lang="da-DK" sz="2000" dirty="0" smtClean="0">
                <a:solidFill>
                  <a:srgbClr val="000000"/>
                </a:solidFill>
                <a:latin typeface="Courier New"/>
                <a:cs typeface="Courier New"/>
              </a:rPr>
              <a:t>        </a:t>
            </a:r>
            <a:r>
              <a:rPr lang="da-DK" sz="2000" dirty="0" err="1" smtClean="0">
                <a:solidFill>
                  <a:srgbClr val="000000"/>
                </a:solidFill>
                <a:latin typeface="Courier New"/>
                <a:cs typeface="Courier New"/>
              </a:rPr>
              <a:t>if</a:t>
            </a:r>
            <a:r>
              <a:rPr lang="da-DK" sz="2000" dirty="0" smtClean="0">
                <a:solidFill>
                  <a:srgbClr val="000000"/>
                </a:solidFill>
                <a:latin typeface="Courier New"/>
                <a:cs typeface="Courier New"/>
              </a:rPr>
              <a:t> </a:t>
            </a:r>
            <a:r>
              <a:rPr lang="da-DK" sz="2000" dirty="0">
                <a:solidFill>
                  <a:srgbClr val="000000"/>
                </a:solidFill>
                <a:latin typeface="Courier New"/>
                <a:cs typeface="Courier New"/>
              </a:rPr>
              <a:t>s1[i] != s2[len(s2) - 1 – </a:t>
            </a:r>
            <a:r>
              <a:rPr lang="da-DK" sz="2000" dirty="0" smtClean="0">
                <a:solidFill>
                  <a:srgbClr val="000000"/>
                </a:solidFill>
                <a:latin typeface="Courier New"/>
                <a:cs typeface="Courier New"/>
              </a:rPr>
              <a:t>i]:</a:t>
            </a:r>
          </a:p>
          <a:p>
            <a:pPr marL="0" indent="0">
              <a:buNone/>
            </a:pPr>
            <a:r>
              <a:rPr lang="da-DK" sz="2000" dirty="0">
                <a:solidFill>
                  <a:srgbClr val="000000"/>
                </a:solidFill>
                <a:latin typeface="Courier New"/>
                <a:cs typeface="Courier New"/>
              </a:rPr>
              <a:t> </a:t>
            </a:r>
            <a:r>
              <a:rPr lang="da-DK" sz="2000" dirty="0" smtClean="0">
                <a:solidFill>
                  <a:srgbClr val="000000"/>
                </a:solidFill>
                <a:latin typeface="Courier New"/>
                <a:cs typeface="Courier New"/>
              </a:rPr>
              <a:t>           </a:t>
            </a:r>
            <a:r>
              <a:rPr lang="da-DK" sz="2000" dirty="0" err="1" smtClean="0">
                <a:solidFill>
                  <a:srgbClr val="000000"/>
                </a:solidFill>
                <a:latin typeface="Courier New"/>
                <a:cs typeface="Courier New"/>
              </a:rPr>
              <a:t>return</a:t>
            </a:r>
            <a:r>
              <a:rPr lang="da-DK" sz="2000" dirty="0" smtClean="0">
                <a:solidFill>
                  <a:srgbClr val="000000"/>
                </a:solidFill>
                <a:latin typeface="Courier New"/>
                <a:cs typeface="Courier New"/>
              </a:rPr>
              <a:t> False</a:t>
            </a:r>
          </a:p>
          <a:p>
            <a:pPr marL="0" indent="0">
              <a:buNone/>
            </a:pPr>
            <a:endParaRPr lang="da-DK" sz="2000" dirty="0">
              <a:solidFill>
                <a:srgbClr val="000000"/>
              </a:solidFill>
              <a:latin typeface="Courier New"/>
              <a:cs typeface="Courier New"/>
            </a:endParaRPr>
          </a:p>
          <a:p>
            <a:pPr marL="0" indent="0">
              <a:buNone/>
            </a:pPr>
            <a:r>
              <a:rPr lang="da-DK" sz="2000" dirty="0" smtClean="0">
                <a:solidFill>
                  <a:srgbClr val="000000"/>
                </a:solidFill>
                <a:latin typeface="Courier New"/>
                <a:cs typeface="Courier New"/>
              </a:rPr>
              <a:t>    </a:t>
            </a:r>
            <a:r>
              <a:rPr lang="da-DK" sz="2000" dirty="0" err="1" smtClean="0">
                <a:solidFill>
                  <a:srgbClr val="000000"/>
                </a:solidFill>
                <a:latin typeface="Courier New"/>
                <a:cs typeface="Courier New"/>
              </a:rPr>
              <a:t>return</a:t>
            </a:r>
            <a:r>
              <a:rPr lang="da-DK" sz="2000" dirty="0" smtClean="0">
                <a:solidFill>
                  <a:srgbClr val="000000"/>
                </a:solidFill>
                <a:latin typeface="Courier New"/>
                <a:cs typeface="Courier New"/>
              </a:rPr>
              <a:t> True</a:t>
            </a:r>
          </a:p>
        </p:txBody>
      </p:sp>
      <p:sp>
        <p:nvSpPr>
          <p:cNvPr id="4" name="Date Placeholder 3"/>
          <p:cNvSpPr>
            <a:spLocks noGrp="1"/>
          </p:cNvSpPr>
          <p:nvPr>
            <p:ph type="dt" sz="half" idx="10"/>
          </p:nvPr>
        </p:nvSpPr>
        <p:spPr/>
        <p:txBody>
          <a:bodyPr/>
          <a:lstStyle/>
          <a:p>
            <a:fld id="{966E7435-4BE1-154C-B6B3-FD78AAC624DE}"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64</a:t>
            </a:fld>
            <a:endParaRPr lang="en-US"/>
          </a:p>
        </p:txBody>
      </p:sp>
      <p:sp>
        <p:nvSpPr>
          <p:cNvPr id="6" name="Content Placeholder 2"/>
          <p:cNvSpPr txBox="1">
            <a:spLocks/>
          </p:cNvSpPr>
          <p:nvPr/>
        </p:nvSpPr>
        <p:spPr>
          <a:xfrm>
            <a:off x="457200" y="5510356"/>
            <a:ext cx="8229600" cy="1177637"/>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da-DK" sz="2000" dirty="0" err="1" smtClean="0">
                <a:solidFill>
                  <a:srgbClr val="000000"/>
                </a:solidFill>
                <a:latin typeface="Courier New"/>
                <a:cs typeface="Courier New"/>
              </a:rPr>
              <a:t>def</a:t>
            </a:r>
            <a:r>
              <a:rPr lang="da-DK" sz="2000" dirty="0" smtClean="0">
                <a:solidFill>
                  <a:srgbClr val="000000"/>
                </a:solidFill>
                <a:latin typeface="Courier New"/>
                <a:cs typeface="Courier New"/>
              </a:rPr>
              <a:t> </a:t>
            </a:r>
            <a:r>
              <a:rPr lang="da-DK" sz="2000" dirty="0" err="1" smtClean="0">
                <a:solidFill>
                  <a:srgbClr val="000000"/>
                </a:solidFill>
                <a:latin typeface="Courier New"/>
                <a:cs typeface="Courier New"/>
              </a:rPr>
              <a:t>is_reverse_pair</a:t>
            </a:r>
            <a:r>
              <a:rPr lang="da-DK" sz="2000" dirty="0" smtClean="0">
                <a:solidFill>
                  <a:srgbClr val="000000"/>
                </a:solidFill>
                <a:latin typeface="Courier New"/>
                <a:cs typeface="Courier New"/>
              </a:rPr>
              <a:t>(s1, s2):</a:t>
            </a:r>
          </a:p>
          <a:p>
            <a:pPr marL="0" indent="0">
              <a:buFont typeface="Arial"/>
              <a:buNone/>
            </a:pPr>
            <a:r>
              <a:rPr lang="da-DK" sz="2000" dirty="0">
                <a:solidFill>
                  <a:srgbClr val="000000"/>
                </a:solidFill>
                <a:latin typeface="Courier New"/>
                <a:cs typeface="Courier New"/>
              </a:rPr>
              <a:t> </a:t>
            </a:r>
            <a:r>
              <a:rPr lang="da-DK" sz="2000" dirty="0" smtClean="0">
                <a:solidFill>
                  <a:srgbClr val="000000"/>
                </a:solidFill>
                <a:latin typeface="Courier New"/>
                <a:cs typeface="Courier New"/>
              </a:rPr>
              <a:t>   </a:t>
            </a:r>
            <a:r>
              <a:rPr lang="da-DK" sz="2000" dirty="0" err="1" smtClean="0">
                <a:solidFill>
                  <a:srgbClr val="000000"/>
                </a:solidFill>
                <a:latin typeface="Courier New"/>
                <a:cs typeface="Courier New"/>
              </a:rPr>
              <a:t>return</a:t>
            </a:r>
            <a:r>
              <a:rPr lang="da-DK" sz="2000" dirty="0" smtClean="0">
                <a:solidFill>
                  <a:srgbClr val="000000"/>
                </a:solidFill>
                <a:latin typeface="Courier New"/>
                <a:cs typeface="Courier New"/>
              </a:rPr>
              <a:t> s1[::-1] == s2</a:t>
            </a:r>
          </a:p>
        </p:txBody>
      </p:sp>
      <p:sp>
        <p:nvSpPr>
          <p:cNvPr id="7" name="Content Placeholder 2"/>
          <p:cNvSpPr txBox="1">
            <a:spLocks/>
          </p:cNvSpPr>
          <p:nvPr/>
        </p:nvSpPr>
        <p:spPr>
          <a:xfrm>
            <a:off x="457200" y="4787901"/>
            <a:ext cx="8229600" cy="609823"/>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da-DK" sz="2800" dirty="0" smtClean="0">
                <a:solidFill>
                  <a:srgbClr val="000000"/>
                </a:solidFill>
                <a:cs typeface="Courier New"/>
              </a:rPr>
              <a:t>Or, </a:t>
            </a:r>
            <a:r>
              <a:rPr lang="da-DK" sz="2800" dirty="0" err="1" smtClean="0">
                <a:solidFill>
                  <a:srgbClr val="000000"/>
                </a:solidFill>
                <a:cs typeface="Courier New"/>
              </a:rPr>
              <a:t>using</a:t>
            </a:r>
            <a:r>
              <a:rPr lang="da-DK" sz="2800" dirty="0" smtClean="0">
                <a:solidFill>
                  <a:srgbClr val="000000"/>
                </a:solidFill>
                <a:cs typeface="Courier New"/>
              </a:rPr>
              <a:t> </a:t>
            </a:r>
            <a:r>
              <a:rPr lang="da-DK" sz="2800" dirty="0" err="1" smtClean="0">
                <a:solidFill>
                  <a:srgbClr val="000000"/>
                </a:solidFill>
                <a:cs typeface="Courier New"/>
              </a:rPr>
              <a:t>slicing</a:t>
            </a:r>
            <a:r>
              <a:rPr lang="da-DK" sz="2800" dirty="0">
                <a:solidFill>
                  <a:srgbClr val="000000"/>
                </a:solidFill>
                <a:cs typeface="Courier New"/>
              </a:rPr>
              <a:t>:</a:t>
            </a:r>
            <a:endParaRPr lang="da-DK" sz="2800" dirty="0" smtClean="0">
              <a:solidFill>
                <a:srgbClr val="000000"/>
              </a:solidFill>
              <a:cs typeface="Courier New"/>
            </a:endParaRPr>
          </a:p>
        </p:txBody>
      </p:sp>
    </p:spTree>
    <p:extLst>
      <p:ext uri="{BB962C8B-B14F-4D97-AF65-F5344CB8AC3E}">
        <p14:creationId xmlns:p14="http://schemas.microsoft.com/office/powerpoint/2010/main" val="3187360069"/>
      </p:ext>
    </p:extLst>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3: Solution</a:t>
            </a:r>
            <a:endParaRPr lang="en-US" dirty="0"/>
          </a:p>
        </p:txBody>
      </p:sp>
      <p:sp>
        <p:nvSpPr>
          <p:cNvPr id="3" name="Content Placeholder 2"/>
          <p:cNvSpPr>
            <a:spLocks noGrp="1"/>
          </p:cNvSpPr>
          <p:nvPr>
            <p:ph idx="1"/>
          </p:nvPr>
        </p:nvSpPr>
        <p:spPr>
          <a:xfrm>
            <a:off x="457200" y="1320577"/>
            <a:ext cx="8229600" cy="3467324"/>
          </a:xfrm>
        </p:spPr>
        <p:txBody>
          <a:bodyPr/>
          <a:lstStyle/>
          <a:p>
            <a:pPr marL="0" indent="0">
              <a:buNone/>
            </a:pPr>
            <a:r>
              <a:rPr lang="en-US" sz="2000" dirty="0" err="1" smtClean="0">
                <a:solidFill>
                  <a:srgbClr val="000000"/>
                </a:solidFill>
                <a:latin typeface="Courier New"/>
                <a:cs typeface="Courier New"/>
              </a:rPr>
              <a:t>def</a:t>
            </a:r>
            <a:r>
              <a:rPr lang="en-US" sz="2000" dirty="0" smtClean="0">
                <a:solidFill>
                  <a:srgbClr val="000000"/>
                </a:solidFill>
                <a:latin typeface="Courier New"/>
                <a:cs typeface="Courier New"/>
              </a:rPr>
              <a:t> </a:t>
            </a:r>
            <a:r>
              <a:rPr lang="en-US" sz="2000" dirty="0" err="1">
                <a:solidFill>
                  <a:srgbClr val="000000"/>
                </a:solidFill>
                <a:latin typeface="Courier New"/>
                <a:cs typeface="Courier New"/>
              </a:rPr>
              <a:t>print_reverse_pairs</a:t>
            </a:r>
            <a:r>
              <a:rPr lang="en-US" sz="2000" dirty="0">
                <a:solidFill>
                  <a:srgbClr val="000000"/>
                </a:solidFill>
                <a:latin typeface="Courier New"/>
                <a:cs typeface="Courier New"/>
              </a:rPr>
              <a:t>(wordlist)</a:t>
            </a:r>
            <a:r>
              <a:rPr lang="en-US" sz="2000" dirty="0" smtClean="0">
                <a:solidFill>
                  <a:srgbClr val="000000"/>
                </a:solidFill>
                <a:latin typeface="Courier New"/>
                <a:cs typeface="Courier New"/>
              </a:rPr>
              <a:t>:</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"""list -&gt; </a:t>
            </a:r>
            <a:r>
              <a:rPr lang="en-US" sz="2000" dirty="0" err="1" smtClean="0">
                <a:solidFill>
                  <a:srgbClr val="000000"/>
                </a:solidFill>
                <a:latin typeface="Courier New"/>
                <a:cs typeface="Courier New"/>
              </a:rPr>
              <a:t>NoneType</a:t>
            </a:r>
            <a:r>
              <a:rPr lang="en-US" sz="2000" dirty="0" smtClean="0">
                <a:solidFill>
                  <a:srgbClr val="000000"/>
                </a:solidFill>
                <a:latin typeface="Courier New"/>
                <a:cs typeface="Courier New"/>
              </a:rPr>
              <a:t>"""</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pass</a:t>
            </a:r>
            <a:endParaRPr lang="da-DK" sz="2000" dirty="0" smtClean="0">
              <a:solidFill>
                <a:srgbClr val="000000"/>
              </a:solidFill>
              <a:latin typeface="Courier New"/>
              <a:cs typeface="Courier New"/>
            </a:endParaRPr>
          </a:p>
        </p:txBody>
      </p:sp>
      <p:sp>
        <p:nvSpPr>
          <p:cNvPr id="4" name="Date Placeholder 3"/>
          <p:cNvSpPr>
            <a:spLocks noGrp="1"/>
          </p:cNvSpPr>
          <p:nvPr>
            <p:ph type="dt" sz="half" idx="10"/>
          </p:nvPr>
        </p:nvSpPr>
        <p:spPr/>
        <p:txBody>
          <a:bodyPr/>
          <a:lstStyle/>
          <a:p>
            <a:fld id="{966E7435-4BE1-154C-B6B3-FD78AAC624DE}"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65</a:t>
            </a:fld>
            <a:endParaRPr lang="en-US"/>
          </a:p>
        </p:txBody>
      </p:sp>
    </p:spTree>
    <p:extLst>
      <p:ext uri="{BB962C8B-B14F-4D97-AF65-F5344CB8AC3E}">
        <p14:creationId xmlns:p14="http://schemas.microsoft.com/office/powerpoint/2010/main" val="947666550"/>
      </p:ext>
    </p:extLst>
  </p:cSld>
  <p:clrMapOvr>
    <a:masterClrMapping/>
  </p:clrMapOvr>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3: Solution</a:t>
            </a:r>
            <a:endParaRPr lang="en-US" dirty="0"/>
          </a:p>
        </p:txBody>
      </p:sp>
      <p:sp>
        <p:nvSpPr>
          <p:cNvPr id="3" name="Content Placeholder 2"/>
          <p:cNvSpPr>
            <a:spLocks noGrp="1"/>
          </p:cNvSpPr>
          <p:nvPr>
            <p:ph idx="1"/>
          </p:nvPr>
        </p:nvSpPr>
        <p:spPr>
          <a:xfrm>
            <a:off x="457200" y="1320577"/>
            <a:ext cx="8229600" cy="3467324"/>
          </a:xfrm>
        </p:spPr>
        <p:txBody>
          <a:bodyPr/>
          <a:lstStyle/>
          <a:p>
            <a:pPr marL="0" indent="0">
              <a:buNone/>
            </a:pPr>
            <a:r>
              <a:rPr lang="en-US" sz="2000" dirty="0" err="1" smtClean="0">
                <a:solidFill>
                  <a:srgbClr val="000000"/>
                </a:solidFill>
                <a:latin typeface="Courier New"/>
                <a:cs typeface="Courier New"/>
              </a:rPr>
              <a:t>def</a:t>
            </a:r>
            <a:r>
              <a:rPr lang="en-US" sz="2000" dirty="0" smtClean="0">
                <a:solidFill>
                  <a:srgbClr val="000000"/>
                </a:solidFill>
                <a:latin typeface="Courier New"/>
                <a:cs typeface="Courier New"/>
              </a:rPr>
              <a:t> </a:t>
            </a:r>
            <a:r>
              <a:rPr lang="en-US" sz="2000" dirty="0" err="1">
                <a:solidFill>
                  <a:srgbClr val="000000"/>
                </a:solidFill>
                <a:latin typeface="Courier New"/>
                <a:cs typeface="Courier New"/>
              </a:rPr>
              <a:t>print_reverse_pairs</a:t>
            </a:r>
            <a:r>
              <a:rPr lang="en-US" sz="2000" dirty="0">
                <a:solidFill>
                  <a:srgbClr val="000000"/>
                </a:solidFill>
                <a:latin typeface="Courier New"/>
                <a:cs typeface="Courier New"/>
              </a:rPr>
              <a:t>(wordlist)</a:t>
            </a:r>
            <a:r>
              <a:rPr lang="en-US" sz="2000" dirty="0" smtClean="0">
                <a:solidFill>
                  <a:srgbClr val="000000"/>
                </a:solidFill>
                <a:latin typeface="Courier New"/>
                <a:cs typeface="Courier New"/>
              </a:rPr>
              <a:t>:</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for </a:t>
            </a:r>
            <a:r>
              <a:rPr lang="en-US" sz="2000" dirty="0">
                <a:solidFill>
                  <a:srgbClr val="000000"/>
                </a:solidFill>
                <a:latin typeface="Courier New"/>
                <a:cs typeface="Courier New"/>
              </a:rPr>
              <a:t>s1 in </a:t>
            </a:r>
            <a:r>
              <a:rPr lang="en-US" sz="2000" dirty="0" smtClean="0">
                <a:solidFill>
                  <a:srgbClr val="000000"/>
                </a:solidFill>
                <a:latin typeface="Courier New"/>
                <a:cs typeface="Courier New"/>
              </a:rPr>
              <a:t>wordlist:</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for </a:t>
            </a:r>
            <a:r>
              <a:rPr lang="en-US" sz="2000" dirty="0">
                <a:solidFill>
                  <a:srgbClr val="000000"/>
                </a:solidFill>
                <a:latin typeface="Courier New"/>
                <a:cs typeface="Courier New"/>
              </a:rPr>
              <a:t>s2 in wordlist: </a:t>
            </a:r>
            <a:endParaRPr lang="en-US" sz="2000" dirty="0" smtClean="0">
              <a:solidFill>
                <a:srgbClr val="000000"/>
              </a:solidFill>
              <a:latin typeface="Courier New"/>
              <a:cs typeface="Courier New"/>
            </a:endParaRP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if </a:t>
            </a:r>
            <a:r>
              <a:rPr lang="en-US" sz="2000" dirty="0" err="1">
                <a:solidFill>
                  <a:srgbClr val="000000"/>
                </a:solidFill>
                <a:latin typeface="Courier New"/>
                <a:cs typeface="Courier New"/>
              </a:rPr>
              <a:t>is_reverse_pair</a:t>
            </a:r>
            <a:r>
              <a:rPr lang="en-US" sz="2000" dirty="0">
                <a:solidFill>
                  <a:srgbClr val="000000"/>
                </a:solidFill>
                <a:latin typeface="Courier New"/>
                <a:cs typeface="Courier New"/>
              </a:rPr>
              <a:t>(s1, s2)</a:t>
            </a:r>
            <a:r>
              <a:rPr lang="en-US" sz="2000" dirty="0" smtClean="0">
                <a:solidFill>
                  <a:srgbClr val="000000"/>
                </a:solidFill>
                <a:latin typeface="Courier New"/>
                <a:cs typeface="Courier New"/>
              </a:rPr>
              <a:t>:</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print("{}, {}".format(s1</a:t>
            </a:r>
            <a:r>
              <a:rPr lang="en-US" sz="2000" dirty="0">
                <a:solidFill>
                  <a:srgbClr val="000000"/>
                </a:solidFill>
                <a:latin typeface="Courier New"/>
                <a:cs typeface="Courier New"/>
              </a:rPr>
              <a:t>, s2</a:t>
            </a:r>
            <a:r>
              <a:rPr lang="en-US" sz="2000" dirty="0" smtClean="0">
                <a:solidFill>
                  <a:srgbClr val="000000"/>
                </a:solidFill>
                <a:latin typeface="Courier New"/>
                <a:cs typeface="Courier New"/>
              </a:rPr>
              <a:t>))</a:t>
            </a:r>
            <a:endParaRPr lang="da-DK" sz="2000" dirty="0" smtClean="0">
              <a:solidFill>
                <a:srgbClr val="000000"/>
              </a:solidFill>
              <a:latin typeface="Courier New"/>
              <a:cs typeface="Courier New"/>
            </a:endParaRPr>
          </a:p>
        </p:txBody>
      </p:sp>
      <p:sp>
        <p:nvSpPr>
          <p:cNvPr id="4" name="Date Placeholder 3"/>
          <p:cNvSpPr>
            <a:spLocks noGrp="1"/>
          </p:cNvSpPr>
          <p:nvPr>
            <p:ph type="dt" sz="half" idx="10"/>
          </p:nvPr>
        </p:nvSpPr>
        <p:spPr/>
        <p:txBody>
          <a:bodyPr/>
          <a:lstStyle/>
          <a:p>
            <a:fld id="{966E7435-4BE1-154C-B6B3-FD78AAC624DE}"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66</a:t>
            </a:fld>
            <a:endParaRPr lang="en-US"/>
          </a:p>
        </p:txBody>
      </p:sp>
    </p:spTree>
    <p:extLst>
      <p:ext uri="{BB962C8B-B14F-4D97-AF65-F5344CB8AC3E}">
        <p14:creationId xmlns:p14="http://schemas.microsoft.com/office/powerpoint/2010/main" val="1309563004"/>
      </p:ext>
    </p:extLst>
  </p:cSld>
  <p:clrMapOvr>
    <a:masterClrMapping/>
  </p:clrMapOvr>
  <p:timing>
    <p:tnLst>
      <p:par>
        <p:cTn xmlns:p14="http://schemas.microsoft.com/office/powerpoint/2010/mai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27135"/>
            <a:ext cx="8229600" cy="1143000"/>
          </a:xfrm>
        </p:spPr>
        <p:txBody>
          <a:bodyPr/>
          <a:lstStyle/>
          <a:p>
            <a:pPr algn="ctr"/>
            <a:r>
              <a:rPr lang="en-US" dirty="0" smtClean="0"/>
              <a:t>Eat ALL the things…</a:t>
            </a:r>
            <a:endParaRPr lang="en-US" dirty="0"/>
          </a:p>
        </p:txBody>
      </p:sp>
      <p:sp>
        <p:nvSpPr>
          <p:cNvPr id="3" name="Date Placeholder 2"/>
          <p:cNvSpPr>
            <a:spLocks noGrp="1"/>
          </p:cNvSpPr>
          <p:nvPr>
            <p:ph type="dt" sz="half" idx="10"/>
          </p:nvPr>
        </p:nvSpPr>
        <p:spPr/>
        <p:txBody>
          <a:bodyPr/>
          <a:lstStyle/>
          <a:p>
            <a:fld id="{FA2FA178-D1C2-1045-A922-28B12F7D41FE}" type="datetime3">
              <a:rPr lang="en-CA" smtClean="0"/>
              <a:t>13 September 2014</a:t>
            </a:fld>
            <a:endParaRPr lang="en-US"/>
          </a:p>
        </p:txBody>
      </p:sp>
      <p:sp>
        <p:nvSpPr>
          <p:cNvPr id="4" name="Slide Number Placeholder 3"/>
          <p:cNvSpPr>
            <a:spLocks noGrp="1"/>
          </p:cNvSpPr>
          <p:nvPr>
            <p:ph type="sldNum" sz="quarter" idx="12"/>
          </p:nvPr>
        </p:nvSpPr>
        <p:spPr/>
        <p:txBody>
          <a:bodyPr/>
          <a:lstStyle/>
          <a:p>
            <a:fld id="{5CD3045E-CF0E-5540-9157-DE9932EB0517}" type="slidenum">
              <a:rPr lang="en-US" smtClean="0"/>
              <a:t>67</a:t>
            </a:fld>
            <a:endParaRPr lang="en-US"/>
          </a:p>
        </p:txBody>
      </p:sp>
    </p:spTree>
    <p:extLst>
      <p:ext uri="{BB962C8B-B14F-4D97-AF65-F5344CB8AC3E}">
        <p14:creationId xmlns:p14="http://schemas.microsoft.com/office/powerpoint/2010/main" val="3958471068"/>
      </p:ext>
    </p:extLst>
  </p:cSld>
  <p:clrMapOvr>
    <a:masterClrMapping/>
  </p:clrMapOvr>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a:t>{</a:t>
            </a:r>
            <a:r>
              <a:rPr lang="en-US" sz="4500" dirty="0" smtClean="0"/>
              <a:t>'dictionaries': 'awesome'}</a:t>
            </a:r>
            <a:endParaRPr lang="en-US" sz="4500" dirty="0"/>
          </a:p>
        </p:txBody>
      </p:sp>
      <p:sp>
        <p:nvSpPr>
          <p:cNvPr id="23554" name="Rectangle 2"/>
          <p:cNvSpPr>
            <a:spLocks noGrp="1" noChangeArrowheads="1"/>
          </p:cNvSpPr>
          <p:nvPr>
            <p:ph idx="1"/>
          </p:nvPr>
        </p:nvSpPr>
        <p:spPr>
          <a:xfrm>
            <a:off x="457200" y="1042785"/>
            <a:ext cx="8229600" cy="4525963"/>
          </a:xfrm>
          <a:ln/>
        </p:spPr>
        <p:txBody>
          <a:bodyPr anchor="t"/>
          <a:lstStyle/>
          <a:p>
            <a:r>
              <a:rPr lang="en-US" b="1" dirty="0" smtClean="0"/>
              <a:t>Dictionaries</a:t>
            </a:r>
            <a:r>
              <a:rPr lang="en-US" dirty="0" smtClean="0"/>
              <a:t> (type </a:t>
            </a:r>
            <a:r>
              <a:rPr lang="en-US" b="1" dirty="0" err="1" smtClean="0">
                <a:latin typeface="Courier New"/>
                <a:cs typeface="Courier New"/>
              </a:rPr>
              <a:t>dict</a:t>
            </a:r>
            <a:r>
              <a:rPr lang="en-US" dirty="0" smtClean="0"/>
              <a:t>) are an </a:t>
            </a:r>
            <a:r>
              <a:rPr lang="en-US" b="1" dirty="0" smtClean="0"/>
              <a:t>unordered</a:t>
            </a:r>
            <a:r>
              <a:rPr lang="en-US" dirty="0" smtClean="0"/>
              <a:t> association of </a:t>
            </a:r>
            <a:r>
              <a:rPr lang="en-US" b="1" dirty="0" smtClean="0"/>
              <a:t>keys</a:t>
            </a:r>
            <a:r>
              <a:rPr lang="en-US" dirty="0" smtClean="0"/>
              <a:t> with </a:t>
            </a:r>
            <a:r>
              <a:rPr lang="en-US" b="1" dirty="0" smtClean="0"/>
              <a:t>values</a:t>
            </a:r>
          </a:p>
          <a:p>
            <a:r>
              <a:rPr lang="en-US" dirty="0" smtClean="0"/>
              <a:t>We usually use them to store associations:</a:t>
            </a:r>
          </a:p>
          <a:p>
            <a:pPr lvl="1"/>
            <a:r>
              <a:rPr lang="en-US" dirty="0" smtClean="0"/>
              <a:t>like name -&gt; phone number</a:t>
            </a:r>
          </a:p>
          <a:p>
            <a:pPr lvl="1"/>
            <a:r>
              <a:rPr lang="en-US" dirty="0" smtClean="0"/>
              <a:t>phone number -&gt; name</a:t>
            </a:r>
          </a:p>
          <a:p>
            <a:pPr lvl="1"/>
            <a:r>
              <a:rPr lang="en-US" dirty="0" smtClean="0"/>
              <a:t>student id -&gt; grade</a:t>
            </a:r>
            <a:endParaRPr lang="en-US" b="1" dirty="0" smtClean="0">
              <a:solidFill>
                <a:srgbClr val="FF0000"/>
              </a:solidFill>
            </a:endParaRPr>
          </a:p>
        </p:txBody>
      </p:sp>
      <p:sp>
        <p:nvSpPr>
          <p:cNvPr id="4" name="Slide Number Placeholder 3"/>
          <p:cNvSpPr>
            <a:spLocks noGrp="1"/>
          </p:cNvSpPr>
          <p:nvPr>
            <p:ph type="sldNum" sz="quarter" idx="12"/>
          </p:nvPr>
        </p:nvSpPr>
        <p:spPr/>
        <p:txBody>
          <a:bodyPr/>
          <a:lstStyle/>
          <a:p>
            <a:fld id="{81AE9630-6584-ED4B-B8EA-CB7A97BDB708}" type="slidenum">
              <a:rPr lang="en-US"/>
              <a:pPr/>
              <a:t>68</a:t>
            </a:fld>
            <a:endParaRPr lang="en-US"/>
          </a:p>
        </p:txBody>
      </p:sp>
      <p:sp>
        <p:nvSpPr>
          <p:cNvPr id="2" name="Date Placeholder 1"/>
          <p:cNvSpPr>
            <a:spLocks noGrp="1"/>
          </p:cNvSpPr>
          <p:nvPr>
            <p:ph type="dt" sz="half" idx="10"/>
          </p:nvPr>
        </p:nvSpPr>
        <p:spPr/>
        <p:txBody>
          <a:bodyPr/>
          <a:lstStyle/>
          <a:p>
            <a:fld id="{3243251F-BD2A-E747-A778-647A1A5A38B7}" type="datetime3">
              <a:rPr lang="en-CA" smtClean="0"/>
              <a:t>13 September 2014</a:t>
            </a:fld>
            <a:endParaRPr lang="en-US" dirty="0"/>
          </a:p>
        </p:txBody>
      </p:sp>
    </p:spTree>
    <p:extLst>
      <p:ext uri="{BB962C8B-B14F-4D97-AF65-F5344CB8AC3E}">
        <p14:creationId xmlns:p14="http://schemas.microsoft.com/office/powerpoint/2010/main" val="39858529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A2FA178-D1C2-1045-A922-28B12F7D41FE}" type="datetime3">
              <a:rPr lang="en-CA" smtClean="0"/>
              <a:t>13 September 2014</a:t>
            </a:fld>
            <a:endParaRPr lang="en-US"/>
          </a:p>
        </p:txBody>
      </p:sp>
      <p:sp>
        <p:nvSpPr>
          <p:cNvPr id="4" name="Slide Number Placeholder 3"/>
          <p:cNvSpPr>
            <a:spLocks noGrp="1"/>
          </p:cNvSpPr>
          <p:nvPr>
            <p:ph type="sldNum" sz="quarter" idx="12"/>
          </p:nvPr>
        </p:nvSpPr>
        <p:spPr/>
        <p:txBody>
          <a:bodyPr/>
          <a:lstStyle/>
          <a:p>
            <a:fld id="{5CD3045E-CF0E-5540-9157-DE9932EB0517}" type="slidenum">
              <a:rPr lang="en-US" smtClean="0"/>
              <a:t>6</a:t>
            </a:fld>
            <a:endParaRPr lang="en-US"/>
          </a:p>
        </p:txBody>
      </p:sp>
      <p:sp>
        <p:nvSpPr>
          <p:cNvPr id="8" name="Title 7"/>
          <p:cNvSpPr>
            <a:spLocks noGrp="1"/>
          </p:cNvSpPr>
          <p:nvPr>
            <p:ph type="title"/>
          </p:nvPr>
        </p:nvSpPr>
        <p:spPr>
          <a:xfrm>
            <a:off x="457200" y="518935"/>
            <a:ext cx="8229600" cy="1143000"/>
          </a:xfrm>
        </p:spPr>
        <p:txBody>
          <a:bodyPr/>
          <a:lstStyle/>
          <a:p>
            <a:r>
              <a:rPr lang="en-US" dirty="0" smtClean="0"/>
              <a:t>Whitespace matters</a:t>
            </a:r>
            <a:endParaRPr lang="en-US" dirty="0"/>
          </a:p>
        </p:txBody>
      </p:sp>
      <p:pic>
        <p:nvPicPr>
          <p:cNvPr id="2" name="Picture 1" descr="Screen Shot 2014-09-02 at 11.15.00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305756"/>
            <a:ext cx="2260600" cy="2641600"/>
          </a:xfrm>
          <a:prstGeom prst="rect">
            <a:avLst/>
          </a:prstGeom>
        </p:spPr>
      </p:pic>
      <p:pic>
        <p:nvPicPr>
          <p:cNvPr id="5" name="Picture 4" descr="Screen Shot 2014-09-02 at 11.17.56 PM.png"/>
          <p:cNvPicPr>
            <a:picLocks noChangeAspect="1"/>
          </p:cNvPicPr>
          <p:nvPr/>
        </p:nvPicPr>
        <p:blipFill rotWithShape="1">
          <a:blip r:embed="rId3">
            <a:extLst>
              <a:ext uri="{28A0092B-C50C-407E-A947-70E740481C1C}">
                <a14:useLocalDpi xmlns:a14="http://schemas.microsoft.com/office/drawing/2010/main" val="0"/>
              </a:ext>
            </a:extLst>
          </a:blip>
          <a:srcRect r="33071"/>
          <a:stretch/>
        </p:blipFill>
        <p:spPr>
          <a:xfrm>
            <a:off x="3683708" y="2428523"/>
            <a:ext cx="4853514" cy="2349500"/>
          </a:xfrm>
          <a:prstGeom prst="rect">
            <a:avLst/>
          </a:prstGeom>
        </p:spPr>
      </p:pic>
      <p:sp>
        <p:nvSpPr>
          <p:cNvPr id="6" name="TextBox 5"/>
          <p:cNvSpPr txBox="1"/>
          <p:nvPr/>
        </p:nvSpPr>
        <p:spPr>
          <a:xfrm>
            <a:off x="2959419" y="3513667"/>
            <a:ext cx="497803" cy="523220"/>
          </a:xfrm>
          <a:prstGeom prst="rect">
            <a:avLst/>
          </a:prstGeom>
          <a:noFill/>
        </p:spPr>
        <p:txBody>
          <a:bodyPr wrap="none" rtlCol="0">
            <a:spAutoFit/>
          </a:bodyPr>
          <a:lstStyle/>
          <a:p>
            <a:r>
              <a:rPr lang="en-US" sz="2800" b="1" dirty="0" err="1" smtClean="0"/>
              <a:t>vs</a:t>
            </a:r>
            <a:endParaRPr lang="en-US" sz="2800" b="1" dirty="0"/>
          </a:p>
        </p:txBody>
      </p:sp>
    </p:spTree>
    <p:extLst>
      <p:ext uri="{BB962C8B-B14F-4D97-AF65-F5344CB8AC3E}">
        <p14:creationId xmlns:p14="http://schemas.microsoft.com/office/powerpoint/2010/main" val="25525736"/>
      </p:ext>
    </p:extLst>
  </p:cSld>
  <p:clrMapOvr>
    <a:masterClrMapping/>
  </p:clrMapOvr>
  <p:timing>
    <p:tnLst>
      <p:par>
        <p:cTn xmlns:p14="http://schemas.microsoft.com/office/powerpoint/2010/mai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a:t>{</a:t>
            </a:r>
            <a:r>
              <a:rPr lang="en-US" sz="4500" dirty="0" smtClean="0"/>
              <a:t>'dictionaries': 'awesome'}</a:t>
            </a:r>
            <a:endParaRPr lang="en-US" sz="4500" dirty="0"/>
          </a:p>
        </p:txBody>
      </p:sp>
      <p:sp>
        <p:nvSpPr>
          <p:cNvPr id="23554" name="Rectangle 2"/>
          <p:cNvSpPr>
            <a:spLocks noGrp="1" noChangeArrowheads="1"/>
          </p:cNvSpPr>
          <p:nvPr>
            <p:ph idx="1"/>
          </p:nvPr>
        </p:nvSpPr>
        <p:spPr>
          <a:xfrm>
            <a:off x="457200" y="1042785"/>
            <a:ext cx="8229600" cy="4525963"/>
          </a:xfrm>
          <a:ln/>
        </p:spPr>
        <p:txBody>
          <a:bodyPr anchor="t"/>
          <a:lstStyle/>
          <a:p>
            <a:r>
              <a:rPr lang="en-US" b="1" dirty="0" smtClean="0"/>
              <a:t>Dictionaries</a:t>
            </a:r>
            <a:r>
              <a:rPr lang="en-US" dirty="0" smtClean="0"/>
              <a:t> (type </a:t>
            </a:r>
            <a:r>
              <a:rPr lang="en-US" b="1" dirty="0" err="1" smtClean="0">
                <a:latin typeface="Courier New"/>
                <a:cs typeface="Courier New"/>
              </a:rPr>
              <a:t>dict</a:t>
            </a:r>
            <a:r>
              <a:rPr lang="en-US" dirty="0" smtClean="0"/>
              <a:t>) are an </a:t>
            </a:r>
            <a:r>
              <a:rPr lang="en-US" b="1" dirty="0" smtClean="0"/>
              <a:t>unordered</a:t>
            </a:r>
            <a:r>
              <a:rPr lang="en-US" dirty="0" smtClean="0"/>
              <a:t> association of </a:t>
            </a:r>
            <a:r>
              <a:rPr lang="en-US" b="1" dirty="0" smtClean="0"/>
              <a:t>keys</a:t>
            </a:r>
            <a:r>
              <a:rPr lang="en-US" dirty="0" smtClean="0"/>
              <a:t> with </a:t>
            </a:r>
            <a:r>
              <a:rPr lang="en-US" b="1" dirty="0" smtClean="0"/>
              <a:t>values</a:t>
            </a:r>
          </a:p>
          <a:p>
            <a:r>
              <a:rPr lang="en-US" dirty="0" smtClean="0"/>
              <a:t>We usually use them to store associations:</a:t>
            </a:r>
          </a:p>
          <a:p>
            <a:pPr lvl="1"/>
            <a:r>
              <a:rPr lang="en-US" dirty="0" smtClean="0"/>
              <a:t>like name -&gt; phone number</a:t>
            </a:r>
          </a:p>
          <a:p>
            <a:pPr lvl="1"/>
            <a:r>
              <a:rPr lang="en-US" dirty="0" smtClean="0"/>
              <a:t>phone number -&gt; name</a:t>
            </a:r>
          </a:p>
          <a:p>
            <a:pPr lvl="1"/>
            <a:r>
              <a:rPr lang="en-US" dirty="0" smtClean="0"/>
              <a:t>student id -&gt; grade</a:t>
            </a:r>
          </a:p>
          <a:p>
            <a:pPr lvl="1"/>
            <a:r>
              <a:rPr lang="en-US" dirty="0" smtClean="0"/>
              <a:t>grade -&gt; student id  </a:t>
            </a:r>
            <a:r>
              <a:rPr lang="en-US" b="1" dirty="0" smtClean="0">
                <a:solidFill>
                  <a:srgbClr val="FF0000"/>
                </a:solidFill>
              </a:rPr>
              <a:t>#BAD, why?</a:t>
            </a:r>
          </a:p>
        </p:txBody>
      </p:sp>
      <p:sp>
        <p:nvSpPr>
          <p:cNvPr id="4" name="Slide Number Placeholder 3"/>
          <p:cNvSpPr>
            <a:spLocks noGrp="1"/>
          </p:cNvSpPr>
          <p:nvPr>
            <p:ph type="sldNum" sz="quarter" idx="12"/>
          </p:nvPr>
        </p:nvSpPr>
        <p:spPr/>
        <p:txBody>
          <a:bodyPr/>
          <a:lstStyle/>
          <a:p>
            <a:fld id="{81AE9630-6584-ED4B-B8EA-CB7A97BDB708}" type="slidenum">
              <a:rPr lang="en-US"/>
              <a:pPr/>
              <a:t>69</a:t>
            </a:fld>
            <a:endParaRPr lang="en-US"/>
          </a:p>
        </p:txBody>
      </p:sp>
      <p:sp>
        <p:nvSpPr>
          <p:cNvPr id="2" name="Date Placeholder 1"/>
          <p:cNvSpPr>
            <a:spLocks noGrp="1"/>
          </p:cNvSpPr>
          <p:nvPr>
            <p:ph type="dt" sz="half" idx="10"/>
          </p:nvPr>
        </p:nvSpPr>
        <p:spPr/>
        <p:txBody>
          <a:bodyPr/>
          <a:lstStyle/>
          <a:p>
            <a:fld id="{3243251F-BD2A-E747-A778-647A1A5A38B7}" type="datetime3">
              <a:rPr lang="en-CA" smtClean="0"/>
              <a:t>13 September 2014</a:t>
            </a:fld>
            <a:endParaRPr lang="en-US" dirty="0"/>
          </a:p>
        </p:txBody>
      </p:sp>
    </p:spTree>
    <p:extLst>
      <p:ext uri="{BB962C8B-B14F-4D97-AF65-F5344CB8AC3E}">
        <p14:creationId xmlns:p14="http://schemas.microsoft.com/office/powerpoint/2010/main" val="12455506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a:t>{</a:t>
            </a:r>
            <a:r>
              <a:rPr lang="en-US" sz="4500" dirty="0" smtClean="0"/>
              <a:t>'dictionaries': 'awesome'}</a:t>
            </a:r>
            <a:endParaRPr lang="en-US" sz="4500" dirty="0"/>
          </a:p>
        </p:txBody>
      </p:sp>
      <p:sp>
        <p:nvSpPr>
          <p:cNvPr id="23554" name="Rectangle 2"/>
          <p:cNvSpPr>
            <a:spLocks noGrp="1" noChangeArrowheads="1"/>
          </p:cNvSpPr>
          <p:nvPr>
            <p:ph idx="1"/>
          </p:nvPr>
        </p:nvSpPr>
        <p:spPr>
          <a:xfrm>
            <a:off x="457200" y="1042785"/>
            <a:ext cx="8229600" cy="4525963"/>
          </a:xfrm>
          <a:ln/>
        </p:spPr>
        <p:txBody>
          <a:bodyPr anchor="t"/>
          <a:lstStyle/>
          <a:p>
            <a:r>
              <a:rPr lang="en-US" b="1" dirty="0" smtClean="0"/>
              <a:t>Dictionaries</a:t>
            </a:r>
            <a:r>
              <a:rPr lang="en-US" dirty="0" smtClean="0"/>
              <a:t> (type </a:t>
            </a:r>
            <a:r>
              <a:rPr lang="en-US" b="1" dirty="0" err="1" smtClean="0">
                <a:latin typeface="Courier New"/>
                <a:cs typeface="Courier New"/>
              </a:rPr>
              <a:t>dict</a:t>
            </a:r>
            <a:r>
              <a:rPr lang="en-US" dirty="0" smtClean="0"/>
              <a:t>) are an </a:t>
            </a:r>
            <a:r>
              <a:rPr lang="en-US" b="1" dirty="0" smtClean="0"/>
              <a:t>unordered</a:t>
            </a:r>
            <a:r>
              <a:rPr lang="en-US" dirty="0" smtClean="0"/>
              <a:t> association of </a:t>
            </a:r>
            <a:r>
              <a:rPr lang="en-US" b="1" dirty="0" smtClean="0"/>
              <a:t>keys</a:t>
            </a:r>
            <a:r>
              <a:rPr lang="en-US" dirty="0" smtClean="0"/>
              <a:t> with </a:t>
            </a:r>
            <a:r>
              <a:rPr lang="en-US" b="1" dirty="0" smtClean="0"/>
              <a:t>values</a:t>
            </a:r>
          </a:p>
          <a:p>
            <a:r>
              <a:rPr lang="en-US" dirty="0" smtClean="0"/>
              <a:t>We usually use them to store associations:</a:t>
            </a:r>
          </a:p>
          <a:p>
            <a:pPr lvl="1"/>
            <a:r>
              <a:rPr lang="en-US" dirty="0" smtClean="0"/>
              <a:t>like name -&gt; phone number</a:t>
            </a:r>
          </a:p>
          <a:p>
            <a:pPr lvl="1"/>
            <a:r>
              <a:rPr lang="en-US" dirty="0" smtClean="0"/>
              <a:t>phone number -&gt; name</a:t>
            </a:r>
          </a:p>
          <a:p>
            <a:pPr lvl="1"/>
            <a:r>
              <a:rPr lang="en-US" dirty="0" smtClean="0"/>
              <a:t>student id -&gt; grade</a:t>
            </a:r>
          </a:p>
          <a:p>
            <a:pPr lvl="1"/>
            <a:r>
              <a:rPr lang="en-US" dirty="0" smtClean="0"/>
              <a:t>grade -&gt; list of student ids</a:t>
            </a:r>
          </a:p>
          <a:p>
            <a:r>
              <a:rPr lang="en-US" dirty="0" smtClean="0"/>
              <a:t>Keys must be </a:t>
            </a:r>
            <a:r>
              <a:rPr lang="en-US" b="1" dirty="0" smtClean="0"/>
              <a:t>unique</a:t>
            </a:r>
            <a:r>
              <a:rPr lang="en-US" dirty="0" smtClean="0"/>
              <a:t> and </a:t>
            </a:r>
            <a:r>
              <a:rPr lang="en-US" b="1" dirty="0" smtClean="0"/>
              <a:t>immutable</a:t>
            </a:r>
          </a:p>
        </p:txBody>
      </p:sp>
      <p:sp>
        <p:nvSpPr>
          <p:cNvPr id="4" name="Slide Number Placeholder 3"/>
          <p:cNvSpPr>
            <a:spLocks noGrp="1"/>
          </p:cNvSpPr>
          <p:nvPr>
            <p:ph type="sldNum" sz="quarter" idx="12"/>
          </p:nvPr>
        </p:nvSpPr>
        <p:spPr/>
        <p:txBody>
          <a:bodyPr/>
          <a:lstStyle/>
          <a:p>
            <a:fld id="{81AE9630-6584-ED4B-B8EA-CB7A97BDB708}" type="slidenum">
              <a:rPr lang="en-US"/>
              <a:pPr/>
              <a:t>70</a:t>
            </a:fld>
            <a:endParaRPr lang="en-US"/>
          </a:p>
        </p:txBody>
      </p:sp>
      <p:sp>
        <p:nvSpPr>
          <p:cNvPr id="2" name="Date Placeholder 1"/>
          <p:cNvSpPr>
            <a:spLocks noGrp="1"/>
          </p:cNvSpPr>
          <p:nvPr>
            <p:ph type="dt" sz="half" idx="10"/>
          </p:nvPr>
        </p:nvSpPr>
        <p:spPr/>
        <p:txBody>
          <a:bodyPr/>
          <a:lstStyle/>
          <a:p>
            <a:fld id="{3243251F-BD2A-E747-A778-647A1A5A38B7}" type="datetime3">
              <a:rPr lang="en-CA" smtClean="0"/>
              <a:t>13 September 2014</a:t>
            </a:fld>
            <a:endParaRPr lang="en-US" dirty="0"/>
          </a:p>
        </p:txBody>
      </p:sp>
    </p:spTree>
    <p:extLst>
      <p:ext uri="{BB962C8B-B14F-4D97-AF65-F5344CB8AC3E}">
        <p14:creationId xmlns:p14="http://schemas.microsoft.com/office/powerpoint/2010/main" val="7389316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a:t>{</a:t>
            </a:r>
            <a:r>
              <a:rPr lang="en-US" sz="4500" dirty="0" smtClean="0"/>
              <a:t>'dictionaries': 'awesome'}</a:t>
            </a:r>
            <a:endParaRPr lang="en-US" sz="4500" dirty="0"/>
          </a:p>
        </p:txBody>
      </p:sp>
      <p:sp>
        <p:nvSpPr>
          <p:cNvPr id="23554" name="Rectangle 2"/>
          <p:cNvSpPr>
            <a:spLocks noGrp="1" noChangeArrowheads="1"/>
          </p:cNvSpPr>
          <p:nvPr>
            <p:ph idx="1"/>
          </p:nvPr>
        </p:nvSpPr>
        <p:spPr>
          <a:xfrm>
            <a:off x="457200" y="1075345"/>
            <a:ext cx="8229600" cy="4525963"/>
          </a:xfrm>
          <a:ln/>
        </p:spPr>
        <p:txBody>
          <a:bodyPr anchor="t"/>
          <a:lstStyle/>
          <a:p>
            <a:pPr marL="0" indent="0">
              <a:buNone/>
            </a:pPr>
            <a:r>
              <a:rPr lang="en-US" sz="2000" dirty="0" smtClean="0">
                <a:latin typeface="Courier New"/>
                <a:cs typeface="Courier New"/>
              </a:rPr>
              <a:t>&gt;&gt;&gt; scores = {'Alice': 90, 'Bob': 76, 'Eve': 82}</a:t>
            </a:r>
          </a:p>
          <a:p>
            <a:pPr marL="0" indent="0">
              <a:buNone/>
            </a:pPr>
            <a:r>
              <a:rPr lang="en-US" sz="2000" dirty="0" smtClean="0">
                <a:latin typeface="Courier New"/>
                <a:cs typeface="Courier New"/>
              </a:rPr>
              <a:t>&gt;&gt;&gt; scores['Alice'] </a:t>
            </a:r>
            <a:r>
              <a:rPr lang="en-US" sz="2000" b="1" dirty="0" smtClean="0">
                <a:solidFill>
                  <a:srgbClr val="008000"/>
                </a:solidFill>
                <a:latin typeface="Courier New"/>
                <a:cs typeface="Courier New"/>
              </a:rPr>
              <a:t> </a:t>
            </a:r>
            <a:r>
              <a:rPr lang="en-US" sz="2000" dirty="0" smtClean="0">
                <a:solidFill>
                  <a:srgbClr val="008000"/>
                </a:solidFill>
                <a:latin typeface="Courier New"/>
                <a:cs typeface="Courier New"/>
              </a:rPr>
              <a:t># get</a:t>
            </a:r>
          </a:p>
          <a:p>
            <a:pPr marL="0" indent="0">
              <a:buNone/>
            </a:pPr>
            <a:r>
              <a:rPr lang="en-US" sz="2000" dirty="0" smtClean="0">
                <a:latin typeface="Courier New"/>
                <a:cs typeface="Courier New"/>
              </a:rPr>
              <a:t>90</a:t>
            </a:r>
          </a:p>
          <a:p>
            <a:pPr marL="0" indent="0">
              <a:buNone/>
            </a:pPr>
            <a:r>
              <a:rPr lang="en-US" sz="2000" dirty="0" smtClean="0">
                <a:latin typeface="Courier New"/>
                <a:cs typeface="Courier New"/>
              </a:rPr>
              <a:t>&gt;&gt;&gt; scores['Charlie'] = 64  </a:t>
            </a:r>
            <a:r>
              <a:rPr lang="en-US" sz="2000" dirty="0" smtClean="0">
                <a:solidFill>
                  <a:srgbClr val="008000"/>
                </a:solidFill>
                <a:latin typeface="Courier New"/>
                <a:cs typeface="Courier New"/>
              </a:rPr>
              <a:t># set</a:t>
            </a:r>
          </a:p>
          <a:p>
            <a:pPr marL="0" indent="0">
              <a:buNone/>
            </a:pPr>
            <a:r>
              <a:rPr lang="en-US" sz="2000" dirty="0">
                <a:solidFill>
                  <a:srgbClr val="000000"/>
                </a:solidFill>
                <a:latin typeface="Courier New"/>
                <a:cs typeface="Courier New"/>
              </a:rPr>
              <a:t>&gt;&gt;</a:t>
            </a:r>
            <a:r>
              <a:rPr lang="en-US" sz="2000" dirty="0" smtClean="0">
                <a:solidFill>
                  <a:srgbClr val="000000"/>
                </a:solidFill>
                <a:latin typeface="Courier New"/>
                <a:cs typeface="Courier New"/>
              </a:rPr>
              <a:t>&gt; </a:t>
            </a:r>
            <a:r>
              <a:rPr lang="en-US" sz="2000" dirty="0" err="1" smtClean="0">
                <a:solidFill>
                  <a:srgbClr val="000000"/>
                </a:solidFill>
                <a:latin typeface="Courier New"/>
                <a:cs typeface="Courier New"/>
              </a:rPr>
              <a:t>scores.pop</a:t>
            </a:r>
            <a:r>
              <a:rPr lang="en-US" sz="2000" dirty="0" smtClean="0">
                <a:solidFill>
                  <a:srgbClr val="000000"/>
                </a:solidFill>
                <a:latin typeface="Courier New"/>
                <a:cs typeface="Courier New"/>
              </a:rPr>
              <a:t>('Bob')</a:t>
            </a:r>
            <a:r>
              <a:rPr lang="en-US" sz="2000" dirty="0">
                <a:latin typeface="Courier New"/>
                <a:cs typeface="Courier New"/>
              </a:rPr>
              <a:t>  </a:t>
            </a:r>
            <a:r>
              <a:rPr lang="en-US" sz="2000" dirty="0">
                <a:solidFill>
                  <a:srgbClr val="008000"/>
                </a:solidFill>
                <a:latin typeface="Courier New"/>
                <a:cs typeface="Courier New"/>
              </a:rPr>
              <a:t># </a:t>
            </a:r>
            <a:r>
              <a:rPr lang="en-US" sz="2000" dirty="0" smtClean="0">
                <a:solidFill>
                  <a:srgbClr val="008000"/>
                </a:solidFill>
                <a:latin typeface="Courier New"/>
                <a:cs typeface="Courier New"/>
              </a:rPr>
              <a:t>delete</a:t>
            </a:r>
          </a:p>
          <a:p>
            <a:pPr marL="0" indent="0">
              <a:buNone/>
            </a:pPr>
            <a:r>
              <a:rPr lang="en-US" sz="2000" dirty="0" smtClean="0">
                <a:solidFill>
                  <a:srgbClr val="000000"/>
                </a:solidFill>
                <a:latin typeface="Courier New"/>
                <a:cs typeface="Courier New"/>
              </a:rPr>
              <a:t>76</a:t>
            </a:r>
          </a:p>
          <a:p>
            <a:pPr marL="0" indent="0">
              <a:buNone/>
            </a:pPr>
            <a:r>
              <a:rPr lang="en-US" sz="2000" dirty="0" smtClean="0">
                <a:solidFill>
                  <a:srgbClr val="000000"/>
                </a:solidFill>
                <a:latin typeface="Courier New"/>
                <a:cs typeface="Courier New"/>
              </a:rPr>
              <a:t>&gt;&gt;&gt; 'Eve' in scores  </a:t>
            </a:r>
            <a:r>
              <a:rPr lang="en-US" sz="2000" dirty="0">
                <a:solidFill>
                  <a:srgbClr val="008000"/>
                </a:solidFill>
                <a:latin typeface="Courier New"/>
                <a:cs typeface="Courier New"/>
              </a:rPr>
              <a:t># </a:t>
            </a:r>
            <a:r>
              <a:rPr lang="en-US" sz="2000" dirty="0" smtClean="0">
                <a:solidFill>
                  <a:srgbClr val="008000"/>
                </a:solidFill>
                <a:latin typeface="Courier New"/>
                <a:cs typeface="Courier New"/>
              </a:rPr>
              <a:t>membership testing</a:t>
            </a:r>
            <a:endParaRPr lang="en-US" sz="2000" dirty="0" smtClean="0">
              <a:solidFill>
                <a:srgbClr val="000000"/>
              </a:solidFill>
              <a:latin typeface="Courier New"/>
              <a:cs typeface="Courier New"/>
            </a:endParaRPr>
          </a:p>
          <a:p>
            <a:pPr marL="0" indent="0">
              <a:buNone/>
            </a:pPr>
            <a:r>
              <a:rPr lang="en-US" sz="2000" dirty="0" smtClean="0">
                <a:solidFill>
                  <a:srgbClr val="000000"/>
                </a:solidFill>
                <a:latin typeface="Courier New"/>
                <a:cs typeface="Courier New"/>
              </a:rPr>
              <a:t>True</a:t>
            </a:r>
          </a:p>
          <a:p>
            <a:pPr marL="0" indent="0">
              <a:buNone/>
            </a:pPr>
            <a:r>
              <a:rPr lang="en-US" sz="2000" dirty="0" smtClean="0">
                <a:latin typeface="Courier New"/>
                <a:cs typeface="Courier New"/>
              </a:rPr>
              <a:t>&gt;&gt;&gt; for name in scores:  </a:t>
            </a:r>
            <a:r>
              <a:rPr lang="en-US" sz="2000" dirty="0" smtClean="0">
                <a:solidFill>
                  <a:srgbClr val="008000"/>
                </a:solidFill>
                <a:latin typeface="Courier New"/>
                <a:cs typeface="Courier New"/>
              </a:rPr>
              <a:t># loops over keys</a:t>
            </a:r>
          </a:p>
          <a:p>
            <a:pPr marL="0" indent="0">
              <a:buNone/>
            </a:pPr>
            <a:r>
              <a:rPr lang="en-US" sz="2000" dirty="0" smtClean="0">
                <a:latin typeface="Courier New"/>
                <a:cs typeface="Courier New"/>
              </a:rPr>
              <a:t>...     print("{}: {}".format(name, scores[name]))</a:t>
            </a:r>
          </a:p>
          <a:p>
            <a:pPr marL="0" indent="0">
              <a:buNone/>
            </a:pPr>
            <a:r>
              <a:rPr lang="en-US" sz="2000" dirty="0" smtClean="0">
                <a:latin typeface="Courier New"/>
                <a:cs typeface="Courier New"/>
              </a:rPr>
              <a:t>...</a:t>
            </a:r>
          </a:p>
          <a:p>
            <a:pPr marL="0" indent="0">
              <a:buNone/>
            </a:pPr>
            <a:r>
              <a:rPr lang="en-US" sz="2000" dirty="0" smtClean="0">
                <a:latin typeface="Courier New"/>
                <a:cs typeface="Courier New"/>
              </a:rPr>
              <a:t>Charlie: 64</a:t>
            </a:r>
            <a:endParaRPr lang="en-US" sz="2000" dirty="0">
              <a:latin typeface="Courier New"/>
              <a:cs typeface="Courier New"/>
            </a:endParaRPr>
          </a:p>
          <a:p>
            <a:pPr marL="0" indent="0">
              <a:buNone/>
            </a:pPr>
            <a:r>
              <a:rPr lang="en-US" sz="2000" dirty="0" smtClean="0">
                <a:latin typeface="Courier New"/>
                <a:cs typeface="Courier New"/>
              </a:rPr>
              <a:t>Alice: 88</a:t>
            </a:r>
          </a:p>
          <a:p>
            <a:pPr marL="0" indent="0">
              <a:buNone/>
            </a:pPr>
            <a:r>
              <a:rPr lang="en-US" sz="2000" dirty="0" smtClean="0">
                <a:latin typeface="Courier New"/>
                <a:cs typeface="Courier New"/>
              </a:rPr>
              <a:t>Eve: 82</a:t>
            </a:r>
          </a:p>
        </p:txBody>
      </p:sp>
      <p:sp>
        <p:nvSpPr>
          <p:cNvPr id="4" name="Slide Number Placeholder 3"/>
          <p:cNvSpPr>
            <a:spLocks noGrp="1"/>
          </p:cNvSpPr>
          <p:nvPr>
            <p:ph type="sldNum" sz="quarter" idx="12"/>
          </p:nvPr>
        </p:nvSpPr>
        <p:spPr/>
        <p:txBody>
          <a:bodyPr/>
          <a:lstStyle/>
          <a:p>
            <a:fld id="{81AE9630-6584-ED4B-B8EA-CB7A97BDB708}" type="slidenum">
              <a:rPr lang="en-US"/>
              <a:pPr/>
              <a:t>71</a:t>
            </a:fld>
            <a:endParaRPr lang="en-US"/>
          </a:p>
        </p:txBody>
      </p:sp>
      <p:sp>
        <p:nvSpPr>
          <p:cNvPr id="2" name="Date Placeholder 1"/>
          <p:cNvSpPr>
            <a:spLocks noGrp="1"/>
          </p:cNvSpPr>
          <p:nvPr>
            <p:ph type="dt" sz="half" idx="10"/>
          </p:nvPr>
        </p:nvSpPr>
        <p:spPr/>
        <p:txBody>
          <a:bodyPr/>
          <a:lstStyle/>
          <a:p>
            <a:fld id="{3243251F-BD2A-E747-A778-647A1A5A38B7}" type="datetime3">
              <a:rPr lang="en-CA" smtClean="0"/>
              <a:t>13 September 2014</a:t>
            </a:fld>
            <a:endParaRPr lang="en-US" dirty="0"/>
          </a:p>
        </p:txBody>
      </p:sp>
    </p:spTree>
    <p:extLst>
      <p:ext uri="{BB962C8B-B14F-4D97-AF65-F5344CB8AC3E}">
        <p14:creationId xmlns:p14="http://schemas.microsoft.com/office/powerpoint/2010/main" val="27722443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4">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3554">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3554">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3554">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554">
                                            <p:txEl>
                                              <p:pRg st="10" end="1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3554">
                                            <p:txEl>
                                              <p:pRg st="11" end="11"/>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3554">
                                            <p:txEl>
                                              <p:pRg st="12" end="12"/>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3554">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smtClean="0"/>
              <a:t>A brief detour to open some files</a:t>
            </a:r>
            <a:endParaRPr lang="en-US" sz="4500" dirty="0"/>
          </a:p>
        </p:txBody>
      </p:sp>
      <p:sp>
        <p:nvSpPr>
          <p:cNvPr id="23554" name="Rectangle 2"/>
          <p:cNvSpPr>
            <a:spLocks noGrp="1" noChangeArrowheads="1"/>
          </p:cNvSpPr>
          <p:nvPr>
            <p:ph idx="1"/>
          </p:nvPr>
        </p:nvSpPr>
        <p:spPr>
          <a:ln/>
        </p:spPr>
        <p:txBody>
          <a:bodyPr anchor="t"/>
          <a:lstStyle/>
          <a:p>
            <a:r>
              <a:rPr lang="en-US" sz="2800" dirty="0" smtClean="0"/>
              <a:t>The naïve way:</a:t>
            </a:r>
          </a:p>
          <a:p>
            <a:endParaRPr lang="en-US" sz="2800" dirty="0" smtClean="0"/>
          </a:p>
          <a:p>
            <a:pPr marL="0" indent="0">
              <a:buNone/>
            </a:pPr>
            <a:r>
              <a:rPr lang="en-US" sz="2400" dirty="0" smtClean="0">
                <a:latin typeface="Courier New"/>
                <a:cs typeface="Courier New"/>
                <a:sym typeface="Courier" charset="0"/>
              </a:rPr>
              <a:t>  f = open("</a:t>
            </a:r>
            <a:r>
              <a:rPr lang="en-US" sz="2400" dirty="0" err="1" smtClean="0">
                <a:latin typeface="Courier New"/>
                <a:cs typeface="Courier New"/>
                <a:sym typeface="Courier" charset="0"/>
              </a:rPr>
              <a:t>myfile.txt</a:t>
            </a:r>
            <a:r>
              <a:rPr lang="en-US" sz="2400" dirty="0" smtClean="0">
                <a:latin typeface="Courier New"/>
                <a:cs typeface="Courier New"/>
                <a:sym typeface="Courier" charset="0"/>
              </a:rPr>
              <a:t>")</a:t>
            </a:r>
          </a:p>
          <a:p>
            <a:pPr marL="0" indent="0">
              <a:buNone/>
            </a:pPr>
            <a:r>
              <a:rPr lang="en-US" sz="2400" dirty="0">
                <a:latin typeface="Courier New"/>
                <a:cs typeface="Courier New"/>
                <a:sym typeface="Courier" charset="0"/>
              </a:rPr>
              <a:t> </a:t>
            </a:r>
            <a:r>
              <a:rPr lang="en-US" sz="2400" dirty="0" smtClean="0">
                <a:latin typeface="Courier New"/>
                <a:cs typeface="Courier New"/>
                <a:sym typeface="Courier" charset="0"/>
              </a:rPr>
              <a:t> for line in f:</a:t>
            </a:r>
          </a:p>
          <a:p>
            <a:pPr marL="0" indent="0">
              <a:buNone/>
            </a:pPr>
            <a:r>
              <a:rPr lang="en-US" sz="2400" dirty="0">
                <a:latin typeface="Courier New"/>
                <a:cs typeface="Courier New"/>
                <a:sym typeface="Courier" charset="0"/>
              </a:rPr>
              <a:t> </a:t>
            </a:r>
            <a:r>
              <a:rPr lang="en-US" sz="2400" dirty="0" smtClean="0">
                <a:latin typeface="Courier New"/>
                <a:cs typeface="Courier New"/>
                <a:sym typeface="Courier" charset="0"/>
              </a:rPr>
              <a:t>   ...  </a:t>
            </a:r>
            <a:r>
              <a:rPr lang="en-US" sz="2400" dirty="0" smtClean="0">
                <a:solidFill>
                  <a:srgbClr val="008000"/>
                </a:solidFill>
                <a:latin typeface="Courier New"/>
                <a:cs typeface="Courier New"/>
                <a:sym typeface="Courier" charset="0"/>
              </a:rPr>
              <a:t># do something with each line</a:t>
            </a:r>
          </a:p>
          <a:p>
            <a:pPr marL="0" indent="0">
              <a:buNone/>
            </a:pPr>
            <a:r>
              <a:rPr lang="en-US" sz="2400" dirty="0">
                <a:latin typeface="Courier New"/>
                <a:cs typeface="Courier New"/>
                <a:sym typeface="Courier" charset="0"/>
              </a:rPr>
              <a:t> </a:t>
            </a:r>
            <a:r>
              <a:rPr lang="en-US" sz="2400" dirty="0" smtClean="0">
                <a:latin typeface="Courier New"/>
                <a:cs typeface="Courier New"/>
                <a:sym typeface="Courier" charset="0"/>
              </a:rPr>
              <a:t> </a:t>
            </a:r>
            <a:r>
              <a:rPr lang="en-US" sz="2400" dirty="0" err="1" smtClean="0">
                <a:latin typeface="Courier New"/>
                <a:cs typeface="Courier New"/>
                <a:sym typeface="Courier" charset="0"/>
              </a:rPr>
              <a:t>f.close</a:t>
            </a:r>
            <a:r>
              <a:rPr lang="en-US" sz="2400" dirty="0" smtClean="0">
                <a:latin typeface="Courier New"/>
                <a:cs typeface="Courier New"/>
                <a:sym typeface="Courier" charset="0"/>
              </a:rPr>
              <a:t>()</a:t>
            </a:r>
          </a:p>
          <a:p>
            <a:pPr marL="0" indent="0">
              <a:buNone/>
            </a:pPr>
            <a:endParaRPr lang="en-US" sz="2400" dirty="0">
              <a:solidFill>
                <a:srgbClr val="008000"/>
              </a:solidFill>
              <a:latin typeface="Courier New"/>
              <a:cs typeface="Courier New"/>
              <a:sym typeface="Courier" charset="0"/>
            </a:endParaRPr>
          </a:p>
          <a:p>
            <a:pPr marL="0" indent="0">
              <a:buNone/>
            </a:pPr>
            <a:r>
              <a:rPr lang="en-US" sz="2400" dirty="0" smtClean="0">
                <a:solidFill>
                  <a:srgbClr val="008000"/>
                </a:solidFill>
                <a:latin typeface="Courier New"/>
                <a:cs typeface="Courier New"/>
                <a:sym typeface="Courier" charset="0"/>
              </a:rPr>
              <a:t>  # What happens if an error occurs?</a:t>
            </a:r>
            <a:endParaRPr lang="en-US" sz="2400" dirty="0">
              <a:solidFill>
                <a:srgbClr val="008000"/>
              </a:solidFill>
              <a:latin typeface="Courier New"/>
              <a:cs typeface="Courier New"/>
              <a:sym typeface="Courier" charset="0"/>
            </a:endParaRPr>
          </a:p>
        </p:txBody>
      </p:sp>
      <p:sp>
        <p:nvSpPr>
          <p:cNvPr id="4" name="Slide Number Placeholder 3"/>
          <p:cNvSpPr>
            <a:spLocks noGrp="1"/>
          </p:cNvSpPr>
          <p:nvPr>
            <p:ph type="sldNum" sz="quarter" idx="12"/>
          </p:nvPr>
        </p:nvSpPr>
        <p:spPr/>
        <p:txBody>
          <a:bodyPr/>
          <a:lstStyle/>
          <a:p>
            <a:fld id="{81AE9630-6584-ED4B-B8EA-CB7A97BDB708}" type="slidenum">
              <a:rPr lang="en-US"/>
              <a:pPr/>
              <a:t>72</a:t>
            </a:fld>
            <a:endParaRPr lang="en-US"/>
          </a:p>
        </p:txBody>
      </p:sp>
      <p:sp>
        <p:nvSpPr>
          <p:cNvPr id="2" name="Date Placeholder 1"/>
          <p:cNvSpPr>
            <a:spLocks noGrp="1"/>
          </p:cNvSpPr>
          <p:nvPr>
            <p:ph type="dt" sz="half" idx="10"/>
          </p:nvPr>
        </p:nvSpPr>
        <p:spPr/>
        <p:txBody>
          <a:bodyPr/>
          <a:lstStyle/>
          <a:p>
            <a:fld id="{1038B06B-AB5F-8A44-BD6A-EB659356B5E5}" type="datetime3">
              <a:rPr lang="en-CA" smtClean="0"/>
              <a:t>13 September 2014</a:t>
            </a:fld>
            <a:endParaRPr lang="en-US" dirty="0"/>
          </a:p>
        </p:txBody>
      </p:sp>
    </p:spTree>
    <p:extLst>
      <p:ext uri="{BB962C8B-B14F-4D97-AF65-F5344CB8AC3E}">
        <p14:creationId xmlns:p14="http://schemas.microsoft.com/office/powerpoint/2010/main" val="21914778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smtClean="0"/>
              <a:t>A brief detour to open some files</a:t>
            </a:r>
            <a:endParaRPr lang="en-US" sz="4500" dirty="0"/>
          </a:p>
        </p:txBody>
      </p:sp>
      <p:sp>
        <p:nvSpPr>
          <p:cNvPr id="23554" name="Rectangle 2"/>
          <p:cNvSpPr>
            <a:spLocks noGrp="1" noChangeArrowheads="1"/>
          </p:cNvSpPr>
          <p:nvPr>
            <p:ph idx="1"/>
          </p:nvPr>
        </p:nvSpPr>
        <p:spPr>
          <a:ln/>
        </p:spPr>
        <p:txBody>
          <a:bodyPr anchor="t"/>
          <a:lstStyle/>
          <a:p>
            <a:r>
              <a:rPr lang="en-US" sz="2800" dirty="0" smtClean="0"/>
              <a:t>Use </a:t>
            </a:r>
            <a:r>
              <a:rPr lang="en-US" sz="2800" dirty="0" smtClean="0">
                <a:latin typeface="Courier New"/>
                <a:cs typeface="Courier New"/>
              </a:rPr>
              <a:t>with/as</a:t>
            </a:r>
            <a:r>
              <a:rPr lang="en-US" sz="2800" dirty="0" smtClean="0"/>
              <a:t> to open something for a while, but always close it, even if something goes wrong.</a:t>
            </a:r>
          </a:p>
          <a:p>
            <a:endParaRPr lang="en-US" sz="2800" dirty="0" smtClean="0"/>
          </a:p>
          <a:p>
            <a:r>
              <a:rPr lang="en-US" sz="2800" dirty="0" smtClean="0"/>
              <a:t>Easiest way to read files:</a:t>
            </a:r>
          </a:p>
          <a:p>
            <a:pPr marL="0" indent="0">
              <a:buNone/>
            </a:pPr>
            <a:r>
              <a:rPr lang="en-US" sz="2000" dirty="0" smtClean="0">
                <a:latin typeface="Courier New"/>
                <a:cs typeface="Courier New"/>
                <a:sym typeface="Courier" charset="0"/>
              </a:rPr>
              <a:t>  </a:t>
            </a:r>
            <a:r>
              <a:rPr lang="en-US" sz="2000" b="1" dirty="0" smtClean="0">
                <a:latin typeface="Courier New"/>
                <a:cs typeface="Courier New"/>
                <a:sym typeface="Courier" charset="0"/>
              </a:rPr>
              <a:t>with</a:t>
            </a:r>
            <a:r>
              <a:rPr lang="en-US" sz="2000" dirty="0" smtClean="0">
                <a:latin typeface="Courier New"/>
                <a:cs typeface="Courier New"/>
                <a:sym typeface="Courier" charset="0"/>
              </a:rPr>
              <a:t> open('</a:t>
            </a:r>
            <a:r>
              <a:rPr lang="en-US" sz="2000" dirty="0" err="1" smtClean="0">
                <a:latin typeface="Courier New"/>
                <a:cs typeface="Courier New"/>
                <a:sym typeface="Courier" charset="0"/>
              </a:rPr>
              <a:t>myfile.txt</a:t>
            </a:r>
            <a:r>
              <a:rPr lang="en-US" sz="2000" dirty="0">
                <a:latin typeface="Courier New"/>
                <a:cs typeface="Courier New"/>
                <a:sym typeface="Courier" charset="0"/>
              </a:rPr>
              <a:t>'</a:t>
            </a:r>
            <a:r>
              <a:rPr lang="en-US" sz="2000" dirty="0" smtClean="0">
                <a:latin typeface="Courier New"/>
                <a:cs typeface="Courier New"/>
                <a:sym typeface="Courier" charset="0"/>
              </a:rPr>
              <a:t>) </a:t>
            </a:r>
            <a:r>
              <a:rPr lang="en-US" sz="2000" b="1" dirty="0" smtClean="0">
                <a:latin typeface="Courier New"/>
                <a:cs typeface="Courier New"/>
                <a:sym typeface="Courier" charset="0"/>
              </a:rPr>
              <a:t>as</a:t>
            </a:r>
            <a:r>
              <a:rPr lang="en-US" sz="2000" dirty="0" smtClean="0">
                <a:latin typeface="Courier New"/>
                <a:cs typeface="Courier New"/>
                <a:sym typeface="Courier" charset="0"/>
              </a:rPr>
              <a:t> </a:t>
            </a:r>
            <a:r>
              <a:rPr lang="en-US" sz="2000" dirty="0" err="1" smtClean="0">
                <a:latin typeface="Courier New"/>
                <a:cs typeface="Courier New"/>
                <a:sym typeface="Courier" charset="0"/>
              </a:rPr>
              <a:t>open_file</a:t>
            </a:r>
            <a:r>
              <a:rPr lang="en-US" sz="2000" dirty="0" smtClean="0">
                <a:latin typeface="Courier New"/>
                <a:cs typeface="Courier New"/>
                <a:sym typeface="Courier" charset="0"/>
              </a:rPr>
              <a:t>:</a:t>
            </a:r>
          </a:p>
          <a:p>
            <a:pPr marL="0" indent="0">
              <a:buNone/>
            </a:pPr>
            <a:r>
              <a:rPr lang="en-US" sz="2000" dirty="0">
                <a:solidFill>
                  <a:srgbClr val="008000"/>
                </a:solidFill>
                <a:latin typeface="Courier New"/>
                <a:cs typeface="Courier New"/>
                <a:sym typeface="Courier" charset="0"/>
              </a:rPr>
              <a:t> </a:t>
            </a:r>
            <a:r>
              <a:rPr lang="en-US" sz="2000" dirty="0" smtClean="0">
                <a:solidFill>
                  <a:srgbClr val="008000"/>
                </a:solidFill>
                <a:latin typeface="Courier New"/>
                <a:cs typeface="Courier New"/>
                <a:sym typeface="Courier" charset="0"/>
              </a:rPr>
              <a:t>   </a:t>
            </a:r>
            <a:r>
              <a:rPr lang="en-US" sz="2000" dirty="0" smtClean="0">
                <a:latin typeface="Courier New"/>
                <a:cs typeface="Courier New"/>
                <a:sym typeface="Courier" charset="0"/>
              </a:rPr>
              <a:t>for line in </a:t>
            </a:r>
            <a:r>
              <a:rPr lang="en-US" sz="2000" dirty="0" err="1" smtClean="0">
                <a:latin typeface="Courier New"/>
                <a:cs typeface="Courier New"/>
                <a:sym typeface="Courier" charset="0"/>
              </a:rPr>
              <a:t>open_file</a:t>
            </a:r>
            <a:r>
              <a:rPr lang="en-US" sz="2000" dirty="0" smtClean="0">
                <a:latin typeface="Courier New"/>
                <a:cs typeface="Courier New"/>
                <a:sym typeface="Courier" charset="0"/>
              </a:rPr>
              <a:t>:</a:t>
            </a:r>
          </a:p>
          <a:p>
            <a:pPr marL="0" indent="0">
              <a:buNone/>
            </a:pPr>
            <a:r>
              <a:rPr lang="en-US" sz="2000" dirty="0" smtClean="0">
                <a:latin typeface="Courier New"/>
                <a:cs typeface="Courier New"/>
                <a:sym typeface="Courier" charset="0"/>
              </a:rPr>
              <a:t>      ... </a:t>
            </a:r>
            <a:r>
              <a:rPr lang="en-US" sz="2000" dirty="0" smtClean="0">
                <a:solidFill>
                  <a:srgbClr val="008000"/>
                </a:solidFill>
                <a:latin typeface="Courier New"/>
                <a:cs typeface="Courier New"/>
                <a:sym typeface="Courier" charset="0"/>
              </a:rPr>
              <a:t># do something with each line</a:t>
            </a:r>
          </a:p>
          <a:p>
            <a:pPr marL="0" indent="0">
              <a:buNone/>
            </a:pPr>
            <a:r>
              <a:rPr lang="en-US" sz="2000" dirty="0">
                <a:solidFill>
                  <a:srgbClr val="008000"/>
                </a:solidFill>
                <a:latin typeface="Courier New"/>
                <a:cs typeface="Courier New"/>
                <a:sym typeface="Courier" charset="0"/>
              </a:rPr>
              <a:t> </a:t>
            </a:r>
            <a:r>
              <a:rPr lang="en-US" sz="2000" dirty="0" smtClean="0">
                <a:solidFill>
                  <a:srgbClr val="008000"/>
                </a:solidFill>
                <a:latin typeface="Courier New"/>
                <a:cs typeface="Courier New"/>
                <a:sym typeface="Courier" charset="0"/>
              </a:rPr>
              <a:t> </a:t>
            </a:r>
            <a:endParaRPr lang="en-US" sz="2000" dirty="0">
              <a:solidFill>
                <a:srgbClr val="008000"/>
              </a:solidFill>
              <a:latin typeface="Courier New"/>
              <a:cs typeface="Courier New"/>
              <a:sym typeface="Courier" charset="0"/>
            </a:endParaRPr>
          </a:p>
          <a:p>
            <a:r>
              <a:rPr lang="en-US" sz="2800" dirty="0" smtClean="0"/>
              <a:t>Easiest way to write to files:</a:t>
            </a:r>
            <a:endParaRPr lang="en-US" sz="2000" dirty="0" smtClean="0">
              <a:latin typeface="Courier New"/>
              <a:cs typeface="Courier New"/>
            </a:endParaRPr>
          </a:p>
          <a:p>
            <a:pPr marL="0" indent="0">
              <a:buNone/>
            </a:pPr>
            <a:r>
              <a:rPr lang="en-US" sz="2000" dirty="0" smtClean="0">
                <a:latin typeface="Courier New"/>
                <a:cs typeface="Courier New"/>
                <a:sym typeface="Courier" charset="0"/>
              </a:rPr>
              <a:t>  </a:t>
            </a:r>
            <a:r>
              <a:rPr lang="en-US" sz="2000" dirty="0">
                <a:latin typeface="Courier New"/>
                <a:cs typeface="Courier New"/>
                <a:sym typeface="Courier" charset="0"/>
              </a:rPr>
              <a:t>with open</a:t>
            </a:r>
            <a:r>
              <a:rPr lang="en-US" sz="2000" dirty="0" smtClean="0">
                <a:latin typeface="Courier New"/>
                <a:cs typeface="Courier New"/>
                <a:sym typeface="Courier" charset="0"/>
              </a:rPr>
              <a:t>('</a:t>
            </a:r>
            <a:r>
              <a:rPr lang="en-US" sz="2000" dirty="0" err="1" smtClean="0">
                <a:latin typeface="Courier New"/>
                <a:cs typeface="Courier New"/>
                <a:sym typeface="Courier" charset="0"/>
              </a:rPr>
              <a:t>myfile.txt</a:t>
            </a:r>
            <a:r>
              <a:rPr lang="en-US" sz="2000" dirty="0" smtClean="0">
                <a:latin typeface="Courier New"/>
                <a:cs typeface="Courier New"/>
                <a:sym typeface="Courier" charset="0"/>
              </a:rPr>
              <a:t>', </a:t>
            </a:r>
            <a:r>
              <a:rPr lang="en-US" sz="2000" b="1" dirty="0" smtClean="0">
                <a:latin typeface="Courier New"/>
                <a:cs typeface="Courier New"/>
                <a:sym typeface="Courier" charset="0"/>
              </a:rPr>
              <a:t>'w'</a:t>
            </a:r>
            <a:r>
              <a:rPr lang="en-US" sz="2000" dirty="0" smtClean="0">
                <a:latin typeface="Courier New"/>
                <a:cs typeface="Courier New"/>
                <a:sym typeface="Courier" charset="0"/>
              </a:rPr>
              <a:t>) </a:t>
            </a:r>
            <a:r>
              <a:rPr lang="en-US" sz="2000" dirty="0">
                <a:latin typeface="Courier New"/>
                <a:cs typeface="Courier New"/>
                <a:sym typeface="Courier" charset="0"/>
              </a:rPr>
              <a:t>as </a:t>
            </a:r>
            <a:r>
              <a:rPr lang="en-US" sz="2000" dirty="0" err="1">
                <a:latin typeface="Courier New"/>
                <a:cs typeface="Courier New"/>
                <a:sym typeface="Courier" charset="0"/>
              </a:rPr>
              <a:t>open_file</a:t>
            </a:r>
            <a:r>
              <a:rPr lang="en-US" sz="2000" dirty="0">
                <a:latin typeface="Courier New"/>
                <a:cs typeface="Courier New"/>
                <a:sym typeface="Courier" charset="0"/>
              </a:rPr>
              <a:t>:</a:t>
            </a:r>
          </a:p>
          <a:p>
            <a:pPr marL="0" indent="0">
              <a:buNone/>
            </a:pPr>
            <a:r>
              <a:rPr lang="en-US" sz="2000" dirty="0">
                <a:solidFill>
                  <a:srgbClr val="008000"/>
                </a:solidFill>
                <a:latin typeface="Courier New"/>
                <a:cs typeface="Courier New"/>
                <a:sym typeface="Courier" charset="0"/>
              </a:rPr>
              <a:t>    </a:t>
            </a:r>
            <a:r>
              <a:rPr lang="en-US" sz="2000" dirty="0" smtClean="0">
                <a:latin typeface="Courier New"/>
                <a:cs typeface="Courier New"/>
                <a:sym typeface="Courier" charset="0"/>
              </a:rPr>
              <a:t>print(data, file=</a:t>
            </a:r>
            <a:r>
              <a:rPr lang="en-US" sz="2000" dirty="0" err="1" smtClean="0">
                <a:latin typeface="Courier New"/>
                <a:cs typeface="Courier New"/>
                <a:sym typeface="Courier" charset="0"/>
              </a:rPr>
              <a:t>open_file</a:t>
            </a:r>
            <a:r>
              <a:rPr lang="en-US" sz="2000" dirty="0" smtClean="0">
                <a:latin typeface="Courier New"/>
                <a:cs typeface="Courier New"/>
                <a:sym typeface="Courier" charset="0"/>
              </a:rPr>
              <a:t>)  </a:t>
            </a:r>
            <a:r>
              <a:rPr lang="en-US" sz="2000" dirty="0" smtClean="0">
                <a:solidFill>
                  <a:srgbClr val="008000"/>
                </a:solidFill>
                <a:latin typeface="Courier New"/>
                <a:cs typeface="Courier New"/>
                <a:sym typeface="Courier" charset="0"/>
              </a:rPr>
              <a:t># write to the file</a:t>
            </a:r>
            <a:endParaRPr lang="en-US" sz="2000" dirty="0">
              <a:solidFill>
                <a:srgbClr val="008000"/>
              </a:solidFill>
              <a:latin typeface="Courier New"/>
              <a:cs typeface="Courier New"/>
              <a:sym typeface="Courier" charset="0"/>
            </a:endParaRPr>
          </a:p>
        </p:txBody>
      </p:sp>
      <p:sp>
        <p:nvSpPr>
          <p:cNvPr id="4" name="Slide Number Placeholder 3"/>
          <p:cNvSpPr>
            <a:spLocks noGrp="1"/>
          </p:cNvSpPr>
          <p:nvPr>
            <p:ph type="sldNum" sz="quarter" idx="12"/>
          </p:nvPr>
        </p:nvSpPr>
        <p:spPr/>
        <p:txBody>
          <a:bodyPr/>
          <a:lstStyle/>
          <a:p>
            <a:fld id="{81AE9630-6584-ED4B-B8EA-CB7A97BDB708}" type="slidenum">
              <a:rPr lang="en-US"/>
              <a:pPr/>
              <a:t>73</a:t>
            </a:fld>
            <a:endParaRPr lang="en-US"/>
          </a:p>
        </p:txBody>
      </p:sp>
      <p:sp>
        <p:nvSpPr>
          <p:cNvPr id="2" name="Date Placeholder 1"/>
          <p:cNvSpPr>
            <a:spLocks noGrp="1"/>
          </p:cNvSpPr>
          <p:nvPr>
            <p:ph type="dt" sz="half" idx="10"/>
          </p:nvPr>
        </p:nvSpPr>
        <p:spPr/>
        <p:txBody>
          <a:bodyPr/>
          <a:lstStyle/>
          <a:p>
            <a:fld id="{1038B06B-AB5F-8A44-BD6A-EB659356B5E5}" type="datetime3">
              <a:rPr lang="en-CA" smtClean="0"/>
              <a:t>13 September 2014</a:t>
            </a:fld>
            <a:endParaRPr lang="en-US" dirty="0"/>
          </a:p>
        </p:txBody>
      </p:sp>
    </p:spTree>
    <p:extLst>
      <p:ext uri="{BB962C8B-B14F-4D97-AF65-F5344CB8AC3E}">
        <p14:creationId xmlns:p14="http://schemas.microsoft.com/office/powerpoint/2010/main" val="28388919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4">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554">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554">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55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idx="1"/>
          </p:nvPr>
        </p:nvSpPr>
        <p:spPr>
          <a:xfrm>
            <a:off x="457199" y="1282700"/>
            <a:ext cx="9208911" cy="5181600"/>
          </a:xfrm>
          <a:noFill/>
          <a:ln/>
        </p:spPr>
        <p:txBody>
          <a:bodyPr anchor="t"/>
          <a:lstStyle/>
          <a:p>
            <a:r>
              <a:rPr lang="en-US" sz="2800" dirty="0" smtClean="0">
                <a:sym typeface="Courier" charset="0"/>
              </a:rPr>
              <a:t>Writing</a:t>
            </a:r>
            <a:endParaRPr lang="en-US" sz="2000" dirty="0">
              <a:solidFill>
                <a:srgbClr val="008000"/>
              </a:solidFill>
              <a:latin typeface="Courier New"/>
              <a:cs typeface="Courier New"/>
              <a:sym typeface="Courier" charset="0"/>
            </a:endParaRPr>
          </a:p>
          <a:p>
            <a:pPr marL="0" indent="0">
              <a:buNone/>
            </a:pPr>
            <a:r>
              <a:rPr lang="en-US" sz="2000" dirty="0" smtClean="0">
                <a:solidFill>
                  <a:srgbClr val="008000"/>
                </a:solidFill>
                <a:latin typeface="Courier New"/>
                <a:cs typeface="Courier New"/>
                <a:sym typeface="Courier" charset="0"/>
              </a:rPr>
              <a:t>balance = 40</a:t>
            </a:r>
          </a:p>
          <a:p>
            <a:pPr marL="0" indent="0">
              <a:buNone/>
            </a:pPr>
            <a:r>
              <a:rPr lang="en-US" sz="2000" dirty="0" smtClean="0">
                <a:solidFill>
                  <a:srgbClr val="008000"/>
                </a:solidFill>
                <a:latin typeface="Courier New"/>
                <a:cs typeface="Courier New"/>
                <a:sym typeface="Courier" charset="0"/>
              </a:rPr>
              <a:t>with </a:t>
            </a:r>
            <a:r>
              <a:rPr lang="en-US" sz="2000" dirty="0">
                <a:solidFill>
                  <a:srgbClr val="008000"/>
                </a:solidFill>
                <a:latin typeface="Courier New"/>
                <a:cs typeface="Courier New"/>
                <a:sym typeface="Courier" charset="0"/>
              </a:rPr>
              <a:t>open</a:t>
            </a:r>
            <a:r>
              <a:rPr lang="en-US" sz="2000" dirty="0" smtClean="0">
                <a:solidFill>
                  <a:srgbClr val="008000"/>
                </a:solidFill>
                <a:latin typeface="Courier New"/>
                <a:cs typeface="Courier New"/>
                <a:sym typeface="Courier" charset="0"/>
              </a:rPr>
              <a:t>("</a:t>
            </a:r>
            <a:r>
              <a:rPr lang="en-US" sz="2000" dirty="0" err="1" smtClean="0">
                <a:solidFill>
                  <a:srgbClr val="008000"/>
                </a:solidFill>
                <a:latin typeface="Courier New"/>
                <a:cs typeface="Courier New"/>
                <a:sym typeface="Courier" charset="0"/>
              </a:rPr>
              <a:t>output.txt</a:t>
            </a:r>
            <a:r>
              <a:rPr lang="en-US" sz="2000" dirty="0">
                <a:solidFill>
                  <a:srgbClr val="008000"/>
                </a:solidFill>
                <a:latin typeface="Courier New"/>
                <a:cs typeface="Courier New"/>
                <a:sym typeface="Courier" charset="0"/>
              </a:rPr>
              <a:t>", "w") as </a:t>
            </a:r>
            <a:r>
              <a:rPr lang="en-US" sz="2000" dirty="0" smtClean="0">
                <a:solidFill>
                  <a:srgbClr val="008000"/>
                </a:solidFill>
                <a:latin typeface="Courier New"/>
                <a:cs typeface="Courier New"/>
                <a:sym typeface="Courier" charset="0"/>
              </a:rPr>
              <a:t>file:</a:t>
            </a:r>
          </a:p>
          <a:p>
            <a:pPr marL="0" indent="0">
              <a:buNone/>
            </a:pPr>
            <a:r>
              <a:rPr lang="en-US" sz="2000" dirty="0" smtClean="0">
                <a:solidFill>
                  <a:srgbClr val="008000"/>
                </a:solidFill>
                <a:latin typeface="Courier New"/>
                <a:cs typeface="Courier New"/>
                <a:sym typeface="Courier" charset="0"/>
              </a:rPr>
              <a:t>    </a:t>
            </a:r>
            <a:r>
              <a:rPr lang="en-US" sz="2000" dirty="0" err="1" smtClean="0">
                <a:solidFill>
                  <a:srgbClr val="008000"/>
                </a:solidFill>
                <a:latin typeface="Courier New"/>
                <a:cs typeface="Courier New"/>
                <a:sym typeface="Courier" charset="0"/>
              </a:rPr>
              <a:t>file.write</a:t>
            </a:r>
            <a:r>
              <a:rPr lang="en-US" sz="2000" dirty="0" smtClean="0">
                <a:solidFill>
                  <a:srgbClr val="008000"/>
                </a:solidFill>
                <a:latin typeface="Courier New"/>
                <a:cs typeface="Courier New"/>
                <a:sym typeface="Courier" charset="0"/>
              </a:rPr>
              <a:t>("I can write\n")</a:t>
            </a:r>
          </a:p>
          <a:p>
            <a:pPr marL="0" indent="0">
              <a:buNone/>
            </a:pPr>
            <a:r>
              <a:rPr lang="en-US" sz="2000" dirty="0" smtClean="0">
                <a:solidFill>
                  <a:srgbClr val="008000"/>
                </a:solidFill>
                <a:latin typeface="Courier New"/>
                <a:cs typeface="Courier New"/>
                <a:sym typeface="Courier" charset="0"/>
              </a:rPr>
              <a:t>    </a:t>
            </a:r>
            <a:r>
              <a:rPr lang="en-US" sz="2000" dirty="0" err="1" smtClean="0">
                <a:solidFill>
                  <a:srgbClr val="008000"/>
                </a:solidFill>
                <a:latin typeface="Courier New"/>
                <a:cs typeface="Courier New"/>
                <a:sym typeface="Courier" charset="0"/>
              </a:rPr>
              <a:t>file.write</a:t>
            </a:r>
            <a:r>
              <a:rPr lang="en-US" sz="2000" dirty="0" smtClean="0">
                <a:solidFill>
                  <a:srgbClr val="008000"/>
                </a:solidFill>
                <a:latin typeface="Courier New"/>
                <a:cs typeface="Courier New"/>
                <a:sym typeface="Courier" charset="0"/>
              </a:rPr>
              <a:t>("Account balance{}\</a:t>
            </a:r>
            <a:r>
              <a:rPr lang="en-US" sz="2000" dirty="0" err="1" smtClean="0">
                <a:solidFill>
                  <a:srgbClr val="008000"/>
                </a:solidFill>
                <a:latin typeface="Courier New"/>
                <a:cs typeface="Courier New"/>
                <a:sym typeface="Courier" charset="0"/>
              </a:rPr>
              <a:t>n"</a:t>
            </a:r>
            <a:r>
              <a:rPr lang="en-US" sz="2000" dirty="0" err="1">
                <a:solidFill>
                  <a:srgbClr val="008000"/>
                </a:solidFill>
                <a:latin typeface="Courier New"/>
                <a:cs typeface="Courier New"/>
                <a:sym typeface="Courier" charset="0"/>
              </a:rPr>
              <a:t>.format</a:t>
            </a:r>
            <a:r>
              <a:rPr lang="en-US" sz="2000" dirty="0" smtClean="0">
                <a:solidFill>
                  <a:srgbClr val="008000"/>
                </a:solidFill>
                <a:latin typeface="Courier New"/>
                <a:cs typeface="Courier New"/>
                <a:sym typeface="Courier" charset="0"/>
              </a:rPr>
              <a:t>(balance))</a:t>
            </a:r>
            <a:endParaRPr lang="en-US" sz="2000" dirty="0">
              <a:solidFill>
                <a:srgbClr val="008000"/>
              </a:solidFill>
              <a:latin typeface="Courier New"/>
              <a:cs typeface="Courier New"/>
              <a:sym typeface="Courier" charset="0"/>
            </a:endParaRPr>
          </a:p>
          <a:p>
            <a:endParaRPr lang="en-US" sz="2000" dirty="0">
              <a:solidFill>
                <a:srgbClr val="008000"/>
              </a:solidFill>
              <a:latin typeface="Courier New"/>
              <a:cs typeface="Courier New"/>
            </a:endParaRPr>
          </a:p>
        </p:txBody>
      </p:sp>
      <p:sp>
        <p:nvSpPr>
          <p:cNvPr id="4" name="Slide Number Placeholder 3"/>
          <p:cNvSpPr>
            <a:spLocks noGrp="1"/>
          </p:cNvSpPr>
          <p:nvPr>
            <p:ph type="sldNum" sz="quarter" idx="12"/>
          </p:nvPr>
        </p:nvSpPr>
        <p:spPr/>
        <p:txBody>
          <a:bodyPr/>
          <a:lstStyle/>
          <a:p>
            <a:fld id="{81AE9630-6584-ED4B-B8EA-CB7A97BDB708}" type="slidenum">
              <a:rPr lang="en-US"/>
              <a:pPr/>
              <a:t>74</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
        <p:nvSpPr>
          <p:cNvPr id="7" name="Rectangle 1"/>
          <p:cNvSpPr txBox="1">
            <a:spLocks noChangeArrowheads="1"/>
          </p:cNvSpPr>
          <p:nvPr/>
        </p:nvSpPr>
        <p:spPr>
          <a:xfrm>
            <a:off x="457199" y="141093"/>
            <a:ext cx="8229600" cy="1143000"/>
          </a:xfrm>
          <a:prstGeom prst="rect">
            <a:avLst/>
          </a:prstGeom>
          <a:ln/>
        </p:spPr>
        <p:txBody>
          <a:bodyPr vert="horz" lIns="91440" tIns="45720" rIns="91440" bIns="45720" rtlCol="0" anchor="ctr">
            <a:normAutofit/>
          </a:bodyPr>
          <a:lstStyle>
            <a:lvl1pPr algn="l" defTabSz="457200" rtl="0" eaLnBrk="1" latinLnBrk="0" hangingPunct="1">
              <a:spcBef>
                <a:spcPct val="0"/>
              </a:spcBef>
              <a:buNone/>
              <a:defRPr sz="4400" b="1" kern="1200">
                <a:solidFill>
                  <a:schemeClr val="tx1"/>
                </a:solidFill>
                <a:latin typeface="+mj-lt"/>
                <a:ea typeface="+mj-ea"/>
                <a:cs typeface="+mj-cs"/>
              </a:defRPr>
            </a:lvl1pPr>
          </a:lstStyle>
          <a:p>
            <a:r>
              <a:rPr lang="en-US" sz="4500" dirty="0" smtClean="0"/>
              <a:t>A brief detour to open some files</a:t>
            </a:r>
            <a:endParaRPr lang="en-US" sz="4500" dirty="0"/>
          </a:p>
        </p:txBody>
      </p:sp>
    </p:spTree>
    <p:extLst>
      <p:ext uri="{BB962C8B-B14F-4D97-AF65-F5344CB8AC3E}">
        <p14:creationId xmlns:p14="http://schemas.microsoft.com/office/powerpoint/2010/main" val="5997972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72444"/>
            <a:ext cx="8229600" cy="4955823"/>
          </a:xfrm>
        </p:spPr>
        <p:txBody>
          <a:bodyPr/>
          <a:lstStyle/>
          <a:p>
            <a:pPr marL="0" indent="0">
              <a:buNone/>
            </a:pPr>
            <a:r>
              <a:rPr lang="en-US" sz="2000" dirty="0"/>
              <a:t>Write a file </a:t>
            </a:r>
            <a:r>
              <a:rPr lang="en-US" sz="2000" dirty="0" err="1">
                <a:latin typeface="Courier New"/>
                <a:cs typeface="Courier New"/>
              </a:rPr>
              <a:t>tolkien.txt</a:t>
            </a:r>
            <a:r>
              <a:rPr lang="en-US" sz="2000" dirty="0">
                <a:latin typeface="Courier New"/>
                <a:cs typeface="Courier New"/>
              </a:rPr>
              <a:t> </a:t>
            </a:r>
            <a:r>
              <a:rPr lang="en-US" sz="2000" dirty="0"/>
              <a:t>that </a:t>
            </a:r>
            <a:r>
              <a:rPr lang="en-US" sz="2000" dirty="0" smtClean="0"/>
              <a:t>takes </a:t>
            </a:r>
            <a:r>
              <a:rPr lang="en-US" sz="2000" dirty="0"/>
              <a:t>a </a:t>
            </a:r>
            <a:r>
              <a:rPr lang="en-US" sz="2000" dirty="0" smtClean="0"/>
              <a:t>list, </a:t>
            </a:r>
            <a:r>
              <a:rPr lang="en-US" sz="2000" dirty="0"/>
              <a:t>and writes down the given list entries to the file. </a:t>
            </a:r>
          </a:p>
          <a:p>
            <a:pPr marL="0" indent="0">
              <a:buNone/>
            </a:pPr>
            <a:r>
              <a:rPr lang="en-US" sz="2000" dirty="0"/>
              <a:t>The function should take in this list:</a:t>
            </a:r>
          </a:p>
          <a:p>
            <a:pPr marL="0" indent="0">
              <a:buNone/>
            </a:pPr>
            <a:r>
              <a:rPr lang="en-US" sz="2000" dirty="0" smtClean="0">
                <a:latin typeface="Courier New"/>
                <a:cs typeface="Courier New"/>
              </a:rPr>
              <a:t>&gt;</a:t>
            </a:r>
            <a:r>
              <a:rPr lang="en-US" sz="2000" dirty="0">
                <a:latin typeface="Courier New"/>
                <a:cs typeface="Courier New"/>
              </a:rPr>
              <a:t>&gt;&gt; </a:t>
            </a:r>
            <a:r>
              <a:rPr lang="en-US" sz="2000" dirty="0" smtClean="0">
                <a:latin typeface="Courier New"/>
                <a:cs typeface="Courier New"/>
              </a:rPr>
              <a:t>characters </a:t>
            </a:r>
            <a:r>
              <a:rPr lang="en-US" sz="2000" dirty="0">
                <a:latin typeface="Courier New"/>
                <a:cs typeface="Courier New"/>
              </a:rPr>
              <a:t>= ["Frodo Baggins", "</a:t>
            </a:r>
            <a:r>
              <a:rPr lang="en-US" sz="2000" dirty="0" err="1">
                <a:latin typeface="Courier New"/>
                <a:cs typeface="Courier New"/>
              </a:rPr>
              <a:t>Samwise</a:t>
            </a:r>
            <a:r>
              <a:rPr lang="en-US" sz="2000" dirty="0">
                <a:latin typeface="Courier New"/>
                <a:cs typeface="Courier New"/>
              </a:rPr>
              <a:t> </a:t>
            </a:r>
            <a:r>
              <a:rPr lang="en-US" sz="2000" dirty="0" err="1">
                <a:latin typeface="Courier New"/>
                <a:cs typeface="Courier New"/>
              </a:rPr>
              <a:t>Gamgee</a:t>
            </a:r>
            <a:r>
              <a:rPr lang="en-US" sz="2000" dirty="0">
                <a:latin typeface="Courier New"/>
                <a:cs typeface="Courier New"/>
              </a:rPr>
              <a:t>", "Gandalf", "Aragorn II", "</a:t>
            </a:r>
            <a:r>
              <a:rPr lang="en-US" sz="2000" dirty="0" err="1">
                <a:latin typeface="Courier New"/>
                <a:cs typeface="Courier New"/>
              </a:rPr>
              <a:t>Legolas</a:t>
            </a:r>
            <a:r>
              <a:rPr lang="en-US" sz="2000" dirty="0">
                <a:latin typeface="Courier New"/>
                <a:cs typeface="Courier New"/>
              </a:rPr>
              <a:t> Greenleaf", "</a:t>
            </a:r>
            <a:r>
              <a:rPr lang="en-US" sz="2000" dirty="0" err="1">
                <a:latin typeface="Courier New"/>
                <a:cs typeface="Courier New"/>
              </a:rPr>
              <a:t>Meriadoc</a:t>
            </a:r>
            <a:r>
              <a:rPr lang="en-US" sz="2000" dirty="0">
                <a:latin typeface="Courier New"/>
                <a:cs typeface="Courier New"/>
              </a:rPr>
              <a:t> </a:t>
            </a:r>
            <a:r>
              <a:rPr lang="en-US" sz="2000" dirty="0" err="1">
                <a:latin typeface="Courier New"/>
                <a:cs typeface="Courier New"/>
              </a:rPr>
              <a:t>Brandybuck</a:t>
            </a:r>
            <a:r>
              <a:rPr lang="en-US" sz="2000" dirty="0">
                <a:latin typeface="Courier New"/>
                <a:cs typeface="Courier New"/>
              </a:rPr>
              <a:t>", "</a:t>
            </a:r>
            <a:r>
              <a:rPr lang="en-US" sz="2000" dirty="0" err="1">
                <a:latin typeface="Courier New"/>
                <a:cs typeface="Courier New"/>
              </a:rPr>
              <a:t>Peregrin</a:t>
            </a:r>
            <a:r>
              <a:rPr lang="en-US" sz="2000" dirty="0">
                <a:latin typeface="Courier New"/>
                <a:cs typeface="Courier New"/>
              </a:rPr>
              <a:t> Took"]</a:t>
            </a:r>
          </a:p>
          <a:p>
            <a:pPr marL="0" indent="0">
              <a:buNone/>
            </a:pPr>
            <a:endParaRPr lang="en-US" sz="2000" dirty="0" smtClean="0">
              <a:latin typeface="Courier New"/>
              <a:cs typeface="Courier New"/>
            </a:endParaRPr>
          </a:p>
        </p:txBody>
      </p:sp>
      <p:sp>
        <p:nvSpPr>
          <p:cNvPr id="4" name="Date Placeholder 3"/>
          <p:cNvSpPr>
            <a:spLocks noGrp="1"/>
          </p:cNvSpPr>
          <p:nvPr>
            <p:ph type="dt" sz="half" idx="10"/>
          </p:nvPr>
        </p:nvSpPr>
        <p:spPr/>
        <p:txBody>
          <a:bodyPr/>
          <a:lstStyle/>
          <a:p>
            <a:fld id="{6A5C38FD-9E9D-4B47-9620-6F5A2A6EFF84}"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75</a:t>
            </a:fld>
            <a:endParaRPr lang="en-US"/>
          </a:p>
        </p:txBody>
      </p:sp>
      <p:sp>
        <p:nvSpPr>
          <p:cNvPr id="8" name="Title 7"/>
          <p:cNvSpPr>
            <a:spLocks noGrp="1"/>
          </p:cNvSpPr>
          <p:nvPr>
            <p:ph type="title"/>
          </p:nvPr>
        </p:nvSpPr>
        <p:spPr>
          <a:xfrm>
            <a:off x="457200" y="639200"/>
            <a:ext cx="8229600" cy="334462"/>
          </a:xfrm>
        </p:spPr>
        <p:txBody>
          <a:bodyPr>
            <a:normAutofit fontScale="90000"/>
          </a:bodyPr>
          <a:lstStyle/>
          <a:p>
            <a:r>
              <a:rPr lang="en-US" dirty="0"/>
              <a:t>A brief detour to open some files</a:t>
            </a:r>
            <a:br>
              <a:rPr lang="en-US" dirty="0"/>
            </a:br>
            <a:endParaRPr lang="en-US" dirty="0"/>
          </a:p>
        </p:txBody>
      </p:sp>
      <p:sp>
        <p:nvSpPr>
          <p:cNvPr id="9" name="Rectangle 1"/>
          <p:cNvSpPr txBox="1">
            <a:spLocks noChangeArrowheads="1"/>
          </p:cNvSpPr>
          <p:nvPr/>
        </p:nvSpPr>
        <p:spPr>
          <a:xfrm>
            <a:off x="510823" y="170716"/>
            <a:ext cx="8229600" cy="1143000"/>
          </a:xfrm>
          <a:prstGeom prst="rect">
            <a:avLst/>
          </a:prstGeom>
          <a:ln/>
        </p:spPr>
        <p:txBody>
          <a:bodyPr vert="horz" lIns="91440" tIns="45720" rIns="91440" bIns="45720" rtlCol="0" anchor="ctr">
            <a:normAutofit/>
          </a:bodyPr>
          <a:lstStyle>
            <a:lvl1pPr algn="l" defTabSz="457200" rtl="0" eaLnBrk="1" latinLnBrk="0" hangingPunct="1">
              <a:spcBef>
                <a:spcPct val="0"/>
              </a:spcBef>
              <a:buNone/>
              <a:defRPr sz="4400" b="1" kern="1200">
                <a:solidFill>
                  <a:schemeClr val="tx1"/>
                </a:solidFill>
                <a:latin typeface="+mj-lt"/>
                <a:ea typeface="+mj-ea"/>
                <a:cs typeface="+mj-cs"/>
              </a:defRPr>
            </a:lvl1pPr>
          </a:lstStyle>
          <a:p>
            <a:endParaRPr lang="en-US" sz="4500" dirty="0"/>
          </a:p>
        </p:txBody>
      </p:sp>
    </p:spTree>
    <p:extLst>
      <p:ext uri="{BB962C8B-B14F-4D97-AF65-F5344CB8AC3E}">
        <p14:creationId xmlns:p14="http://schemas.microsoft.com/office/powerpoint/2010/main" val="1256979055"/>
      </p:ext>
    </p:extLst>
  </p:cSld>
  <p:clrMapOvr>
    <a:masterClrMapping/>
  </p:clrMapOvr>
  <p:timing>
    <p:tnLst>
      <p:par>
        <p:cTn xmlns:p14="http://schemas.microsoft.com/office/powerpoint/2010/mai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72444"/>
            <a:ext cx="8229600" cy="4955823"/>
          </a:xfrm>
        </p:spPr>
        <p:txBody>
          <a:bodyPr/>
          <a:lstStyle/>
          <a:p>
            <a:pPr marL="0" indent="0">
              <a:buNone/>
            </a:pPr>
            <a:r>
              <a:rPr lang="en-US" sz="2000" dirty="0"/>
              <a:t>Write </a:t>
            </a:r>
            <a:r>
              <a:rPr lang="en-US" sz="2000" dirty="0" smtClean="0"/>
              <a:t>a file </a:t>
            </a:r>
            <a:r>
              <a:rPr lang="en-US" sz="2000" dirty="0" err="1" smtClean="0">
                <a:latin typeface="Courier New"/>
                <a:cs typeface="Courier New"/>
              </a:rPr>
              <a:t>tolkien.txt</a:t>
            </a:r>
            <a:r>
              <a:rPr lang="en-US" sz="2000" dirty="0" smtClean="0">
                <a:latin typeface="Courier New"/>
                <a:cs typeface="Courier New"/>
              </a:rPr>
              <a:t> </a:t>
            </a:r>
            <a:r>
              <a:rPr lang="en-US" sz="2000" dirty="0" smtClean="0"/>
              <a:t>that takes a list, and writes down the given list entries to the file. </a:t>
            </a:r>
            <a:endParaRPr lang="en-US" sz="2000" dirty="0"/>
          </a:p>
          <a:p>
            <a:pPr marL="0" indent="0">
              <a:buNone/>
            </a:pPr>
            <a:r>
              <a:rPr lang="en-US" sz="2000" dirty="0" smtClean="0"/>
              <a:t>The function should take in this list:</a:t>
            </a:r>
            <a:endParaRPr lang="en-US" sz="2000" dirty="0"/>
          </a:p>
          <a:p>
            <a:pPr marL="0" indent="0">
              <a:buNone/>
            </a:pPr>
            <a:r>
              <a:rPr lang="en-US" sz="2000" dirty="0">
                <a:latin typeface="Courier New"/>
                <a:cs typeface="Courier New"/>
              </a:rPr>
              <a:t>&gt;&gt;&gt; </a:t>
            </a:r>
            <a:r>
              <a:rPr lang="en-US" sz="2000" dirty="0" smtClean="0">
                <a:latin typeface="Courier New"/>
                <a:cs typeface="Courier New"/>
              </a:rPr>
              <a:t>characters </a:t>
            </a:r>
            <a:r>
              <a:rPr lang="en-US" sz="2000" dirty="0">
                <a:latin typeface="Courier New"/>
                <a:cs typeface="Courier New"/>
              </a:rPr>
              <a:t>= ["Frodo Baggins", "</a:t>
            </a:r>
            <a:r>
              <a:rPr lang="en-US" sz="2000" dirty="0" err="1">
                <a:latin typeface="Courier New"/>
                <a:cs typeface="Courier New"/>
              </a:rPr>
              <a:t>Samwise</a:t>
            </a:r>
            <a:r>
              <a:rPr lang="en-US" sz="2000" dirty="0">
                <a:latin typeface="Courier New"/>
                <a:cs typeface="Courier New"/>
              </a:rPr>
              <a:t> </a:t>
            </a:r>
            <a:r>
              <a:rPr lang="en-US" sz="2000" dirty="0" err="1">
                <a:latin typeface="Courier New"/>
                <a:cs typeface="Courier New"/>
              </a:rPr>
              <a:t>Gamgee</a:t>
            </a:r>
            <a:r>
              <a:rPr lang="en-US" sz="2000" dirty="0">
                <a:latin typeface="Courier New"/>
                <a:cs typeface="Courier New"/>
              </a:rPr>
              <a:t>", "Gandalf", "Aragorn II", "</a:t>
            </a:r>
            <a:r>
              <a:rPr lang="en-US" sz="2000" dirty="0" err="1">
                <a:latin typeface="Courier New"/>
                <a:cs typeface="Courier New"/>
              </a:rPr>
              <a:t>Legolas</a:t>
            </a:r>
            <a:r>
              <a:rPr lang="en-US" sz="2000" dirty="0">
                <a:latin typeface="Courier New"/>
                <a:cs typeface="Courier New"/>
              </a:rPr>
              <a:t> Greenleaf", "</a:t>
            </a:r>
            <a:r>
              <a:rPr lang="en-US" sz="2000" dirty="0" err="1">
                <a:latin typeface="Courier New"/>
                <a:cs typeface="Courier New"/>
              </a:rPr>
              <a:t>Meriadoc</a:t>
            </a:r>
            <a:r>
              <a:rPr lang="en-US" sz="2000" dirty="0">
                <a:latin typeface="Courier New"/>
                <a:cs typeface="Courier New"/>
              </a:rPr>
              <a:t> </a:t>
            </a:r>
            <a:r>
              <a:rPr lang="en-US" sz="2000" dirty="0" err="1">
                <a:latin typeface="Courier New"/>
                <a:cs typeface="Courier New"/>
              </a:rPr>
              <a:t>Brandybuck</a:t>
            </a:r>
            <a:r>
              <a:rPr lang="en-US" sz="2000" dirty="0">
                <a:latin typeface="Courier New"/>
                <a:cs typeface="Courier New"/>
              </a:rPr>
              <a:t>", "</a:t>
            </a:r>
            <a:r>
              <a:rPr lang="en-US" sz="2000" dirty="0" err="1">
                <a:latin typeface="Courier New"/>
                <a:cs typeface="Courier New"/>
              </a:rPr>
              <a:t>Peregrin</a:t>
            </a:r>
            <a:r>
              <a:rPr lang="en-US" sz="2000" dirty="0">
                <a:latin typeface="Courier New"/>
                <a:cs typeface="Courier New"/>
              </a:rPr>
              <a:t> Took"]</a:t>
            </a:r>
          </a:p>
          <a:p>
            <a:pPr marL="0" indent="0">
              <a:buNone/>
            </a:pPr>
            <a:endParaRPr lang="en-US" sz="2000" dirty="0" smtClean="0">
              <a:latin typeface="Courier New"/>
              <a:cs typeface="Courier New"/>
            </a:endParaRPr>
          </a:p>
          <a:p>
            <a:pPr marL="0" indent="0">
              <a:buNone/>
            </a:pPr>
            <a:endParaRPr lang="en-US" sz="2000" dirty="0">
              <a:latin typeface="Courier New"/>
              <a:cs typeface="Courier New"/>
            </a:endParaRPr>
          </a:p>
          <a:p>
            <a:pPr marL="0" indent="0">
              <a:buNone/>
            </a:pPr>
            <a:r>
              <a:rPr lang="en-US" sz="2000" dirty="0">
                <a:latin typeface="Courier New"/>
                <a:cs typeface="Courier New"/>
              </a:rPr>
              <a:t>&gt;&gt;&gt; with open("</a:t>
            </a:r>
            <a:r>
              <a:rPr lang="en-US" sz="2000" dirty="0" err="1">
                <a:latin typeface="Courier New"/>
                <a:cs typeface="Courier New"/>
              </a:rPr>
              <a:t>tolkien.txt</a:t>
            </a:r>
            <a:r>
              <a:rPr lang="en-US" sz="2000" dirty="0">
                <a:latin typeface="Courier New"/>
                <a:cs typeface="Courier New"/>
              </a:rPr>
              <a:t>", "w") as file:</a:t>
            </a:r>
          </a:p>
          <a:p>
            <a:pPr marL="0" indent="0">
              <a:buNone/>
            </a:pPr>
            <a:r>
              <a:rPr lang="en-US" sz="2000" dirty="0">
                <a:latin typeface="Courier New"/>
                <a:cs typeface="Courier New"/>
              </a:rPr>
              <a:t>...     for name in </a:t>
            </a:r>
            <a:r>
              <a:rPr lang="en-US" sz="2000" dirty="0" smtClean="0">
                <a:latin typeface="Courier New"/>
                <a:cs typeface="Courier New"/>
              </a:rPr>
              <a:t>characters:</a:t>
            </a:r>
            <a:endParaRPr lang="en-US" sz="2000" dirty="0">
              <a:latin typeface="Courier New"/>
              <a:cs typeface="Courier New"/>
            </a:endParaRPr>
          </a:p>
          <a:p>
            <a:pPr marL="0" indent="0">
              <a:buNone/>
            </a:pPr>
            <a:r>
              <a:rPr lang="en-US" sz="2000" dirty="0">
                <a:latin typeface="Courier New"/>
                <a:cs typeface="Courier New"/>
              </a:rPr>
              <a:t>...         </a:t>
            </a:r>
            <a:r>
              <a:rPr lang="en-US" sz="2000" dirty="0" err="1">
                <a:latin typeface="Courier New"/>
                <a:cs typeface="Courier New"/>
              </a:rPr>
              <a:t>file.write</a:t>
            </a:r>
            <a:r>
              <a:rPr lang="en-US" sz="2000" dirty="0">
                <a:latin typeface="Courier New"/>
                <a:cs typeface="Courier New"/>
              </a:rPr>
              <a:t>("{}\</a:t>
            </a:r>
            <a:r>
              <a:rPr lang="en-US" sz="2000" dirty="0" err="1">
                <a:latin typeface="Courier New"/>
                <a:cs typeface="Courier New"/>
              </a:rPr>
              <a:t>n".format</a:t>
            </a:r>
            <a:r>
              <a:rPr lang="en-US" sz="2000" dirty="0">
                <a:latin typeface="Courier New"/>
                <a:cs typeface="Courier New"/>
              </a:rPr>
              <a:t>(name))</a:t>
            </a:r>
          </a:p>
          <a:p>
            <a:pPr marL="0" indent="0">
              <a:buNone/>
            </a:pPr>
            <a:r>
              <a:rPr lang="en-US" sz="2000" dirty="0">
                <a:latin typeface="Courier New"/>
                <a:cs typeface="Courier New"/>
              </a:rPr>
              <a:t>...     </a:t>
            </a:r>
            <a:r>
              <a:rPr lang="en-US" sz="2000" dirty="0" err="1">
                <a:latin typeface="Courier New"/>
                <a:cs typeface="Courier New"/>
              </a:rPr>
              <a:t>file.close</a:t>
            </a:r>
            <a:r>
              <a:rPr lang="en-US" sz="2000" dirty="0">
                <a:latin typeface="Courier New"/>
                <a:cs typeface="Courier New"/>
              </a:rPr>
              <a:t>()</a:t>
            </a:r>
            <a:endParaRPr lang="en-US" sz="2000" dirty="0" smtClean="0">
              <a:latin typeface="Courier New"/>
              <a:cs typeface="Courier New"/>
            </a:endParaRPr>
          </a:p>
        </p:txBody>
      </p:sp>
      <p:sp>
        <p:nvSpPr>
          <p:cNvPr id="4" name="Date Placeholder 3"/>
          <p:cNvSpPr>
            <a:spLocks noGrp="1"/>
          </p:cNvSpPr>
          <p:nvPr>
            <p:ph type="dt" sz="half" idx="10"/>
          </p:nvPr>
        </p:nvSpPr>
        <p:spPr/>
        <p:txBody>
          <a:bodyPr/>
          <a:lstStyle/>
          <a:p>
            <a:fld id="{6A5C38FD-9E9D-4B47-9620-6F5A2A6EFF84}"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76</a:t>
            </a:fld>
            <a:endParaRPr lang="en-US"/>
          </a:p>
        </p:txBody>
      </p:sp>
      <p:sp>
        <p:nvSpPr>
          <p:cNvPr id="8" name="Title 7"/>
          <p:cNvSpPr>
            <a:spLocks noGrp="1"/>
          </p:cNvSpPr>
          <p:nvPr>
            <p:ph type="title"/>
          </p:nvPr>
        </p:nvSpPr>
        <p:spPr>
          <a:xfrm>
            <a:off x="457200" y="639200"/>
            <a:ext cx="8229600" cy="334462"/>
          </a:xfrm>
        </p:spPr>
        <p:txBody>
          <a:bodyPr>
            <a:normAutofit fontScale="90000"/>
          </a:bodyPr>
          <a:lstStyle/>
          <a:p>
            <a:r>
              <a:rPr lang="en-US" dirty="0"/>
              <a:t>A brief detour to open some files</a:t>
            </a:r>
            <a:br>
              <a:rPr lang="en-US" dirty="0"/>
            </a:br>
            <a:endParaRPr lang="en-US" dirty="0"/>
          </a:p>
        </p:txBody>
      </p:sp>
      <p:sp>
        <p:nvSpPr>
          <p:cNvPr id="9" name="Rectangle 1"/>
          <p:cNvSpPr txBox="1">
            <a:spLocks noChangeArrowheads="1"/>
          </p:cNvSpPr>
          <p:nvPr/>
        </p:nvSpPr>
        <p:spPr>
          <a:xfrm>
            <a:off x="510823" y="170716"/>
            <a:ext cx="8229600" cy="1143000"/>
          </a:xfrm>
          <a:prstGeom prst="rect">
            <a:avLst/>
          </a:prstGeom>
          <a:ln/>
        </p:spPr>
        <p:txBody>
          <a:bodyPr vert="horz" lIns="91440" tIns="45720" rIns="91440" bIns="45720" rtlCol="0" anchor="ctr">
            <a:normAutofit/>
          </a:bodyPr>
          <a:lstStyle>
            <a:lvl1pPr algn="l" defTabSz="457200" rtl="0" eaLnBrk="1" latinLnBrk="0" hangingPunct="1">
              <a:spcBef>
                <a:spcPct val="0"/>
              </a:spcBef>
              <a:buNone/>
              <a:defRPr sz="4400" b="1" kern="1200">
                <a:solidFill>
                  <a:schemeClr val="tx1"/>
                </a:solidFill>
                <a:latin typeface="+mj-lt"/>
                <a:ea typeface="+mj-ea"/>
                <a:cs typeface="+mj-cs"/>
              </a:defRPr>
            </a:lvl1pPr>
          </a:lstStyle>
          <a:p>
            <a:endParaRPr lang="en-US" sz="4500" dirty="0"/>
          </a:p>
        </p:txBody>
      </p:sp>
    </p:spTree>
    <p:extLst>
      <p:ext uri="{BB962C8B-B14F-4D97-AF65-F5344CB8AC3E}">
        <p14:creationId xmlns:p14="http://schemas.microsoft.com/office/powerpoint/2010/main" val="3731734956"/>
      </p:ext>
    </p:extLst>
  </p:cSld>
  <p:clrMapOvr>
    <a:masterClrMapping/>
  </p:clrMapOvr>
  <p:timing>
    <p:tnLst>
      <p:par>
        <p:cTn xmlns:p14="http://schemas.microsoft.com/office/powerpoint/2010/mai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72444"/>
            <a:ext cx="8229600" cy="4955823"/>
          </a:xfrm>
        </p:spPr>
        <p:txBody>
          <a:bodyPr/>
          <a:lstStyle/>
          <a:p>
            <a:pPr marL="0" indent="0">
              <a:buNone/>
            </a:pPr>
            <a:r>
              <a:rPr lang="en-US" sz="2000" dirty="0" smtClean="0"/>
              <a:t>Use the text file we made right now, read from the file </a:t>
            </a:r>
            <a:r>
              <a:rPr lang="en-US" sz="2000" dirty="0" err="1" smtClean="0">
                <a:latin typeface="Courier New"/>
                <a:cs typeface="Courier New"/>
              </a:rPr>
              <a:t>tolkien.txt</a:t>
            </a:r>
            <a:r>
              <a:rPr lang="en-US" sz="2000" dirty="0" smtClean="0">
                <a:latin typeface="Courier New"/>
                <a:cs typeface="Courier New"/>
              </a:rPr>
              <a:t> </a:t>
            </a:r>
            <a:r>
              <a:rPr lang="en-US" sz="2000" dirty="0" smtClean="0"/>
              <a:t>and store each line in a list </a:t>
            </a:r>
            <a:r>
              <a:rPr lang="en-US" sz="2000" dirty="0" smtClean="0">
                <a:latin typeface="Courier New"/>
                <a:cs typeface="Courier New"/>
              </a:rPr>
              <a:t>characters</a:t>
            </a:r>
            <a:r>
              <a:rPr lang="en-US" sz="2000" dirty="0"/>
              <a:t> </a:t>
            </a:r>
            <a:r>
              <a:rPr lang="en-US" sz="2000" dirty="0" smtClean="0"/>
              <a:t>within Python.</a:t>
            </a:r>
            <a:endParaRPr lang="en-US" sz="2000" dirty="0"/>
          </a:p>
          <a:p>
            <a:pPr marL="0" indent="0">
              <a:buNone/>
            </a:pPr>
            <a:endParaRPr lang="en-US" sz="2000" dirty="0" smtClean="0">
              <a:latin typeface="Courier New"/>
              <a:cs typeface="Courier New"/>
            </a:endParaRPr>
          </a:p>
          <a:p>
            <a:pPr marL="0" indent="0">
              <a:buNone/>
            </a:pPr>
            <a:endParaRPr lang="en-US" sz="2000" dirty="0" smtClean="0">
              <a:latin typeface="Courier New"/>
              <a:cs typeface="Courier New"/>
            </a:endParaRPr>
          </a:p>
        </p:txBody>
      </p:sp>
      <p:sp>
        <p:nvSpPr>
          <p:cNvPr id="4" name="Date Placeholder 3"/>
          <p:cNvSpPr>
            <a:spLocks noGrp="1"/>
          </p:cNvSpPr>
          <p:nvPr>
            <p:ph type="dt" sz="half" idx="10"/>
          </p:nvPr>
        </p:nvSpPr>
        <p:spPr/>
        <p:txBody>
          <a:bodyPr/>
          <a:lstStyle/>
          <a:p>
            <a:fld id="{6A5C38FD-9E9D-4B47-9620-6F5A2A6EFF84}"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77</a:t>
            </a:fld>
            <a:endParaRPr lang="en-US"/>
          </a:p>
        </p:txBody>
      </p:sp>
      <p:sp>
        <p:nvSpPr>
          <p:cNvPr id="8" name="Title 7"/>
          <p:cNvSpPr>
            <a:spLocks noGrp="1"/>
          </p:cNvSpPr>
          <p:nvPr>
            <p:ph type="title"/>
          </p:nvPr>
        </p:nvSpPr>
        <p:spPr>
          <a:xfrm>
            <a:off x="457200" y="639200"/>
            <a:ext cx="8229600" cy="334462"/>
          </a:xfrm>
        </p:spPr>
        <p:txBody>
          <a:bodyPr>
            <a:normAutofit fontScale="90000"/>
          </a:bodyPr>
          <a:lstStyle/>
          <a:p>
            <a:r>
              <a:rPr lang="en-US" dirty="0"/>
              <a:t>A brief detour to open some files</a:t>
            </a:r>
            <a:br>
              <a:rPr lang="en-US" dirty="0"/>
            </a:br>
            <a:endParaRPr lang="en-US" dirty="0"/>
          </a:p>
        </p:txBody>
      </p:sp>
      <p:sp>
        <p:nvSpPr>
          <p:cNvPr id="9" name="Rectangle 1"/>
          <p:cNvSpPr txBox="1">
            <a:spLocks noChangeArrowheads="1"/>
          </p:cNvSpPr>
          <p:nvPr/>
        </p:nvSpPr>
        <p:spPr>
          <a:xfrm>
            <a:off x="510823" y="170716"/>
            <a:ext cx="8229600" cy="1143000"/>
          </a:xfrm>
          <a:prstGeom prst="rect">
            <a:avLst/>
          </a:prstGeom>
          <a:ln/>
        </p:spPr>
        <p:txBody>
          <a:bodyPr vert="horz" lIns="91440" tIns="45720" rIns="91440" bIns="45720" rtlCol="0" anchor="ctr">
            <a:normAutofit/>
          </a:bodyPr>
          <a:lstStyle>
            <a:lvl1pPr algn="l" defTabSz="457200" rtl="0" eaLnBrk="1" latinLnBrk="0" hangingPunct="1">
              <a:spcBef>
                <a:spcPct val="0"/>
              </a:spcBef>
              <a:buNone/>
              <a:defRPr sz="4400" b="1" kern="1200">
                <a:solidFill>
                  <a:schemeClr val="tx1"/>
                </a:solidFill>
                <a:latin typeface="+mj-lt"/>
                <a:ea typeface="+mj-ea"/>
                <a:cs typeface="+mj-cs"/>
              </a:defRPr>
            </a:lvl1pPr>
          </a:lstStyle>
          <a:p>
            <a:endParaRPr lang="en-US" sz="4500" dirty="0"/>
          </a:p>
        </p:txBody>
      </p:sp>
    </p:spTree>
    <p:extLst>
      <p:ext uri="{BB962C8B-B14F-4D97-AF65-F5344CB8AC3E}">
        <p14:creationId xmlns:p14="http://schemas.microsoft.com/office/powerpoint/2010/main" val="3562553924"/>
      </p:ext>
    </p:extLst>
  </p:cSld>
  <p:clrMapOvr>
    <a:masterClrMapping/>
  </p:clrMapOvr>
  <p:timing>
    <p:tnLst>
      <p:par>
        <p:cTn xmlns:p14="http://schemas.microsoft.com/office/powerpoint/2010/mai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72444"/>
            <a:ext cx="8229600" cy="4955823"/>
          </a:xfrm>
        </p:spPr>
        <p:txBody>
          <a:bodyPr/>
          <a:lstStyle/>
          <a:p>
            <a:pPr marL="0" indent="0">
              <a:buNone/>
            </a:pPr>
            <a:r>
              <a:rPr lang="en-US" sz="2000" dirty="0" smtClean="0"/>
              <a:t>Use the text file we made right now, read from </a:t>
            </a:r>
            <a:r>
              <a:rPr lang="en-US" sz="2000" dirty="0"/>
              <a:t>a </a:t>
            </a:r>
            <a:r>
              <a:rPr lang="en-US" sz="2000" dirty="0" smtClean="0"/>
              <a:t>a file </a:t>
            </a:r>
            <a:r>
              <a:rPr lang="en-US" sz="2000" dirty="0" err="1" smtClean="0">
                <a:latin typeface="Courier New"/>
                <a:cs typeface="Courier New"/>
              </a:rPr>
              <a:t>tolkien.txt</a:t>
            </a:r>
            <a:r>
              <a:rPr lang="en-US" sz="2000" dirty="0" smtClean="0">
                <a:latin typeface="Courier New"/>
                <a:cs typeface="Courier New"/>
              </a:rPr>
              <a:t> </a:t>
            </a:r>
            <a:r>
              <a:rPr lang="en-US" sz="2000" dirty="0" smtClean="0"/>
              <a:t>and store each line in a list </a:t>
            </a:r>
            <a:r>
              <a:rPr lang="en-US" sz="2000" dirty="0" smtClean="0">
                <a:latin typeface="Courier New"/>
                <a:cs typeface="Courier New"/>
              </a:rPr>
              <a:t>characters</a:t>
            </a:r>
            <a:r>
              <a:rPr lang="en-US" sz="2000" dirty="0" smtClean="0"/>
              <a:t>.</a:t>
            </a:r>
          </a:p>
          <a:p>
            <a:pPr marL="0" indent="0">
              <a:buNone/>
            </a:pPr>
            <a:endParaRPr lang="en-US" sz="2000" dirty="0">
              <a:latin typeface="Courier New"/>
              <a:cs typeface="Courier New"/>
            </a:endParaRPr>
          </a:p>
          <a:p>
            <a:pPr marL="0" indent="0">
              <a:buNone/>
            </a:pPr>
            <a:r>
              <a:rPr lang="en-US" sz="2000" dirty="0">
                <a:latin typeface="Courier New"/>
                <a:cs typeface="Courier New"/>
              </a:rPr>
              <a:t>&gt;&gt;&gt; with open("</a:t>
            </a:r>
            <a:r>
              <a:rPr lang="en-US" sz="2000" dirty="0" err="1">
                <a:latin typeface="Courier New"/>
                <a:cs typeface="Courier New"/>
              </a:rPr>
              <a:t>tolkien.txt</a:t>
            </a:r>
            <a:r>
              <a:rPr lang="en-US" sz="2000" dirty="0">
                <a:latin typeface="Courier New"/>
                <a:cs typeface="Courier New"/>
              </a:rPr>
              <a:t>") as file:</a:t>
            </a:r>
          </a:p>
          <a:p>
            <a:pPr marL="0" indent="0">
              <a:buNone/>
            </a:pPr>
            <a:r>
              <a:rPr lang="en-US" sz="2000" dirty="0">
                <a:latin typeface="Courier New"/>
                <a:cs typeface="Courier New"/>
              </a:rPr>
              <a:t>...     </a:t>
            </a:r>
            <a:r>
              <a:rPr lang="en-US" sz="2000" dirty="0" smtClean="0">
                <a:latin typeface="Courier New"/>
                <a:cs typeface="Courier New"/>
              </a:rPr>
              <a:t>characters = </a:t>
            </a:r>
            <a:r>
              <a:rPr lang="en-US" sz="2000" dirty="0" err="1">
                <a:latin typeface="Courier New"/>
                <a:cs typeface="Courier New"/>
              </a:rPr>
              <a:t>file.readlines</a:t>
            </a:r>
            <a:r>
              <a:rPr lang="en-US" sz="2000" dirty="0">
                <a:latin typeface="Courier New"/>
                <a:cs typeface="Courier New"/>
              </a:rPr>
              <a:t>()</a:t>
            </a:r>
          </a:p>
          <a:p>
            <a:pPr marL="0" indent="0">
              <a:buNone/>
            </a:pPr>
            <a:r>
              <a:rPr lang="en-US" sz="2000" dirty="0">
                <a:latin typeface="Courier New"/>
                <a:cs typeface="Courier New"/>
              </a:rPr>
              <a:t>...     </a:t>
            </a:r>
            <a:r>
              <a:rPr lang="en-US" sz="2000" dirty="0" err="1">
                <a:latin typeface="Courier New"/>
                <a:cs typeface="Courier New"/>
              </a:rPr>
              <a:t>file.close</a:t>
            </a:r>
            <a:r>
              <a:rPr lang="en-US" sz="2000" dirty="0">
                <a:latin typeface="Courier New"/>
                <a:cs typeface="Courier New"/>
              </a:rPr>
              <a:t>()</a:t>
            </a:r>
          </a:p>
          <a:p>
            <a:pPr marL="0" indent="0">
              <a:buNone/>
            </a:pPr>
            <a:r>
              <a:rPr lang="en-US" sz="2000" dirty="0">
                <a:latin typeface="Courier New"/>
                <a:cs typeface="Courier New"/>
              </a:rPr>
              <a:t>...</a:t>
            </a:r>
          </a:p>
          <a:p>
            <a:pPr marL="0" indent="0">
              <a:buNone/>
            </a:pPr>
            <a:r>
              <a:rPr lang="en-US" sz="2000" dirty="0">
                <a:latin typeface="Courier New"/>
                <a:cs typeface="Courier New"/>
              </a:rPr>
              <a:t>&gt;&gt;&gt; </a:t>
            </a:r>
            <a:r>
              <a:rPr lang="en-US" sz="2000" dirty="0" smtClean="0">
                <a:latin typeface="Courier New"/>
                <a:cs typeface="Courier New"/>
              </a:rPr>
              <a:t>characters</a:t>
            </a:r>
            <a:endParaRPr lang="en-US" sz="2000" dirty="0">
              <a:latin typeface="Courier New"/>
              <a:cs typeface="Courier New"/>
            </a:endParaRPr>
          </a:p>
          <a:p>
            <a:pPr marL="0" indent="0">
              <a:buNone/>
            </a:pPr>
            <a:r>
              <a:rPr lang="en-US" sz="2000" dirty="0">
                <a:latin typeface="Courier New"/>
                <a:cs typeface="Courier New"/>
              </a:rPr>
              <a:t>['Frodo Baggins\n', '</a:t>
            </a:r>
            <a:r>
              <a:rPr lang="en-US" sz="2000" dirty="0" err="1">
                <a:latin typeface="Courier New"/>
                <a:cs typeface="Courier New"/>
              </a:rPr>
              <a:t>Samwise</a:t>
            </a:r>
            <a:r>
              <a:rPr lang="en-US" sz="2000" dirty="0">
                <a:latin typeface="Courier New"/>
                <a:cs typeface="Courier New"/>
              </a:rPr>
              <a:t> </a:t>
            </a:r>
            <a:r>
              <a:rPr lang="en-US" sz="2000" dirty="0" err="1">
                <a:latin typeface="Courier New"/>
                <a:cs typeface="Courier New"/>
              </a:rPr>
              <a:t>Gamgee</a:t>
            </a:r>
            <a:r>
              <a:rPr lang="en-US" sz="2000" dirty="0">
                <a:latin typeface="Courier New"/>
                <a:cs typeface="Courier New"/>
              </a:rPr>
              <a:t>\n', 'Gandalf\n', 'Aragorn II\n', '</a:t>
            </a:r>
            <a:r>
              <a:rPr lang="en-US" sz="2000" dirty="0" err="1">
                <a:latin typeface="Courier New"/>
                <a:cs typeface="Courier New"/>
              </a:rPr>
              <a:t>Legolas</a:t>
            </a:r>
            <a:r>
              <a:rPr lang="en-US" sz="2000" dirty="0">
                <a:latin typeface="Courier New"/>
                <a:cs typeface="Courier New"/>
              </a:rPr>
              <a:t> Greenleaf\n', '</a:t>
            </a:r>
            <a:r>
              <a:rPr lang="en-US" sz="2000" dirty="0" err="1">
                <a:latin typeface="Courier New"/>
                <a:cs typeface="Courier New"/>
              </a:rPr>
              <a:t>Meriadoc</a:t>
            </a:r>
            <a:r>
              <a:rPr lang="en-US" sz="2000" dirty="0">
                <a:latin typeface="Courier New"/>
                <a:cs typeface="Courier New"/>
              </a:rPr>
              <a:t> </a:t>
            </a:r>
            <a:r>
              <a:rPr lang="en-US" sz="2000" dirty="0" err="1">
                <a:latin typeface="Courier New"/>
                <a:cs typeface="Courier New"/>
              </a:rPr>
              <a:t>Brandybuck</a:t>
            </a:r>
            <a:r>
              <a:rPr lang="en-US" sz="2000" dirty="0">
                <a:latin typeface="Courier New"/>
                <a:cs typeface="Courier New"/>
              </a:rPr>
              <a:t>\n', '</a:t>
            </a:r>
            <a:r>
              <a:rPr lang="en-US" sz="2000" dirty="0" err="1">
                <a:latin typeface="Courier New"/>
                <a:cs typeface="Courier New"/>
              </a:rPr>
              <a:t>Peregrin</a:t>
            </a:r>
            <a:r>
              <a:rPr lang="en-US" sz="2000" dirty="0">
                <a:latin typeface="Courier New"/>
                <a:cs typeface="Courier New"/>
              </a:rPr>
              <a:t> Took\n']</a:t>
            </a:r>
          </a:p>
          <a:p>
            <a:pPr marL="0" indent="0">
              <a:buNone/>
            </a:pPr>
            <a:endParaRPr lang="en-US" sz="2000" dirty="0" smtClean="0">
              <a:latin typeface="Courier New"/>
              <a:cs typeface="Courier New"/>
            </a:endParaRPr>
          </a:p>
          <a:p>
            <a:pPr marL="0" indent="0">
              <a:buNone/>
            </a:pPr>
            <a:endParaRPr lang="en-US" sz="2000" dirty="0" smtClean="0">
              <a:latin typeface="Courier New"/>
              <a:cs typeface="Courier New"/>
            </a:endParaRPr>
          </a:p>
          <a:p>
            <a:pPr marL="0" indent="0">
              <a:buNone/>
            </a:pPr>
            <a:endParaRPr lang="en-US" sz="2000" dirty="0" smtClean="0">
              <a:latin typeface="Courier New"/>
              <a:cs typeface="Courier New"/>
            </a:endParaRPr>
          </a:p>
        </p:txBody>
      </p:sp>
      <p:sp>
        <p:nvSpPr>
          <p:cNvPr id="4" name="Date Placeholder 3"/>
          <p:cNvSpPr>
            <a:spLocks noGrp="1"/>
          </p:cNvSpPr>
          <p:nvPr>
            <p:ph type="dt" sz="half" idx="10"/>
          </p:nvPr>
        </p:nvSpPr>
        <p:spPr/>
        <p:txBody>
          <a:bodyPr/>
          <a:lstStyle/>
          <a:p>
            <a:fld id="{6A5C38FD-9E9D-4B47-9620-6F5A2A6EFF84}"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78</a:t>
            </a:fld>
            <a:endParaRPr lang="en-US"/>
          </a:p>
        </p:txBody>
      </p:sp>
      <p:sp>
        <p:nvSpPr>
          <p:cNvPr id="8" name="Title 7"/>
          <p:cNvSpPr>
            <a:spLocks noGrp="1"/>
          </p:cNvSpPr>
          <p:nvPr>
            <p:ph type="title"/>
          </p:nvPr>
        </p:nvSpPr>
        <p:spPr>
          <a:xfrm>
            <a:off x="457200" y="639200"/>
            <a:ext cx="8229600" cy="334462"/>
          </a:xfrm>
        </p:spPr>
        <p:txBody>
          <a:bodyPr>
            <a:normAutofit fontScale="90000"/>
          </a:bodyPr>
          <a:lstStyle/>
          <a:p>
            <a:r>
              <a:rPr lang="en-US" dirty="0"/>
              <a:t>A brief detour to open some files</a:t>
            </a:r>
            <a:br>
              <a:rPr lang="en-US" dirty="0"/>
            </a:br>
            <a:endParaRPr lang="en-US" dirty="0"/>
          </a:p>
        </p:txBody>
      </p:sp>
      <p:sp>
        <p:nvSpPr>
          <p:cNvPr id="9" name="Rectangle 1"/>
          <p:cNvSpPr txBox="1">
            <a:spLocks noChangeArrowheads="1"/>
          </p:cNvSpPr>
          <p:nvPr/>
        </p:nvSpPr>
        <p:spPr>
          <a:xfrm>
            <a:off x="510823" y="170716"/>
            <a:ext cx="8229600" cy="1143000"/>
          </a:xfrm>
          <a:prstGeom prst="rect">
            <a:avLst/>
          </a:prstGeom>
          <a:ln/>
        </p:spPr>
        <p:txBody>
          <a:bodyPr vert="horz" lIns="91440" tIns="45720" rIns="91440" bIns="45720" rtlCol="0" anchor="ctr">
            <a:normAutofit/>
          </a:bodyPr>
          <a:lstStyle>
            <a:lvl1pPr algn="l" defTabSz="457200" rtl="0" eaLnBrk="1" latinLnBrk="0" hangingPunct="1">
              <a:spcBef>
                <a:spcPct val="0"/>
              </a:spcBef>
              <a:buNone/>
              <a:defRPr sz="4400" b="1" kern="1200">
                <a:solidFill>
                  <a:schemeClr val="tx1"/>
                </a:solidFill>
                <a:latin typeface="+mj-lt"/>
                <a:ea typeface="+mj-ea"/>
                <a:cs typeface="+mj-cs"/>
              </a:defRPr>
            </a:lvl1pPr>
          </a:lstStyle>
          <a:p>
            <a:endParaRPr lang="en-US" sz="4500" dirty="0"/>
          </a:p>
        </p:txBody>
      </p:sp>
      <p:sp>
        <p:nvSpPr>
          <p:cNvPr id="7" name="TextBox 6"/>
          <p:cNvSpPr txBox="1"/>
          <p:nvPr/>
        </p:nvSpPr>
        <p:spPr>
          <a:xfrm>
            <a:off x="5161631" y="5759221"/>
            <a:ext cx="2345113" cy="461665"/>
          </a:xfrm>
          <a:prstGeom prst="rect">
            <a:avLst/>
          </a:prstGeom>
          <a:noFill/>
          <a:ln>
            <a:solidFill>
              <a:schemeClr val="tx1"/>
            </a:solidFill>
          </a:ln>
        </p:spPr>
        <p:txBody>
          <a:bodyPr wrap="none" rtlCol="0">
            <a:spAutoFit/>
          </a:bodyPr>
          <a:lstStyle/>
          <a:p>
            <a:r>
              <a:rPr lang="en-US" sz="2400" dirty="0" smtClean="0"/>
              <a:t>What happened?</a:t>
            </a:r>
            <a:endParaRPr lang="en-US" sz="2400" b="1" dirty="0">
              <a:latin typeface="Courier New"/>
              <a:cs typeface="Courier New"/>
            </a:endParaRPr>
          </a:p>
        </p:txBody>
      </p:sp>
    </p:spTree>
    <p:extLst>
      <p:ext uri="{BB962C8B-B14F-4D97-AF65-F5344CB8AC3E}">
        <p14:creationId xmlns:p14="http://schemas.microsoft.com/office/powerpoint/2010/main" val="416904219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speak some Python</a:t>
            </a:r>
            <a:endParaRPr lang="en-US" dirty="0"/>
          </a:p>
        </p:txBody>
      </p:sp>
      <p:sp>
        <p:nvSpPr>
          <p:cNvPr id="3" name="Content Placeholder 2"/>
          <p:cNvSpPr>
            <a:spLocks noGrp="1"/>
          </p:cNvSpPr>
          <p:nvPr>
            <p:ph idx="1"/>
          </p:nvPr>
        </p:nvSpPr>
        <p:spPr>
          <a:xfrm>
            <a:off x="457200" y="3805766"/>
            <a:ext cx="8229600" cy="2400300"/>
          </a:xfrm>
        </p:spPr>
        <p:txBody>
          <a:bodyPr/>
          <a:lstStyle/>
          <a:p>
            <a:pPr marL="57150" indent="0">
              <a:buNone/>
            </a:pPr>
            <a:endParaRPr lang="en-US" sz="2000" dirty="0" smtClean="0">
              <a:solidFill>
                <a:srgbClr val="008000"/>
              </a:solidFill>
              <a:latin typeface="Courier New"/>
              <a:cs typeface="Courier New"/>
            </a:endParaRPr>
          </a:p>
          <a:p>
            <a:pPr marL="57150" indent="0">
              <a:buNone/>
            </a:pPr>
            <a:r>
              <a:rPr lang="en-US" sz="2000" dirty="0" smtClean="0">
                <a:solidFill>
                  <a:srgbClr val="008000"/>
                </a:solidFill>
                <a:latin typeface="Courier New"/>
                <a:cs typeface="Courier New"/>
              </a:rPr>
              <a:t># Comments start with a '#' character.</a:t>
            </a:r>
            <a:endParaRPr lang="en-US" sz="2000" dirty="0">
              <a:latin typeface="Courier New"/>
              <a:cs typeface="Courier New"/>
            </a:endParaRPr>
          </a:p>
          <a:p>
            <a:pPr marL="57150" indent="0">
              <a:buNone/>
            </a:pPr>
            <a:r>
              <a:rPr lang="en-US" sz="2000" dirty="0" smtClean="0">
                <a:solidFill>
                  <a:srgbClr val="008000"/>
                </a:solidFill>
                <a:latin typeface="Courier New"/>
                <a:cs typeface="Courier New"/>
              </a:rPr>
              <a:t># Python has dynamic typing, so:</a:t>
            </a:r>
          </a:p>
          <a:p>
            <a:pPr marL="57150" indent="0">
              <a:buNone/>
            </a:pPr>
            <a:r>
              <a:rPr lang="en-US" sz="2000" dirty="0" smtClean="0">
                <a:latin typeface="Courier New"/>
                <a:cs typeface="Courier New"/>
              </a:rPr>
              <a:t>x = 5  </a:t>
            </a:r>
            <a:r>
              <a:rPr lang="en-US" sz="2000" dirty="0" smtClean="0">
                <a:solidFill>
                  <a:srgbClr val="008000"/>
                </a:solidFill>
                <a:latin typeface="Courier New"/>
                <a:cs typeface="Courier New"/>
              </a:rPr>
              <a:t># assignment statement (no type specified)</a:t>
            </a:r>
          </a:p>
          <a:p>
            <a:pPr marL="57150" indent="0">
              <a:buNone/>
            </a:pPr>
            <a:r>
              <a:rPr lang="en-US" sz="2000" dirty="0" smtClean="0">
                <a:latin typeface="Courier New"/>
                <a:cs typeface="Courier New"/>
              </a:rPr>
              <a:t>x = "jabberwocky"  </a:t>
            </a:r>
            <a:r>
              <a:rPr lang="en-US" sz="2000" dirty="0" smtClean="0">
                <a:solidFill>
                  <a:srgbClr val="008000"/>
                </a:solidFill>
                <a:latin typeface="Courier New"/>
                <a:cs typeface="Courier New"/>
              </a:rPr>
              <a:t># re-assign x to a string</a:t>
            </a:r>
          </a:p>
          <a:p>
            <a:pPr marL="57150" indent="0">
              <a:buNone/>
            </a:pPr>
            <a:r>
              <a:rPr lang="en-US" sz="2000" dirty="0" smtClean="0">
                <a:latin typeface="Courier New"/>
                <a:cs typeface="Courier New"/>
              </a:rPr>
              <a:t>print(x)  </a:t>
            </a:r>
            <a:r>
              <a:rPr lang="en-US" sz="2000" dirty="0" smtClean="0">
                <a:solidFill>
                  <a:srgbClr val="008000"/>
                </a:solidFill>
                <a:latin typeface="Courier New"/>
                <a:cs typeface="Courier New"/>
              </a:rPr>
              <a:t># prints "jabberwocky"</a:t>
            </a:r>
            <a:endParaRPr lang="en-US" sz="2000" dirty="0">
              <a:solidFill>
                <a:srgbClr val="008000"/>
              </a:solidFill>
              <a:latin typeface="Courier New"/>
              <a:cs typeface="Courier New"/>
            </a:endParaRPr>
          </a:p>
          <a:p>
            <a:pPr marL="57150" indent="0">
              <a:buNone/>
            </a:pPr>
            <a:endParaRPr lang="en-US" sz="2000" dirty="0" smtClean="0">
              <a:latin typeface="Courier New"/>
              <a:cs typeface="Courier New"/>
            </a:endParaRPr>
          </a:p>
          <a:p>
            <a:pPr marL="57150" indent="0">
              <a:buNone/>
            </a:pPr>
            <a:endParaRPr lang="en-US" sz="2000" dirty="0">
              <a:latin typeface="Courier New"/>
              <a:cs typeface="Courier New"/>
            </a:endParaRPr>
          </a:p>
        </p:txBody>
      </p:sp>
      <p:sp>
        <p:nvSpPr>
          <p:cNvPr id="4" name="Date Placeholder 3"/>
          <p:cNvSpPr>
            <a:spLocks noGrp="1"/>
          </p:cNvSpPr>
          <p:nvPr>
            <p:ph type="dt" sz="half" idx="10"/>
          </p:nvPr>
        </p:nvSpPr>
        <p:spPr/>
        <p:txBody>
          <a:bodyPr/>
          <a:lstStyle/>
          <a:p>
            <a:fld id="{D297C988-947E-864A-A0DF-9A99AA29A44B}"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7</a:t>
            </a:fld>
            <a:endParaRPr lang="en-US"/>
          </a:p>
        </p:txBody>
      </p:sp>
      <p:sp>
        <p:nvSpPr>
          <p:cNvPr id="6" name="Content Placeholder 2"/>
          <p:cNvSpPr txBox="1">
            <a:spLocks/>
          </p:cNvSpPr>
          <p:nvPr/>
        </p:nvSpPr>
        <p:spPr>
          <a:xfrm>
            <a:off x="457200" y="804307"/>
            <a:ext cx="8229600" cy="2125662"/>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800" dirty="0" smtClean="0"/>
              <a:t>Python is </a:t>
            </a:r>
            <a:r>
              <a:rPr lang="en-US" sz="2800" b="1" dirty="0" smtClean="0"/>
              <a:t>interpreted</a:t>
            </a:r>
            <a:r>
              <a:rPr lang="en-US" sz="2800" dirty="0" smtClean="0"/>
              <a:t> (no compilation necessary)</a:t>
            </a:r>
          </a:p>
          <a:p>
            <a:r>
              <a:rPr lang="en-US" sz="2800" b="1" dirty="0" smtClean="0"/>
              <a:t>Whitespace</a:t>
            </a:r>
            <a:r>
              <a:rPr lang="en-US" sz="2800" dirty="0" smtClean="0"/>
              <a:t> matters (4 spaces for indentation)</a:t>
            </a:r>
          </a:p>
          <a:p>
            <a:r>
              <a:rPr lang="en-US" sz="2800" dirty="0" smtClean="0"/>
              <a:t>No end-of-line character (no semicolons!)</a:t>
            </a:r>
          </a:p>
          <a:p>
            <a:r>
              <a:rPr lang="en-US" sz="2800" dirty="0" smtClean="0"/>
              <a:t>No extra code needed to start (no "public static ...")</a:t>
            </a:r>
          </a:p>
          <a:p>
            <a:r>
              <a:rPr lang="en-US" sz="2800" dirty="0" smtClean="0"/>
              <a:t>Python is </a:t>
            </a:r>
            <a:r>
              <a:rPr lang="en-US" sz="2800" b="1" dirty="0" smtClean="0"/>
              <a:t>dynamically typed </a:t>
            </a:r>
            <a:r>
              <a:rPr lang="en-US" sz="2800" dirty="0" smtClean="0"/>
              <a:t>(a function can take multiple different types, have different behaviors)</a:t>
            </a:r>
          </a:p>
          <a:p>
            <a:r>
              <a:rPr lang="en-US" sz="2800" dirty="0" smtClean="0"/>
              <a:t>Python is </a:t>
            </a:r>
            <a:r>
              <a:rPr lang="en-US" sz="2800" b="1" dirty="0" smtClean="0"/>
              <a:t>strongly typed </a:t>
            </a:r>
            <a:r>
              <a:rPr lang="en-US" sz="2800" dirty="0" smtClean="0"/>
              <a:t>(all values have a type)</a:t>
            </a:r>
            <a:endParaRPr lang="en-US" sz="2800" dirty="0"/>
          </a:p>
        </p:txBody>
      </p:sp>
    </p:spTree>
    <p:extLst>
      <p:ext uri="{BB962C8B-B14F-4D97-AF65-F5344CB8AC3E}">
        <p14:creationId xmlns:p14="http://schemas.microsoft.com/office/powerpoint/2010/main" val="2343598799"/>
      </p:ext>
    </p:extLst>
  </p:cSld>
  <p:clrMapOvr>
    <a:masterClrMapping/>
  </p:clrMapOvr>
  <p:timing>
    <p:tnLst>
      <p:par>
        <p:cTn xmlns:p14="http://schemas.microsoft.com/office/powerpoint/2010/mai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72444"/>
            <a:ext cx="8229600" cy="4955823"/>
          </a:xfrm>
        </p:spPr>
        <p:txBody>
          <a:bodyPr/>
          <a:lstStyle/>
          <a:p>
            <a:pPr marL="0" indent="0">
              <a:buNone/>
            </a:pPr>
            <a:r>
              <a:rPr lang="en-US" sz="2000" dirty="0" smtClean="0"/>
              <a:t>Use the text file we made right now, read from </a:t>
            </a:r>
            <a:r>
              <a:rPr lang="en-US" sz="2000" dirty="0"/>
              <a:t>a </a:t>
            </a:r>
            <a:r>
              <a:rPr lang="en-US" sz="2000" dirty="0" smtClean="0"/>
              <a:t>a file </a:t>
            </a:r>
            <a:r>
              <a:rPr lang="en-US" sz="2000" dirty="0" err="1" smtClean="0">
                <a:latin typeface="Courier New"/>
                <a:cs typeface="Courier New"/>
              </a:rPr>
              <a:t>tolkien.txt</a:t>
            </a:r>
            <a:r>
              <a:rPr lang="en-US" sz="2000" dirty="0" smtClean="0">
                <a:latin typeface="Courier New"/>
                <a:cs typeface="Courier New"/>
              </a:rPr>
              <a:t> </a:t>
            </a:r>
            <a:r>
              <a:rPr lang="en-US" sz="2000" dirty="0" smtClean="0"/>
              <a:t>and store each line in a list </a:t>
            </a:r>
            <a:r>
              <a:rPr lang="en-US" sz="2000" dirty="0" smtClean="0">
                <a:latin typeface="Courier New"/>
                <a:cs typeface="Courier New"/>
              </a:rPr>
              <a:t>characters</a:t>
            </a:r>
            <a:r>
              <a:rPr lang="en-US" sz="2000" dirty="0" smtClean="0"/>
              <a:t>.</a:t>
            </a:r>
          </a:p>
          <a:p>
            <a:pPr marL="0" indent="0">
              <a:buNone/>
            </a:pPr>
            <a:endParaRPr lang="en-US" sz="2000" dirty="0">
              <a:latin typeface="Courier New"/>
              <a:cs typeface="Courier New"/>
            </a:endParaRPr>
          </a:p>
          <a:p>
            <a:pPr marL="0" indent="0">
              <a:buNone/>
            </a:pPr>
            <a:r>
              <a:rPr lang="en-US" sz="2000" dirty="0">
                <a:latin typeface="Courier New"/>
                <a:cs typeface="Courier New"/>
              </a:rPr>
              <a:t>&gt;&gt;&gt; </a:t>
            </a:r>
            <a:r>
              <a:rPr lang="en-US" sz="2000" dirty="0" smtClean="0">
                <a:latin typeface="Courier New"/>
                <a:cs typeface="Courier New"/>
              </a:rPr>
              <a:t>characters </a:t>
            </a:r>
            <a:r>
              <a:rPr lang="en-US" sz="2000" dirty="0">
                <a:latin typeface="Courier New"/>
                <a:cs typeface="Courier New"/>
              </a:rPr>
              <a:t>= []</a:t>
            </a:r>
          </a:p>
          <a:p>
            <a:pPr marL="0" indent="0">
              <a:buNone/>
            </a:pPr>
            <a:r>
              <a:rPr lang="en-US" sz="2000" dirty="0">
                <a:latin typeface="Courier New"/>
                <a:cs typeface="Courier New"/>
              </a:rPr>
              <a:t>&gt;&gt;&gt; for line in open ('</a:t>
            </a:r>
            <a:r>
              <a:rPr lang="en-US" sz="2000" dirty="0" err="1">
                <a:latin typeface="Courier New"/>
                <a:cs typeface="Courier New"/>
              </a:rPr>
              <a:t>tolkien.txt</a:t>
            </a:r>
            <a:r>
              <a:rPr lang="en-US" sz="2000" dirty="0">
                <a:latin typeface="Courier New"/>
                <a:cs typeface="Courier New"/>
              </a:rPr>
              <a:t>'):</a:t>
            </a:r>
          </a:p>
          <a:p>
            <a:pPr marL="0" indent="0">
              <a:buNone/>
            </a:pPr>
            <a:r>
              <a:rPr lang="en-US" sz="2000" dirty="0">
                <a:latin typeface="Courier New"/>
                <a:cs typeface="Courier New"/>
              </a:rPr>
              <a:t>...     </a:t>
            </a:r>
            <a:r>
              <a:rPr lang="en-US" sz="2000" dirty="0" err="1" smtClean="0">
                <a:latin typeface="Courier New"/>
                <a:cs typeface="Courier New"/>
              </a:rPr>
              <a:t>characters.append</a:t>
            </a:r>
            <a:r>
              <a:rPr lang="en-US" sz="2000" dirty="0">
                <a:latin typeface="Courier New"/>
                <a:cs typeface="Courier New"/>
              </a:rPr>
              <a:t>(</a:t>
            </a:r>
            <a:r>
              <a:rPr lang="en-US" sz="2000" dirty="0" err="1">
                <a:latin typeface="Courier New"/>
                <a:cs typeface="Courier New"/>
              </a:rPr>
              <a:t>line.strip</a:t>
            </a:r>
            <a:r>
              <a:rPr lang="en-US" sz="2000" dirty="0">
                <a:latin typeface="Courier New"/>
                <a:cs typeface="Courier New"/>
              </a:rPr>
              <a:t>())</a:t>
            </a:r>
          </a:p>
          <a:p>
            <a:pPr marL="0" indent="0">
              <a:buNone/>
            </a:pPr>
            <a:r>
              <a:rPr lang="en-US" sz="2000" dirty="0">
                <a:latin typeface="Courier New"/>
                <a:cs typeface="Courier New"/>
              </a:rPr>
              <a:t>...</a:t>
            </a:r>
          </a:p>
          <a:p>
            <a:pPr marL="0" indent="0">
              <a:buNone/>
            </a:pPr>
            <a:r>
              <a:rPr lang="en-US" sz="2000" dirty="0">
                <a:latin typeface="Courier New"/>
                <a:cs typeface="Courier New"/>
              </a:rPr>
              <a:t>&gt;&gt;&gt; </a:t>
            </a:r>
            <a:r>
              <a:rPr lang="en-US" sz="2000" dirty="0" smtClean="0">
                <a:latin typeface="Courier New"/>
                <a:cs typeface="Courier New"/>
              </a:rPr>
              <a:t>characters</a:t>
            </a:r>
            <a:endParaRPr lang="en-US" sz="2000" dirty="0">
              <a:latin typeface="Courier New"/>
              <a:cs typeface="Courier New"/>
            </a:endParaRPr>
          </a:p>
          <a:p>
            <a:pPr marL="0" indent="0">
              <a:buNone/>
            </a:pPr>
            <a:r>
              <a:rPr lang="en-US" sz="2000" dirty="0">
                <a:latin typeface="Courier New"/>
                <a:cs typeface="Courier New"/>
              </a:rPr>
              <a:t>['Frodo Baggins', '</a:t>
            </a:r>
            <a:r>
              <a:rPr lang="en-US" sz="2000" dirty="0" err="1">
                <a:latin typeface="Courier New"/>
                <a:cs typeface="Courier New"/>
              </a:rPr>
              <a:t>Samwise</a:t>
            </a:r>
            <a:r>
              <a:rPr lang="en-US" sz="2000" dirty="0">
                <a:latin typeface="Courier New"/>
                <a:cs typeface="Courier New"/>
              </a:rPr>
              <a:t> </a:t>
            </a:r>
            <a:r>
              <a:rPr lang="en-US" sz="2000" dirty="0" err="1">
                <a:latin typeface="Courier New"/>
                <a:cs typeface="Courier New"/>
              </a:rPr>
              <a:t>Gamgee</a:t>
            </a:r>
            <a:r>
              <a:rPr lang="en-US" sz="2000" dirty="0">
                <a:latin typeface="Courier New"/>
                <a:cs typeface="Courier New"/>
              </a:rPr>
              <a:t>', 'Gandalf', 'Aragorn II', '</a:t>
            </a:r>
            <a:r>
              <a:rPr lang="en-US" sz="2000" dirty="0" err="1">
                <a:latin typeface="Courier New"/>
                <a:cs typeface="Courier New"/>
              </a:rPr>
              <a:t>Legolas</a:t>
            </a:r>
            <a:r>
              <a:rPr lang="en-US" sz="2000" dirty="0">
                <a:latin typeface="Courier New"/>
                <a:cs typeface="Courier New"/>
              </a:rPr>
              <a:t> Greenleaf', '</a:t>
            </a:r>
            <a:r>
              <a:rPr lang="en-US" sz="2000" dirty="0" err="1">
                <a:latin typeface="Courier New"/>
                <a:cs typeface="Courier New"/>
              </a:rPr>
              <a:t>Meriadoc</a:t>
            </a:r>
            <a:r>
              <a:rPr lang="en-US" sz="2000" dirty="0">
                <a:latin typeface="Courier New"/>
                <a:cs typeface="Courier New"/>
              </a:rPr>
              <a:t> </a:t>
            </a:r>
            <a:r>
              <a:rPr lang="en-US" sz="2000" dirty="0" err="1">
                <a:latin typeface="Courier New"/>
                <a:cs typeface="Courier New"/>
              </a:rPr>
              <a:t>Brandybuck</a:t>
            </a:r>
            <a:r>
              <a:rPr lang="en-US" sz="2000" dirty="0">
                <a:latin typeface="Courier New"/>
                <a:cs typeface="Courier New"/>
              </a:rPr>
              <a:t>', '</a:t>
            </a:r>
            <a:r>
              <a:rPr lang="en-US" sz="2000" dirty="0" err="1">
                <a:latin typeface="Courier New"/>
                <a:cs typeface="Courier New"/>
              </a:rPr>
              <a:t>Peregrin</a:t>
            </a:r>
            <a:r>
              <a:rPr lang="en-US" sz="2000" dirty="0">
                <a:latin typeface="Courier New"/>
                <a:cs typeface="Courier New"/>
              </a:rPr>
              <a:t> Took']</a:t>
            </a:r>
          </a:p>
          <a:p>
            <a:pPr marL="0" indent="0">
              <a:buNone/>
            </a:pPr>
            <a:endParaRPr lang="en-US" sz="2000" dirty="0" smtClean="0">
              <a:latin typeface="Courier New"/>
              <a:cs typeface="Courier New"/>
            </a:endParaRPr>
          </a:p>
          <a:p>
            <a:pPr marL="0" indent="0">
              <a:buNone/>
            </a:pPr>
            <a:endParaRPr lang="en-US" sz="2000" dirty="0" smtClean="0">
              <a:latin typeface="Courier New"/>
              <a:cs typeface="Courier New"/>
            </a:endParaRPr>
          </a:p>
          <a:p>
            <a:pPr marL="0" indent="0">
              <a:buNone/>
            </a:pPr>
            <a:endParaRPr lang="en-US" sz="2000" dirty="0" smtClean="0">
              <a:latin typeface="Courier New"/>
              <a:cs typeface="Courier New"/>
            </a:endParaRPr>
          </a:p>
        </p:txBody>
      </p:sp>
      <p:sp>
        <p:nvSpPr>
          <p:cNvPr id="4" name="Date Placeholder 3"/>
          <p:cNvSpPr>
            <a:spLocks noGrp="1"/>
          </p:cNvSpPr>
          <p:nvPr>
            <p:ph type="dt" sz="half" idx="10"/>
          </p:nvPr>
        </p:nvSpPr>
        <p:spPr/>
        <p:txBody>
          <a:bodyPr/>
          <a:lstStyle/>
          <a:p>
            <a:fld id="{6A5C38FD-9E9D-4B47-9620-6F5A2A6EFF84}"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79</a:t>
            </a:fld>
            <a:endParaRPr lang="en-US"/>
          </a:p>
        </p:txBody>
      </p:sp>
      <p:sp>
        <p:nvSpPr>
          <p:cNvPr id="8" name="Title 7"/>
          <p:cNvSpPr>
            <a:spLocks noGrp="1"/>
          </p:cNvSpPr>
          <p:nvPr>
            <p:ph type="title"/>
          </p:nvPr>
        </p:nvSpPr>
        <p:spPr>
          <a:xfrm>
            <a:off x="457200" y="639200"/>
            <a:ext cx="8229600" cy="334462"/>
          </a:xfrm>
        </p:spPr>
        <p:txBody>
          <a:bodyPr>
            <a:normAutofit fontScale="90000"/>
          </a:bodyPr>
          <a:lstStyle/>
          <a:p>
            <a:r>
              <a:rPr lang="en-US" dirty="0"/>
              <a:t>A brief detour to open some files</a:t>
            </a:r>
            <a:br>
              <a:rPr lang="en-US" dirty="0"/>
            </a:br>
            <a:endParaRPr lang="en-US" dirty="0"/>
          </a:p>
        </p:txBody>
      </p:sp>
      <p:sp>
        <p:nvSpPr>
          <p:cNvPr id="9" name="Rectangle 1"/>
          <p:cNvSpPr txBox="1">
            <a:spLocks noChangeArrowheads="1"/>
          </p:cNvSpPr>
          <p:nvPr/>
        </p:nvSpPr>
        <p:spPr>
          <a:xfrm>
            <a:off x="510823" y="170716"/>
            <a:ext cx="8229600" cy="1143000"/>
          </a:xfrm>
          <a:prstGeom prst="rect">
            <a:avLst/>
          </a:prstGeom>
          <a:ln/>
        </p:spPr>
        <p:txBody>
          <a:bodyPr vert="horz" lIns="91440" tIns="45720" rIns="91440" bIns="45720" rtlCol="0" anchor="ctr">
            <a:normAutofit/>
          </a:bodyPr>
          <a:lstStyle>
            <a:lvl1pPr algn="l" defTabSz="457200" rtl="0" eaLnBrk="1" latinLnBrk="0" hangingPunct="1">
              <a:spcBef>
                <a:spcPct val="0"/>
              </a:spcBef>
              <a:buNone/>
              <a:defRPr sz="4400" b="1" kern="1200">
                <a:solidFill>
                  <a:schemeClr val="tx1"/>
                </a:solidFill>
                <a:latin typeface="+mj-lt"/>
                <a:ea typeface="+mj-ea"/>
                <a:cs typeface="+mj-cs"/>
              </a:defRPr>
            </a:lvl1pPr>
          </a:lstStyle>
          <a:p>
            <a:endParaRPr lang="en-US" sz="4500" dirty="0"/>
          </a:p>
        </p:txBody>
      </p:sp>
      <p:sp>
        <p:nvSpPr>
          <p:cNvPr id="7" name="TextBox 6"/>
          <p:cNvSpPr txBox="1"/>
          <p:nvPr/>
        </p:nvSpPr>
        <p:spPr>
          <a:xfrm>
            <a:off x="5161631" y="5759221"/>
            <a:ext cx="1032855" cy="461665"/>
          </a:xfrm>
          <a:prstGeom prst="rect">
            <a:avLst/>
          </a:prstGeom>
          <a:noFill/>
          <a:ln>
            <a:solidFill>
              <a:schemeClr val="tx1"/>
            </a:solidFill>
          </a:ln>
        </p:spPr>
        <p:txBody>
          <a:bodyPr wrap="none" rtlCol="0">
            <a:spAutoFit/>
          </a:bodyPr>
          <a:lstStyle/>
          <a:p>
            <a:r>
              <a:rPr lang="en-US" sz="2400" dirty="0" smtClean="0"/>
              <a:t>Better.</a:t>
            </a:r>
            <a:endParaRPr lang="en-US" sz="2400" b="1" dirty="0">
              <a:latin typeface="Courier New"/>
              <a:cs typeface="Courier New"/>
            </a:endParaRPr>
          </a:p>
        </p:txBody>
      </p:sp>
    </p:spTree>
    <p:extLst>
      <p:ext uri="{BB962C8B-B14F-4D97-AF65-F5344CB8AC3E}">
        <p14:creationId xmlns:p14="http://schemas.microsoft.com/office/powerpoint/2010/main" val="1956938783"/>
      </p:ext>
    </p:extLst>
  </p:cSld>
  <p:clrMapOvr>
    <a:masterClrMapping/>
  </p:clrMapOvr>
  <p:timing>
    <p:tnLst>
      <p:par>
        <p:cTn xmlns:p14="http://schemas.microsoft.com/office/powerpoint/2010/mai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4: Dictionaries</a:t>
            </a:r>
            <a:endParaRPr lang="en-US" dirty="0"/>
          </a:p>
        </p:txBody>
      </p:sp>
      <p:sp>
        <p:nvSpPr>
          <p:cNvPr id="3" name="Content Placeholder 2"/>
          <p:cNvSpPr>
            <a:spLocks noGrp="1"/>
          </p:cNvSpPr>
          <p:nvPr>
            <p:ph idx="1"/>
          </p:nvPr>
        </p:nvSpPr>
        <p:spPr>
          <a:xfrm>
            <a:off x="457200" y="890388"/>
            <a:ext cx="8229600" cy="5137879"/>
          </a:xfrm>
        </p:spPr>
        <p:txBody>
          <a:bodyPr/>
          <a:lstStyle/>
          <a:p>
            <a:pPr marL="0" indent="0">
              <a:buNone/>
            </a:pPr>
            <a:r>
              <a:rPr lang="en-US" sz="2400" dirty="0" smtClean="0"/>
              <a:t>Write </a:t>
            </a:r>
            <a:r>
              <a:rPr lang="en-US" sz="2400" dirty="0"/>
              <a:t>a function </a:t>
            </a:r>
            <a:r>
              <a:rPr lang="en-US" sz="2000" dirty="0" err="1" smtClean="0">
                <a:latin typeface="Courier New"/>
                <a:cs typeface="Courier New"/>
              </a:rPr>
              <a:t>print_record</a:t>
            </a:r>
            <a:r>
              <a:rPr lang="en-US" sz="2000" dirty="0" smtClean="0"/>
              <a:t> </a:t>
            </a:r>
            <a:r>
              <a:rPr lang="en-US" sz="2400" dirty="0"/>
              <a:t>that takes a dictionary as input. Keys are student numbers (</a:t>
            </a:r>
            <a:r>
              <a:rPr lang="en-US" sz="2000" dirty="0" err="1">
                <a:latin typeface="Courier New"/>
                <a:cs typeface="Courier New"/>
              </a:rPr>
              <a:t>int</a:t>
            </a:r>
            <a:r>
              <a:rPr lang="en-US" sz="2400" dirty="0"/>
              <a:t>), values are names (</a:t>
            </a:r>
            <a:r>
              <a:rPr lang="en-US" sz="2000" dirty="0" err="1">
                <a:latin typeface="Courier New"/>
                <a:cs typeface="Courier New"/>
              </a:rPr>
              <a:t>str</a:t>
            </a:r>
            <a:r>
              <a:rPr lang="en-US" sz="2400" dirty="0"/>
              <a:t>)</a:t>
            </a:r>
            <a:r>
              <a:rPr lang="en-US" sz="2400" dirty="0" smtClean="0"/>
              <a:t>. The </a:t>
            </a:r>
            <a:r>
              <a:rPr lang="en-US" sz="2400" dirty="0"/>
              <a:t>function should print out all records, nicely formatted.</a:t>
            </a:r>
          </a:p>
          <a:p>
            <a:pPr marL="0" indent="0">
              <a:buNone/>
            </a:pPr>
            <a:r>
              <a:rPr lang="en-US" sz="1800" dirty="0">
                <a:latin typeface="Courier New"/>
                <a:cs typeface="Courier New"/>
              </a:rPr>
              <a:t>&gt;&gt;&gt; record = {</a:t>
            </a:r>
            <a:r>
              <a:rPr lang="en-US" sz="1800" dirty="0" smtClean="0">
                <a:latin typeface="Courier New"/>
                <a:cs typeface="Courier New"/>
              </a:rPr>
              <a:t>1234: 'Tony Stark', 1138: 'Steve Rogers'}</a:t>
            </a:r>
          </a:p>
          <a:p>
            <a:pPr marL="0" indent="0">
              <a:buNone/>
            </a:pPr>
            <a:r>
              <a:rPr lang="en-US" sz="1800" dirty="0" smtClean="0">
                <a:latin typeface="Courier New"/>
                <a:cs typeface="Courier New"/>
              </a:rPr>
              <a:t>&gt;</a:t>
            </a:r>
            <a:r>
              <a:rPr lang="en-US" sz="1800" dirty="0">
                <a:latin typeface="Courier New"/>
                <a:cs typeface="Courier New"/>
              </a:rPr>
              <a:t>&gt;&gt; </a:t>
            </a:r>
            <a:r>
              <a:rPr lang="en-US" sz="1800" dirty="0" err="1" smtClean="0">
                <a:latin typeface="Courier New"/>
                <a:cs typeface="Courier New"/>
              </a:rPr>
              <a:t>print_record</a:t>
            </a:r>
            <a:r>
              <a:rPr lang="en-US" sz="1800" dirty="0" smtClean="0">
                <a:latin typeface="Courier New"/>
                <a:cs typeface="Courier New"/>
              </a:rPr>
              <a:t>(</a:t>
            </a:r>
            <a:r>
              <a:rPr lang="en-US" sz="1800" dirty="0">
                <a:latin typeface="Courier New"/>
                <a:cs typeface="Courier New"/>
              </a:rPr>
              <a:t>record) </a:t>
            </a:r>
            <a:endParaRPr lang="en-US" sz="1800" dirty="0" smtClean="0">
              <a:latin typeface="Courier New"/>
              <a:cs typeface="Courier New"/>
            </a:endParaRPr>
          </a:p>
          <a:p>
            <a:pPr marL="0" indent="0">
              <a:buNone/>
            </a:pPr>
            <a:r>
              <a:rPr lang="en-US" sz="1800" dirty="0" smtClean="0">
                <a:latin typeface="Courier New"/>
                <a:cs typeface="Courier New"/>
              </a:rPr>
              <a:t>Tony </a:t>
            </a:r>
            <a:r>
              <a:rPr lang="en-US" sz="1800" dirty="0">
                <a:latin typeface="Courier New"/>
                <a:cs typeface="Courier New"/>
              </a:rPr>
              <a:t>Stark </a:t>
            </a:r>
            <a:r>
              <a:rPr lang="en-US" sz="1800" dirty="0" smtClean="0">
                <a:latin typeface="Courier New"/>
                <a:cs typeface="Courier New"/>
              </a:rPr>
              <a:t>(#1234)</a:t>
            </a:r>
          </a:p>
          <a:p>
            <a:pPr marL="0" indent="0">
              <a:buNone/>
            </a:pPr>
            <a:r>
              <a:rPr lang="en-US" sz="1800" dirty="0" smtClean="0">
                <a:latin typeface="Courier New"/>
                <a:cs typeface="Courier New"/>
              </a:rPr>
              <a:t>Steve Rogers (#1138)</a:t>
            </a:r>
          </a:p>
          <a:p>
            <a:pPr marL="0" indent="0">
              <a:buNone/>
            </a:pPr>
            <a:endParaRPr lang="en-US" sz="1800" dirty="0" smtClean="0">
              <a:latin typeface="Courier New"/>
              <a:cs typeface="Courier New"/>
            </a:endParaRPr>
          </a:p>
          <a:p>
            <a:pPr marL="0" indent="0">
              <a:buNone/>
            </a:pPr>
            <a:r>
              <a:rPr lang="en-US" sz="2400" dirty="0" smtClean="0"/>
              <a:t>Write a function </a:t>
            </a:r>
            <a:r>
              <a:rPr lang="en-US" sz="2000" dirty="0" err="1" smtClean="0">
                <a:latin typeface="Courier New"/>
                <a:cs typeface="Courier New"/>
              </a:rPr>
              <a:t>count_occurrences</a:t>
            </a:r>
            <a:r>
              <a:rPr lang="en-US" sz="2000" dirty="0" smtClean="0"/>
              <a:t> </a:t>
            </a:r>
            <a:r>
              <a:rPr lang="en-US" sz="2400" dirty="0" smtClean="0"/>
              <a:t>that takes an open file as input, and returns a dictionary with key/value pairs of each word and the number of occurrences of that word. (a word is a white-space delimited token, and can have punctuation)</a:t>
            </a:r>
          </a:p>
          <a:p>
            <a:pPr marL="0" indent="0">
              <a:buNone/>
            </a:pPr>
            <a:r>
              <a:rPr lang="tr-TR" sz="1800" dirty="0" smtClean="0">
                <a:latin typeface="Courier New"/>
                <a:cs typeface="Courier New"/>
              </a:rPr>
              <a:t>&gt;&gt;&gt; </a:t>
            </a:r>
            <a:r>
              <a:rPr lang="tr-TR" sz="1800" dirty="0" err="1" smtClean="0">
                <a:latin typeface="Courier New"/>
                <a:cs typeface="Courier New"/>
              </a:rPr>
              <a:t>open_file</a:t>
            </a:r>
            <a:r>
              <a:rPr lang="tr-TR" sz="1800" dirty="0" smtClean="0">
                <a:latin typeface="Courier New"/>
                <a:cs typeface="Courier New"/>
              </a:rPr>
              <a:t> </a:t>
            </a:r>
            <a:r>
              <a:rPr lang="tr-TR" sz="1800" dirty="0">
                <a:latin typeface="Courier New"/>
                <a:cs typeface="Courier New"/>
              </a:rPr>
              <a:t>= </a:t>
            </a:r>
            <a:r>
              <a:rPr lang="tr-TR" sz="1800" dirty="0" err="1">
                <a:latin typeface="Courier New"/>
                <a:cs typeface="Courier New"/>
              </a:rPr>
              <a:t>io.StringIO</a:t>
            </a:r>
            <a:r>
              <a:rPr lang="tr-TR" sz="1800" dirty="0">
                <a:latin typeface="Courier New"/>
                <a:cs typeface="Courier New"/>
              </a:rPr>
              <a:t>('a b a a c c a.')</a:t>
            </a:r>
            <a:endParaRPr lang="tr-TR" sz="1800" dirty="0" smtClean="0">
              <a:latin typeface="Courier New"/>
              <a:cs typeface="Courier New"/>
            </a:endParaRPr>
          </a:p>
          <a:p>
            <a:pPr marL="0" indent="0">
              <a:buNone/>
            </a:pPr>
            <a:r>
              <a:rPr lang="tr-TR" sz="1800" dirty="0" smtClean="0">
                <a:latin typeface="Courier New"/>
                <a:cs typeface="Courier New"/>
              </a:rPr>
              <a:t>&gt;</a:t>
            </a:r>
            <a:r>
              <a:rPr lang="tr-TR" sz="1800" dirty="0">
                <a:latin typeface="Courier New"/>
                <a:cs typeface="Courier New"/>
              </a:rPr>
              <a:t>&gt;&gt; </a:t>
            </a:r>
            <a:r>
              <a:rPr lang="tr-TR" sz="1800" dirty="0" err="1">
                <a:latin typeface="Courier New"/>
                <a:cs typeface="Courier New"/>
              </a:rPr>
              <a:t>count_occurences</a:t>
            </a:r>
            <a:r>
              <a:rPr lang="tr-TR" sz="1800" dirty="0" smtClean="0">
                <a:latin typeface="Courier New"/>
                <a:cs typeface="Courier New"/>
              </a:rPr>
              <a:t>(</a:t>
            </a:r>
            <a:r>
              <a:rPr lang="tr-TR" sz="1800" dirty="0" err="1" smtClean="0">
                <a:latin typeface="Courier New"/>
                <a:cs typeface="Courier New"/>
              </a:rPr>
              <a:t>open_file</a:t>
            </a:r>
            <a:r>
              <a:rPr lang="tr-TR" sz="1800" dirty="0" smtClean="0">
                <a:latin typeface="Courier New"/>
                <a:cs typeface="Courier New"/>
              </a:rPr>
              <a:t>)</a:t>
            </a:r>
          </a:p>
          <a:p>
            <a:pPr marL="0" indent="0">
              <a:buNone/>
            </a:pPr>
            <a:r>
              <a:rPr lang="tr-TR" sz="1800" dirty="0" smtClean="0">
                <a:latin typeface="Courier New"/>
                <a:cs typeface="Courier New"/>
              </a:rPr>
              <a:t>{'a': </a:t>
            </a:r>
            <a:r>
              <a:rPr lang="tr-TR" sz="1800" dirty="0">
                <a:latin typeface="Courier New"/>
                <a:cs typeface="Courier New"/>
              </a:rPr>
              <a:t>3, </a:t>
            </a:r>
            <a:r>
              <a:rPr lang="tr-TR" sz="1800" dirty="0" smtClean="0">
                <a:latin typeface="Courier New"/>
                <a:cs typeface="Courier New"/>
              </a:rPr>
              <a:t>'b': </a:t>
            </a:r>
            <a:r>
              <a:rPr lang="tr-TR" sz="1800" dirty="0">
                <a:latin typeface="Courier New"/>
                <a:cs typeface="Courier New"/>
              </a:rPr>
              <a:t>1, </a:t>
            </a:r>
            <a:r>
              <a:rPr lang="tr-TR" sz="1800" dirty="0" smtClean="0">
                <a:latin typeface="Courier New"/>
                <a:cs typeface="Courier New"/>
              </a:rPr>
              <a:t>'a.': 1, 'c': </a:t>
            </a:r>
            <a:r>
              <a:rPr lang="tr-TR" sz="1800" dirty="0">
                <a:latin typeface="Courier New"/>
                <a:cs typeface="Courier New"/>
              </a:rPr>
              <a:t>2</a:t>
            </a:r>
            <a:r>
              <a:rPr lang="tr-TR" sz="1800" dirty="0" smtClean="0">
                <a:latin typeface="Courier New"/>
                <a:cs typeface="Courier New"/>
              </a:rPr>
              <a:t>}</a:t>
            </a:r>
            <a:endParaRPr lang="en-US" sz="1800" dirty="0" smtClean="0">
              <a:latin typeface="Courier New"/>
              <a:cs typeface="Courier New"/>
            </a:endParaRPr>
          </a:p>
        </p:txBody>
      </p:sp>
      <p:sp>
        <p:nvSpPr>
          <p:cNvPr id="4" name="Date Placeholder 3"/>
          <p:cNvSpPr>
            <a:spLocks noGrp="1"/>
          </p:cNvSpPr>
          <p:nvPr>
            <p:ph type="dt" sz="half" idx="10"/>
          </p:nvPr>
        </p:nvSpPr>
        <p:spPr/>
        <p:txBody>
          <a:bodyPr/>
          <a:lstStyle/>
          <a:p>
            <a:fld id="{6A5C38FD-9E9D-4B47-9620-6F5A2A6EFF84}"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80</a:t>
            </a:fld>
            <a:endParaRPr lang="en-US"/>
          </a:p>
        </p:txBody>
      </p:sp>
      <p:sp>
        <p:nvSpPr>
          <p:cNvPr id="6" name="TextBox 5"/>
          <p:cNvSpPr txBox="1"/>
          <p:nvPr/>
        </p:nvSpPr>
        <p:spPr>
          <a:xfrm>
            <a:off x="5161631" y="5759221"/>
            <a:ext cx="3592901" cy="461665"/>
          </a:xfrm>
          <a:prstGeom prst="rect">
            <a:avLst/>
          </a:prstGeom>
          <a:noFill/>
          <a:ln>
            <a:solidFill>
              <a:schemeClr val="tx1"/>
            </a:solidFill>
          </a:ln>
        </p:spPr>
        <p:txBody>
          <a:bodyPr wrap="none" rtlCol="0">
            <a:spAutoFit/>
          </a:bodyPr>
          <a:lstStyle/>
          <a:p>
            <a:r>
              <a:rPr lang="en-US" sz="2400" dirty="0" smtClean="0"/>
              <a:t>hints: </a:t>
            </a:r>
            <a:r>
              <a:rPr lang="en-US" sz="2400" b="1" dirty="0" smtClean="0">
                <a:latin typeface="Courier New"/>
                <a:cs typeface="Courier New"/>
              </a:rPr>
              <a:t>in</a:t>
            </a:r>
            <a:r>
              <a:rPr lang="en-US" sz="2400" dirty="0" smtClean="0"/>
              <a:t> and </a:t>
            </a:r>
            <a:r>
              <a:rPr lang="en-US" sz="2400" b="1" dirty="0" err="1" smtClean="0">
                <a:latin typeface="Courier New"/>
                <a:cs typeface="Courier New"/>
              </a:rPr>
              <a:t>str.split</a:t>
            </a:r>
            <a:endParaRPr lang="en-US" sz="2400" b="1" dirty="0">
              <a:latin typeface="Courier New"/>
              <a:cs typeface="Courier New"/>
            </a:endParaRPr>
          </a:p>
        </p:txBody>
      </p:sp>
    </p:spTree>
    <p:extLst>
      <p:ext uri="{BB962C8B-B14F-4D97-AF65-F5344CB8AC3E}">
        <p14:creationId xmlns:p14="http://schemas.microsoft.com/office/powerpoint/2010/main" val="659303061"/>
      </p:ext>
    </p:extLst>
  </p:cSld>
  <p:clrMapOvr>
    <a:masterClrMapping/>
  </p:clrMapOvr>
  <p:timing>
    <p:tnLst>
      <p:par>
        <p:cTn xmlns:p14="http://schemas.microsoft.com/office/powerpoint/2010/mai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4: Solution</a:t>
            </a:r>
            <a:endParaRPr lang="en-US" dirty="0"/>
          </a:p>
        </p:txBody>
      </p:sp>
      <p:sp>
        <p:nvSpPr>
          <p:cNvPr id="3" name="Content Placeholder 2"/>
          <p:cNvSpPr>
            <a:spLocks noGrp="1"/>
          </p:cNvSpPr>
          <p:nvPr>
            <p:ph idx="1"/>
          </p:nvPr>
        </p:nvSpPr>
        <p:spPr>
          <a:xfrm>
            <a:off x="457200" y="1320577"/>
            <a:ext cx="8229600" cy="3467324"/>
          </a:xfrm>
        </p:spPr>
        <p:txBody>
          <a:bodyPr/>
          <a:lstStyle/>
          <a:p>
            <a:pPr marL="0" indent="0">
              <a:buNone/>
            </a:pPr>
            <a:endParaRPr lang="en-US" sz="2000" dirty="0" smtClean="0">
              <a:solidFill>
                <a:srgbClr val="000000"/>
              </a:solidFill>
              <a:latin typeface="Courier New"/>
              <a:cs typeface="Courier New"/>
            </a:endParaRPr>
          </a:p>
          <a:p>
            <a:pPr marL="0" indent="0">
              <a:buNone/>
            </a:pPr>
            <a:r>
              <a:rPr lang="en-US" sz="2000" dirty="0" err="1" smtClean="0">
                <a:solidFill>
                  <a:srgbClr val="000000"/>
                </a:solidFill>
                <a:latin typeface="Courier New"/>
                <a:cs typeface="Courier New"/>
              </a:rPr>
              <a:t>def</a:t>
            </a:r>
            <a:r>
              <a:rPr lang="en-US" sz="2000" dirty="0" smtClean="0">
                <a:solidFill>
                  <a:srgbClr val="000000"/>
                </a:solidFill>
                <a:latin typeface="Courier New"/>
                <a:cs typeface="Courier New"/>
              </a:rPr>
              <a:t> </a:t>
            </a:r>
            <a:r>
              <a:rPr lang="en-US" sz="2000" dirty="0" err="1">
                <a:solidFill>
                  <a:srgbClr val="000000"/>
                </a:solidFill>
                <a:latin typeface="Courier New"/>
                <a:cs typeface="Courier New"/>
              </a:rPr>
              <a:t>print_record</a:t>
            </a:r>
            <a:r>
              <a:rPr lang="en-US" sz="2000" dirty="0">
                <a:solidFill>
                  <a:srgbClr val="000000"/>
                </a:solidFill>
                <a:latin typeface="Courier New"/>
                <a:cs typeface="Courier New"/>
              </a:rPr>
              <a:t>(</a:t>
            </a:r>
            <a:r>
              <a:rPr lang="en-US" sz="2000" dirty="0" smtClean="0">
                <a:solidFill>
                  <a:srgbClr val="000000"/>
                </a:solidFill>
                <a:latin typeface="Courier New"/>
                <a:cs typeface="Courier New"/>
              </a:rPr>
              <a:t>record)</a:t>
            </a:r>
            <a:r>
              <a:rPr lang="en-US" sz="2000" dirty="0">
                <a:solidFill>
                  <a:srgbClr val="000000"/>
                </a:solidFill>
                <a:latin typeface="Courier New"/>
                <a:cs typeface="Courier New"/>
              </a:rPr>
              <a:t>: </a:t>
            </a:r>
            <a:endParaRPr lang="en-US" sz="2000" dirty="0" smtClean="0">
              <a:solidFill>
                <a:srgbClr val="000000"/>
              </a:solidFill>
              <a:latin typeface="Courier New"/>
              <a:cs typeface="Courier New"/>
            </a:endParaRP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a:t>
            </a:r>
            <a:r>
              <a:rPr lang="en-US" sz="2000" dirty="0" err="1" smtClean="0">
                <a:solidFill>
                  <a:srgbClr val="000000"/>
                </a:solidFill>
                <a:latin typeface="Courier New"/>
                <a:cs typeface="Courier New"/>
              </a:rPr>
              <a:t>dict</a:t>
            </a:r>
            <a:r>
              <a:rPr lang="en-US" sz="2000" dirty="0" smtClean="0">
                <a:solidFill>
                  <a:srgbClr val="000000"/>
                </a:solidFill>
                <a:latin typeface="Courier New"/>
                <a:cs typeface="Courier New"/>
              </a:rPr>
              <a:t> -&gt; </a:t>
            </a:r>
            <a:r>
              <a:rPr lang="en-US" sz="2000" dirty="0" err="1" smtClean="0">
                <a:solidFill>
                  <a:srgbClr val="000000"/>
                </a:solidFill>
                <a:latin typeface="Courier New"/>
                <a:cs typeface="Courier New"/>
              </a:rPr>
              <a:t>NoneType</a:t>
            </a:r>
            <a:r>
              <a:rPr lang="en-US" sz="2000" dirty="0" smtClean="0">
                <a:solidFill>
                  <a:srgbClr val="000000"/>
                </a:solidFill>
                <a:latin typeface="Courier New"/>
                <a:cs typeface="Courier New"/>
              </a:rPr>
              <a:t>"""</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for pin in record:</a:t>
            </a:r>
            <a:endParaRPr lang="en-US" sz="2000" dirty="0">
              <a:solidFill>
                <a:srgbClr val="000000"/>
              </a:solidFill>
              <a:latin typeface="Courier New"/>
              <a:cs typeface="Courier New"/>
            </a:endParaRPr>
          </a:p>
          <a:p>
            <a:pPr marL="0" indent="0">
              <a:buNone/>
            </a:pPr>
            <a:r>
              <a:rPr lang="en-US" sz="2000" dirty="0" smtClean="0">
                <a:solidFill>
                  <a:srgbClr val="000000"/>
                </a:solidFill>
                <a:latin typeface="Courier New"/>
                <a:cs typeface="Courier New"/>
              </a:rPr>
              <a:t>        print('{} (#{})'.format</a:t>
            </a:r>
            <a:r>
              <a:rPr lang="en-US" sz="2000" dirty="0">
                <a:solidFill>
                  <a:srgbClr val="000000"/>
                </a:solidFill>
                <a:latin typeface="Courier New"/>
                <a:cs typeface="Courier New"/>
              </a:rPr>
              <a:t>(record</a:t>
            </a:r>
            <a:r>
              <a:rPr lang="en-US" sz="2000" dirty="0" smtClean="0">
                <a:solidFill>
                  <a:srgbClr val="000000"/>
                </a:solidFill>
                <a:latin typeface="Courier New"/>
                <a:cs typeface="Courier New"/>
              </a:rPr>
              <a:t>[pin]</a:t>
            </a:r>
            <a:r>
              <a:rPr lang="en-US" sz="2000" dirty="0">
                <a:solidFill>
                  <a:srgbClr val="000000"/>
                </a:solidFill>
                <a:latin typeface="Courier New"/>
                <a:cs typeface="Courier New"/>
              </a:rPr>
              <a:t>, </a:t>
            </a:r>
            <a:r>
              <a:rPr lang="en-US" sz="2000" dirty="0" smtClean="0">
                <a:solidFill>
                  <a:srgbClr val="000000"/>
                </a:solidFill>
                <a:latin typeface="Courier New"/>
                <a:cs typeface="Courier New"/>
              </a:rPr>
              <a:t>pin))</a:t>
            </a:r>
            <a:endParaRPr lang="en-US" sz="2000" dirty="0">
              <a:solidFill>
                <a:srgbClr val="000000"/>
              </a:solidFill>
              <a:latin typeface="Courier New"/>
              <a:cs typeface="Courier New"/>
            </a:endParaRPr>
          </a:p>
          <a:p>
            <a:pPr marL="0" indent="0">
              <a:buNone/>
            </a:pPr>
            <a:endParaRPr lang="en-US" sz="2000" dirty="0" smtClean="0">
              <a:solidFill>
                <a:srgbClr val="000000"/>
              </a:solidFill>
              <a:latin typeface="Courier New"/>
              <a:cs typeface="Courier New"/>
            </a:endParaRPr>
          </a:p>
          <a:p>
            <a:pPr marL="0" indent="0">
              <a:buNone/>
            </a:pPr>
            <a:endParaRPr lang="da-DK" sz="2000" dirty="0" smtClean="0">
              <a:solidFill>
                <a:srgbClr val="000000"/>
              </a:solidFill>
              <a:latin typeface="Courier New"/>
              <a:cs typeface="Courier New"/>
            </a:endParaRPr>
          </a:p>
        </p:txBody>
      </p:sp>
      <p:sp>
        <p:nvSpPr>
          <p:cNvPr id="4" name="Date Placeholder 3"/>
          <p:cNvSpPr>
            <a:spLocks noGrp="1"/>
          </p:cNvSpPr>
          <p:nvPr>
            <p:ph type="dt" sz="half" idx="10"/>
          </p:nvPr>
        </p:nvSpPr>
        <p:spPr/>
        <p:txBody>
          <a:bodyPr/>
          <a:lstStyle/>
          <a:p>
            <a:fld id="{966E7435-4BE1-154C-B6B3-FD78AAC624DE}"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81</a:t>
            </a:fld>
            <a:endParaRPr lang="en-US"/>
          </a:p>
        </p:txBody>
      </p:sp>
    </p:spTree>
    <p:extLst>
      <p:ext uri="{BB962C8B-B14F-4D97-AF65-F5344CB8AC3E}">
        <p14:creationId xmlns:p14="http://schemas.microsoft.com/office/powerpoint/2010/main" val="4102683940"/>
      </p:ext>
    </p:extLst>
  </p:cSld>
  <p:clrMapOvr>
    <a:masterClrMapping/>
  </p:clrMapOvr>
  <p:timing>
    <p:tnLst>
      <p:par>
        <p:cTn xmlns:p14="http://schemas.microsoft.com/office/powerpoint/2010/mai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4: Solution</a:t>
            </a:r>
            <a:endParaRPr lang="en-US" dirty="0"/>
          </a:p>
        </p:txBody>
      </p:sp>
      <p:sp>
        <p:nvSpPr>
          <p:cNvPr id="3" name="Content Placeholder 2"/>
          <p:cNvSpPr>
            <a:spLocks noGrp="1"/>
          </p:cNvSpPr>
          <p:nvPr>
            <p:ph idx="1"/>
          </p:nvPr>
        </p:nvSpPr>
        <p:spPr>
          <a:xfrm>
            <a:off x="457200" y="1320577"/>
            <a:ext cx="8229600" cy="3894890"/>
          </a:xfrm>
        </p:spPr>
        <p:txBody>
          <a:bodyPr/>
          <a:lstStyle/>
          <a:p>
            <a:pPr marL="0" indent="0">
              <a:buNone/>
            </a:pPr>
            <a:endParaRPr lang="en-US" sz="2000" dirty="0" smtClean="0">
              <a:solidFill>
                <a:srgbClr val="000000"/>
              </a:solidFill>
              <a:latin typeface="Courier New"/>
              <a:cs typeface="Courier New"/>
            </a:endParaRPr>
          </a:p>
          <a:p>
            <a:pPr marL="0" indent="0">
              <a:buNone/>
            </a:pPr>
            <a:r>
              <a:rPr lang="en-US" sz="2000" dirty="0" err="1" smtClean="0">
                <a:solidFill>
                  <a:srgbClr val="000000"/>
                </a:solidFill>
                <a:latin typeface="Courier New"/>
                <a:cs typeface="Courier New"/>
              </a:rPr>
              <a:t>def</a:t>
            </a:r>
            <a:r>
              <a:rPr lang="en-US" sz="2000" dirty="0" smtClean="0">
                <a:solidFill>
                  <a:srgbClr val="000000"/>
                </a:solidFill>
                <a:latin typeface="Courier New"/>
                <a:cs typeface="Courier New"/>
              </a:rPr>
              <a:t> </a:t>
            </a:r>
            <a:r>
              <a:rPr lang="en-US" sz="2000" dirty="0" err="1">
                <a:solidFill>
                  <a:srgbClr val="000000"/>
                </a:solidFill>
                <a:latin typeface="Courier New"/>
                <a:cs typeface="Courier New"/>
              </a:rPr>
              <a:t>count_occurrences</a:t>
            </a:r>
            <a:r>
              <a:rPr lang="en-US" sz="2000" dirty="0" smtClean="0">
                <a:solidFill>
                  <a:srgbClr val="000000"/>
                </a:solidFill>
                <a:latin typeface="Courier New"/>
                <a:cs typeface="Courier New"/>
              </a:rPr>
              <a:t>(file)</a:t>
            </a:r>
            <a:r>
              <a:rPr lang="en-US" sz="2000" dirty="0">
                <a:solidFill>
                  <a:srgbClr val="000000"/>
                </a:solidFill>
                <a:latin typeface="Courier New"/>
                <a:cs typeface="Courier New"/>
              </a:rPr>
              <a:t>: </a:t>
            </a:r>
            <a:endParaRPr lang="en-US" sz="2000" dirty="0" smtClean="0">
              <a:solidFill>
                <a:srgbClr val="000000"/>
              </a:solidFill>
              <a:latin typeface="Courier New"/>
              <a:cs typeface="Courier New"/>
            </a:endParaRP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"""file -&gt; </a:t>
            </a:r>
            <a:r>
              <a:rPr lang="en-US" sz="2000" dirty="0" err="1" smtClean="0">
                <a:solidFill>
                  <a:srgbClr val="000000"/>
                </a:solidFill>
                <a:latin typeface="Courier New"/>
                <a:cs typeface="Courier New"/>
              </a:rPr>
              <a:t>dict</a:t>
            </a:r>
            <a:r>
              <a:rPr lang="en-US" sz="2000" dirty="0" smtClean="0">
                <a:solidFill>
                  <a:srgbClr val="000000"/>
                </a:solidFill>
                <a:latin typeface="Courier New"/>
                <a:cs typeface="Courier New"/>
              </a:rPr>
              <a:t>"""</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counts = </a:t>
            </a:r>
            <a:r>
              <a:rPr lang="en-US" sz="2000" dirty="0">
                <a:solidFill>
                  <a:srgbClr val="000000"/>
                </a:solidFill>
                <a:latin typeface="Courier New"/>
                <a:cs typeface="Courier New"/>
              </a:rPr>
              <a:t>{}</a:t>
            </a:r>
          </a:p>
          <a:p>
            <a:pPr marL="0" indent="0">
              <a:buNone/>
            </a:pPr>
            <a:r>
              <a:rPr lang="en-US" sz="2000" dirty="0" smtClean="0">
                <a:solidFill>
                  <a:srgbClr val="000000"/>
                </a:solidFill>
                <a:latin typeface="Courier New"/>
                <a:cs typeface="Courier New"/>
              </a:rPr>
              <a:t>    for line in file:</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for word in </a:t>
            </a:r>
            <a:r>
              <a:rPr lang="en-US" sz="2000" dirty="0" err="1" smtClean="0">
                <a:solidFill>
                  <a:srgbClr val="000000"/>
                </a:solidFill>
                <a:latin typeface="Courier New"/>
                <a:cs typeface="Courier New"/>
              </a:rPr>
              <a:t>line.split</a:t>
            </a:r>
            <a:r>
              <a:rPr lang="en-US" sz="2000" dirty="0" smtClean="0">
                <a:solidFill>
                  <a:srgbClr val="000000"/>
                </a:solidFill>
                <a:latin typeface="Courier New"/>
                <a:cs typeface="Courier New"/>
              </a:rPr>
              <a:t>(): </a:t>
            </a:r>
          </a:p>
          <a:p>
            <a:pPr marL="0" indent="0">
              <a:buNone/>
            </a:pPr>
            <a:r>
              <a:rPr lang="en-US" sz="2000" dirty="0">
                <a:solidFill>
                  <a:srgbClr val="000000"/>
                </a:solidFill>
                <a:latin typeface="Courier New"/>
                <a:cs typeface="Courier New"/>
              </a:rPr>
              <a:t> </a:t>
            </a:r>
            <a:r>
              <a:rPr lang="en-US" sz="2000" dirty="0" smtClean="0">
                <a:solidFill>
                  <a:srgbClr val="000000"/>
                </a:solidFill>
                <a:latin typeface="Courier New"/>
                <a:cs typeface="Courier New"/>
              </a:rPr>
              <a:t>         if </a:t>
            </a:r>
            <a:r>
              <a:rPr lang="en-US" sz="2000" dirty="0">
                <a:solidFill>
                  <a:srgbClr val="000000"/>
                </a:solidFill>
                <a:latin typeface="Courier New"/>
                <a:cs typeface="Courier New"/>
              </a:rPr>
              <a:t>word in </a:t>
            </a:r>
            <a:r>
              <a:rPr lang="en-US" sz="2000" dirty="0" smtClean="0">
                <a:solidFill>
                  <a:srgbClr val="000000"/>
                </a:solidFill>
                <a:latin typeface="Courier New"/>
                <a:cs typeface="Courier New"/>
              </a:rPr>
              <a:t>counts:</a:t>
            </a:r>
            <a:endParaRPr lang="en-US" sz="2000" dirty="0">
              <a:solidFill>
                <a:srgbClr val="000000"/>
              </a:solidFill>
              <a:latin typeface="Courier New"/>
              <a:cs typeface="Courier New"/>
            </a:endParaRPr>
          </a:p>
          <a:p>
            <a:pPr marL="0" indent="0">
              <a:buNone/>
            </a:pPr>
            <a:r>
              <a:rPr lang="en-US" sz="2000" dirty="0" smtClean="0">
                <a:solidFill>
                  <a:srgbClr val="000000"/>
                </a:solidFill>
                <a:latin typeface="Courier New"/>
                <a:cs typeface="Courier New"/>
              </a:rPr>
              <a:t>              counts[</a:t>
            </a:r>
            <a:r>
              <a:rPr lang="en-US" sz="2000" dirty="0">
                <a:solidFill>
                  <a:srgbClr val="000000"/>
                </a:solidFill>
                <a:latin typeface="Courier New"/>
                <a:cs typeface="Courier New"/>
              </a:rPr>
              <a:t>word] </a:t>
            </a:r>
            <a:r>
              <a:rPr lang="en-US" sz="2000" dirty="0" smtClean="0">
                <a:solidFill>
                  <a:srgbClr val="000000"/>
                </a:solidFill>
                <a:latin typeface="Courier New"/>
                <a:cs typeface="Courier New"/>
              </a:rPr>
              <a:t>+= 1</a:t>
            </a:r>
          </a:p>
          <a:p>
            <a:pPr marL="0" indent="0">
              <a:buNone/>
            </a:pPr>
            <a:r>
              <a:rPr lang="en-US" sz="2000" dirty="0" smtClean="0">
                <a:solidFill>
                  <a:srgbClr val="000000"/>
                </a:solidFill>
                <a:latin typeface="Courier New"/>
                <a:cs typeface="Courier New"/>
              </a:rPr>
              <a:t>          else</a:t>
            </a:r>
            <a:r>
              <a:rPr lang="en-US" sz="2000" dirty="0">
                <a:solidFill>
                  <a:srgbClr val="000000"/>
                </a:solidFill>
                <a:latin typeface="Courier New"/>
                <a:cs typeface="Courier New"/>
              </a:rPr>
              <a:t>:</a:t>
            </a:r>
          </a:p>
          <a:p>
            <a:pPr marL="0" indent="0">
              <a:buNone/>
            </a:pPr>
            <a:r>
              <a:rPr lang="en-US" sz="2000" dirty="0" smtClean="0">
                <a:solidFill>
                  <a:srgbClr val="000000"/>
                </a:solidFill>
                <a:latin typeface="Courier New"/>
                <a:cs typeface="Courier New"/>
              </a:rPr>
              <a:t>              counts[</a:t>
            </a:r>
            <a:r>
              <a:rPr lang="en-US" sz="2000" dirty="0">
                <a:solidFill>
                  <a:srgbClr val="000000"/>
                </a:solidFill>
                <a:latin typeface="Courier New"/>
                <a:cs typeface="Courier New"/>
              </a:rPr>
              <a:t>word] = 1 </a:t>
            </a:r>
            <a:endParaRPr lang="en-US" sz="2000" dirty="0" smtClean="0">
              <a:solidFill>
                <a:srgbClr val="000000"/>
              </a:solidFill>
              <a:latin typeface="Courier New"/>
              <a:cs typeface="Courier New"/>
            </a:endParaRPr>
          </a:p>
          <a:p>
            <a:pPr marL="0" indent="0">
              <a:buNone/>
            </a:pPr>
            <a:r>
              <a:rPr lang="en-US" sz="2000" dirty="0" smtClean="0">
                <a:solidFill>
                  <a:srgbClr val="000000"/>
                </a:solidFill>
                <a:latin typeface="Courier New"/>
                <a:cs typeface="Courier New"/>
              </a:rPr>
              <a:t>    return counts</a:t>
            </a:r>
            <a:endParaRPr lang="da-DK" sz="2000" dirty="0" smtClean="0">
              <a:solidFill>
                <a:srgbClr val="000000"/>
              </a:solidFill>
              <a:latin typeface="Courier New"/>
              <a:cs typeface="Courier New"/>
            </a:endParaRPr>
          </a:p>
        </p:txBody>
      </p:sp>
      <p:sp>
        <p:nvSpPr>
          <p:cNvPr id="4" name="Date Placeholder 3"/>
          <p:cNvSpPr>
            <a:spLocks noGrp="1"/>
          </p:cNvSpPr>
          <p:nvPr>
            <p:ph type="dt" sz="half" idx="10"/>
          </p:nvPr>
        </p:nvSpPr>
        <p:spPr/>
        <p:txBody>
          <a:bodyPr/>
          <a:lstStyle/>
          <a:p>
            <a:fld id="{966E7435-4BE1-154C-B6B3-FD78AAC624DE}"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82</a:t>
            </a:fld>
            <a:endParaRPr lang="en-US"/>
          </a:p>
        </p:txBody>
      </p:sp>
    </p:spTree>
    <p:extLst>
      <p:ext uri="{BB962C8B-B14F-4D97-AF65-F5344CB8AC3E}">
        <p14:creationId xmlns:p14="http://schemas.microsoft.com/office/powerpoint/2010/main" val="1635213627"/>
      </p:ext>
    </p:extLst>
  </p:cSld>
  <p:clrMapOvr>
    <a:masterClrMapping/>
  </p:clrMapOvr>
  <p:timing>
    <p:tnLst>
      <p:par>
        <p:cTn xmlns:p14="http://schemas.microsoft.com/office/powerpoint/2010/mai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idx="1"/>
          </p:nvPr>
        </p:nvSpPr>
        <p:spPr>
          <a:xfrm>
            <a:off x="457200" y="1282700"/>
            <a:ext cx="8229600" cy="5073650"/>
          </a:xfrm>
          <a:ln/>
        </p:spPr>
        <p:txBody>
          <a:bodyPr anchor="t"/>
          <a:lstStyle/>
          <a:p>
            <a:r>
              <a:rPr lang="en-US" sz="2800" b="1" dirty="0" smtClean="0"/>
              <a:t>While loops </a:t>
            </a:r>
            <a:r>
              <a:rPr lang="en-US" sz="2800" dirty="0" smtClean="0"/>
              <a:t>keep repeating a block of code while a condition is </a:t>
            </a:r>
            <a:r>
              <a:rPr lang="en-US" sz="2400" dirty="0" smtClean="0">
                <a:latin typeface="Courier New"/>
                <a:cs typeface="Courier New"/>
              </a:rPr>
              <a:t>True</a:t>
            </a:r>
            <a:endParaRPr lang="en-US" sz="2800" b="1" dirty="0" smtClean="0">
              <a:latin typeface="Courier New"/>
              <a:cs typeface="Courier New"/>
            </a:endParaRPr>
          </a:p>
          <a:p>
            <a:pPr marL="0" indent="0">
              <a:buNone/>
            </a:pPr>
            <a:endParaRPr lang="en-US" sz="2000" dirty="0" smtClean="0">
              <a:latin typeface="Courier New"/>
              <a:cs typeface="Courier New"/>
            </a:endParaRPr>
          </a:p>
          <a:p>
            <a:pPr marL="0" indent="0">
              <a:buNone/>
            </a:pPr>
            <a:r>
              <a:rPr lang="en-US" sz="2000" b="1" dirty="0">
                <a:solidFill>
                  <a:srgbClr val="008000"/>
                </a:solidFill>
                <a:latin typeface="Courier New"/>
                <a:cs typeface="Courier New"/>
              </a:rPr>
              <a:t># What does this code do?</a:t>
            </a:r>
          </a:p>
          <a:p>
            <a:pPr marL="0" indent="0">
              <a:buNone/>
            </a:pPr>
            <a:r>
              <a:rPr lang="en-US" sz="2000" dirty="0" err="1" smtClean="0">
                <a:latin typeface="Courier New"/>
                <a:cs typeface="Courier New"/>
              </a:rPr>
              <a:t>val</a:t>
            </a:r>
            <a:r>
              <a:rPr lang="en-US" sz="2000" dirty="0" smtClean="0">
                <a:latin typeface="Courier New"/>
                <a:cs typeface="Courier New"/>
              </a:rPr>
              <a:t> = 10</a:t>
            </a:r>
          </a:p>
          <a:p>
            <a:pPr marL="0" indent="0">
              <a:buNone/>
            </a:pPr>
            <a:r>
              <a:rPr lang="en-US" sz="2000" b="1" dirty="0" smtClean="0">
                <a:latin typeface="Courier New"/>
                <a:cs typeface="Courier New"/>
              </a:rPr>
              <a:t>while</a:t>
            </a:r>
            <a:r>
              <a:rPr lang="en-US" sz="2000" dirty="0">
                <a:latin typeface="Courier New"/>
                <a:cs typeface="Courier New"/>
              </a:rPr>
              <a:t> </a:t>
            </a:r>
            <a:r>
              <a:rPr lang="en-US" sz="2000" dirty="0" err="1" smtClean="0">
                <a:latin typeface="Courier New"/>
                <a:cs typeface="Courier New"/>
              </a:rPr>
              <a:t>val</a:t>
            </a:r>
            <a:r>
              <a:rPr lang="en-US" sz="2000" dirty="0" smtClean="0">
                <a:latin typeface="Courier New"/>
                <a:cs typeface="Courier New"/>
              </a:rPr>
              <a:t> &gt; 0:</a:t>
            </a:r>
          </a:p>
          <a:p>
            <a:pPr marL="0" indent="0">
              <a:buNone/>
            </a:pPr>
            <a:r>
              <a:rPr lang="en-US" sz="2000" dirty="0" smtClean="0">
                <a:latin typeface="Courier New"/>
                <a:cs typeface="Courier New"/>
              </a:rPr>
              <a:t>    print("hello")</a:t>
            </a:r>
          </a:p>
          <a:p>
            <a:pPr marL="0" indent="0">
              <a:buNone/>
            </a:pPr>
            <a:r>
              <a:rPr lang="en-US" sz="2000" dirty="0">
                <a:latin typeface="Courier New"/>
                <a:cs typeface="Courier New"/>
              </a:rPr>
              <a:t> </a:t>
            </a:r>
            <a:r>
              <a:rPr lang="en-US" sz="2000" dirty="0" smtClean="0">
                <a:latin typeface="Courier New"/>
                <a:cs typeface="Courier New"/>
              </a:rPr>
              <a:t>   </a:t>
            </a:r>
            <a:r>
              <a:rPr lang="en-US" sz="2000" dirty="0" err="1" smtClean="0">
                <a:latin typeface="Courier New"/>
                <a:cs typeface="Courier New"/>
              </a:rPr>
              <a:t>val</a:t>
            </a:r>
            <a:r>
              <a:rPr lang="en-US" sz="2000" dirty="0" smtClean="0">
                <a:latin typeface="Courier New"/>
                <a:cs typeface="Courier New"/>
              </a:rPr>
              <a:t> -= 1</a:t>
            </a:r>
          </a:p>
          <a:p>
            <a:pPr marL="0" indent="0">
              <a:buNone/>
            </a:pPr>
            <a:endParaRPr lang="en-US" sz="2000" dirty="0" smtClean="0">
              <a:latin typeface="Courier New"/>
              <a:cs typeface="Courier New"/>
            </a:endParaRPr>
          </a:p>
          <a:p>
            <a:pPr marL="0" indent="0">
              <a:buNone/>
            </a:pPr>
            <a:r>
              <a:rPr lang="en-US" sz="2000" b="1" dirty="0" smtClean="0">
                <a:solidFill>
                  <a:srgbClr val="008000"/>
                </a:solidFill>
                <a:latin typeface="Courier New"/>
                <a:cs typeface="Courier New"/>
              </a:rPr>
              <a:t># prints "hello" 10 times</a:t>
            </a:r>
          </a:p>
        </p:txBody>
      </p:sp>
      <p:sp>
        <p:nvSpPr>
          <p:cNvPr id="4" name="Slide Number Placeholder 3"/>
          <p:cNvSpPr>
            <a:spLocks noGrp="1"/>
          </p:cNvSpPr>
          <p:nvPr>
            <p:ph type="sldNum" sz="quarter" idx="12"/>
          </p:nvPr>
        </p:nvSpPr>
        <p:spPr/>
        <p:txBody>
          <a:bodyPr/>
          <a:lstStyle/>
          <a:p>
            <a:fld id="{81AE9630-6584-ED4B-B8EA-CB7A97BDB708}" type="slidenum">
              <a:rPr lang="en-US"/>
              <a:pPr/>
              <a:t>83</a:t>
            </a:fld>
            <a:endParaRPr lang="en-US"/>
          </a:p>
        </p:txBody>
      </p:sp>
      <p:sp>
        <p:nvSpPr>
          <p:cNvPr id="2" name="Date Placeholder 1"/>
          <p:cNvSpPr>
            <a:spLocks noGrp="1"/>
          </p:cNvSpPr>
          <p:nvPr>
            <p:ph type="dt" sz="half" idx="10"/>
          </p:nvPr>
        </p:nvSpPr>
        <p:spPr/>
        <p:txBody>
          <a:bodyPr/>
          <a:lstStyle/>
          <a:p>
            <a:fld id="{41B31983-DD1D-E74E-9345-0CD6545C4C45}" type="datetime3">
              <a:rPr lang="en-CA" smtClean="0"/>
              <a:t>13 September 2014</a:t>
            </a:fld>
            <a:endParaRPr lang="en-US" dirty="0"/>
          </a:p>
        </p:txBody>
      </p:sp>
      <p:sp>
        <p:nvSpPr>
          <p:cNvPr id="7" name="Rectangle 1"/>
          <p:cNvSpPr>
            <a:spLocks noGrp="1" noChangeArrowheads="1"/>
          </p:cNvSpPr>
          <p:nvPr>
            <p:ph type="title"/>
          </p:nvPr>
        </p:nvSpPr>
        <p:spPr>
          <a:xfrm>
            <a:off x="457200" y="18316"/>
            <a:ext cx="8229600" cy="1143000"/>
          </a:xfrm>
          <a:ln/>
        </p:spPr>
        <p:txBody>
          <a:bodyPr>
            <a:normAutofit/>
          </a:bodyPr>
          <a:lstStyle/>
          <a:p>
            <a:pPr algn="l"/>
            <a:r>
              <a:rPr lang="en-US" sz="4500" dirty="0" smtClean="0"/>
              <a:t>While loops (</a:t>
            </a:r>
            <a:r>
              <a:rPr lang="en-US" sz="3100" dirty="0" smtClean="0"/>
              <a:t>right round right round...</a:t>
            </a:r>
            <a:r>
              <a:rPr lang="en-US" sz="4500" dirty="0" smtClean="0"/>
              <a:t>)</a:t>
            </a:r>
            <a:endParaRPr lang="en-US" sz="4500" dirty="0"/>
          </a:p>
        </p:txBody>
      </p:sp>
    </p:spTree>
    <p:extLst>
      <p:ext uri="{BB962C8B-B14F-4D97-AF65-F5344CB8AC3E}">
        <p14:creationId xmlns:p14="http://schemas.microsoft.com/office/powerpoint/2010/main" val="25131217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idx="1"/>
          </p:nvPr>
        </p:nvSpPr>
        <p:spPr>
          <a:xfrm>
            <a:off x="457200" y="1282700"/>
            <a:ext cx="8229600" cy="5073650"/>
          </a:xfrm>
          <a:ln/>
        </p:spPr>
        <p:txBody>
          <a:bodyPr anchor="t"/>
          <a:lstStyle/>
          <a:p>
            <a:r>
              <a:rPr lang="en-US" sz="2800" b="1" dirty="0" smtClean="0"/>
              <a:t>While loops </a:t>
            </a:r>
            <a:r>
              <a:rPr lang="en-US" sz="2800" dirty="0" smtClean="0"/>
              <a:t>keep repeating a block of code while a condition is </a:t>
            </a:r>
            <a:r>
              <a:rPr lang="en-US" sz="2400" dirty="0" smtClean="0">
                <a:latin typeface="Courier New"/>
                <a:cs typeface="Courier New"/>
              </a:rPr>
              <a:t>True</a:t>
            </a:r>
            <a:endParaRPr lang="en-US" sz="2800" b="1" dirty="0" smtClean="0">
              <a:latin typeface="Courier New"/>
              <a:cs typeface="Courier New"/>
            </a:endParaRPr>
          </a:p>
          <a:p>
            <a:pPr marL="0" indent="0">
              <a:buNone/>
            </a:pPr>
            <a:endParaRPr lang="en-US" sz="2000" dirty="0" smtClean="0">
              <a:latin typeface="Courier New"/>
              <a:cs typeface="Courier New"/>
            </a:endParaRPr>
          </a:p>
          <a:p>
            <a:pPr marL="0" indent="0">
              <a:buNone/>
            </a:pPr>
            <a:r>
              <a:rPr lang="en-US" sz="2000" b="1" dirty="0">
                <a:solidFill>
                  <a:srgbClr val="008000"/>
                </a:solidFill>
                <a:latin typeface="Courier New"/>
                <a:cs typeface="Courier New"/>
              </a:rPr>
              <a:t># What does this code do?</a:t>
            </a:r>
          </a:p>
          <a:p>
            <a:pPr marL="0" indent="0">
              <a:buNone/>
            </a:pPr>
            <a:r>
              <a:rPr lang="en-US" sz="2000" dirty="0" err="1" smtClean="0">
                <a:latin typeface="Courier New"/>
                <a:cs typeface="Courier New"/>
              </a:rPr>
              <a:t>val</a:t>
            </a:r>
            <a:r>
              <a:rPr lang="en-US" sz="2000" dirty="0" smtClean="0">
                <a:latin typeface="Courier New"/>
                <a:cs typeface="Courier New"/>
              </a:rPr>
              <a:t> = 167</a:t>
            </a:r>
          </a:p>
          <a:p>
            <a:pPr marL="0" indent="0">
              <a:buNone/>
            </a:pPr>
            <a:r>
              <a:rPr lang="en-US" sz="2000" b="1" dirty="0" smtClean="0">
                <a:latin typeface="Courier New"/>
                <a:cs typeface="Courier New"/>
              </a:rPr>
              <a:t>while</a:t>
            </a:r>
            <a:r>
              <a:rPr lang="en-US" sz="2000" dirty="0">
                <a:latin typeface="Courier New"/>
                <a:cs typeface="Courier New"/>
              </a:rPr>
              <a:t> </a:t>
            </a:r>
            <a:r>
              <a:rPr lang="en-US" sz="2000" dirty="0" err="1" smtClean="0">
                <a:latin typeface="Courier New"/>
                <a:cs typeface="Courier New"/>
              </a:rPr>
              <a:t>val</a:t>
            </a:r>
            <a:r>
              <a:rPr lang="en-US" sz="2000" dirty="0" smtClean="0">
                <a:latin typeface="Courier New"/>
                <a:cs typeface="Courier New"/>
              </a:rPr>
              <a:t> &gt; 0:</a:t>
            </a:r>
          </a:p>
          <a:p>
            <a:pPr marL="0" indent="0">
              <a:buNone/>
            </a:pPr>
            <a:r>
              <a:rPr lang="en-US" sz="2000" dirty="0" smtClean="0">
                <a:latin typeface="Courier New"/>
                <a:cs typeface="Courier New"/>
              </a:rPr>
              <a:t>    if </a:t>
            </a:r>
            <a:r>
              <a:rPr lang="en-US" sz="2000" dirty="0" err="1" smtClean="0">
                <a:latin typeface="Courier New"/>
                <a:cs typeface="Courier New"/>
              </a:rPr>
              <a:t>val</a:t>
            </a:r>
            <a:r>
              <a:rPr lang="en-US" sz="2000" dirty="0" smtClean="0">
                <a:latin typeface="Courier New"/>
                <a:cs typeface="Courier New"/>
              </a:rPr>
              <a:t> % 2 == 0:</a:t>
            </a:r>
          </a:p>
          <a:p>
            <a:pPr marL="0" indent="0">
              <a:buNone/>
            </a:pPr>
            <a:r>
              <a:rPr lang="en-US" sz="2000" dirty="0" smtClean="0">
                <a:latin typeface="Courier New"/>
                <a:cs typeface="Courier New"/>
              </a:rPr>
              <a:t>        print("0")</a:t>
            </a:r>
          </a:p>
          <a:p>
            <a:pPr marL="0" indent="0">
              <a:buNone/>
            </a:pPr>
            <a:r>
              <a:rPr lang="en-US" sz="2000" dirty="0" smtClean="0">
                <a:latin typeface="Courier New"/>
                <a:cs typeface="Courier New"/>
              </a:rPr>
              <a:t>    else:</a:t>
            </a:r>
          </a:p>
          <a:p>
            <a:pPr marL="0" indent="0">
              <a:buNone/>
            </a:pPr>
            <a:r>
              <a:rPr lang="en-US" sz="2000" dirty="0" smtClean="0">
                <a:latin typeface="Courier New"/>
                <a:cs typeface="Courier New"/>
              </a:rPr>
              <a:t>        print("1")</a:t>
            </a:r>
          </a:p>
          <a:p>
            <a:pPr marL="0" indent="0">
              <a:buNone/>
            </a:pPr>
            <a:r>
              <a:rPr lang="en-US" sz="2000" dirty="0" smtClean="0">
                <a:latin typeface="Courier New"/>
                <a:cs typeface="Courier New"/>
              </a:rPr>
              <a:t>    </a:t>
            </a:r>
            <a:r>
              <a:rPr lang="en-US" sz="2000" dirty="0" err="1" smtClean="0">
                <a:latin typeface="Courier New"/>
                <a:cs typeface="Courier New"/>
              </a:rPr>
              <a:t>val</a:t>
            </a:r>
            <a:r>
              <a:rPr lang="en-US" sz="2000" dirty="0" smtClean="0">
                <a:latin typeface="Courier New"/>
                <a:cs typeface="Courier New"/>
              </a:rPr>
              <a:t> = </a:t>
            </a:r>
            <a:r>
              <a:rPr lang="en-US" sz="2000" dirty="0" err="1" smtClean="0">
                <a:latin typeface="Courier New"/>
                <a:cs typeface="Courier New"/>
              </a:rPr>
              <a:t>int</a:t>
            </a:r>
            <a:r>
              <a:rPr lang="en-US" sz="2000" dirty="0" smtClean="0">
                <a:latin typeface="Courier New"/>
                <a:cs typeface="Courier New"/>
              </a:rPr>
              <a:t>(</a:t>
            </a:r>
            <a:r>
              <a:rPr lang="en-US" sz="2000" dirty="0" err="1" smtClean="0">
                <a:latin typeface="Courier New"/>
                <a:cs typeface="Courier New"/>
              </a:rPr>
              <a:t>val</a:t>
            </a:r>
            <a:r>
              <a:rPr lang="en-US" sz="2000" dirty="0" smtClean="0">
                <a:latin typeface="Courier New"/>
                <a:cs typeface="Courier New"/>
              </a:rPr>
              <a:t> / 2)</a:t>
            </a:r>
          </a:p>
          <a:p>
            <a:pPr marL="0" indent="0">
              <a:buNone/>
            </a:pPr>
            <a:endParaRPr lang="en-US" sz="2000" dirty="0" smtClean="0">
              <a:latin typeface="Courier New"/>
              <a:cs typeface="Courier New"/>
            </a:endParaRPr>
          </a:p>
          <a:p>
            <a:pPr marL="0" indent="0">
              <a:buNone/>
            </a:pPr>
            <a:r>
              <a:rPr lang="en-US" sz="2000" b="1" dirty="0" smtClean="0">
                <a:solidFill>
                  <a:srgbClr val="008000"/>
                </a:solidFill>
                <a:latin typeface="Courier New"/>
                <a:cs typeface="Courier New"/>
              </a:rPr>
              <a:t># prints (reverse) binary representation of </a:t>
            </a:r>
            <a:r>
              <a:rPr lang="en-US" sz="2000" b="1" dirty="0" err="1" smtClean="0">
                <a:solidFill>
                  <a:srgbClr val="008000"/>
                </a:solidFill>
                <a:latin typeface="Courier New"/>
                <a:cs typeface="Courier New"/>
              </a:rPr>
              <a:t>val</a:t>
            </a:r>
            <a:endParaRPr lang="en-US" sz="2000" b="1" dirty="0" smtClean="0">
              <a:solidFill>
                <a:srgbClr val="008000"/>
              </a:solidFill>
              <a:latin typeface="Courier New"/>
              <a:cs typeface="Courier New"/>
            </a:endParaRPr>
          </a:p>
        </p:txBody>
      </p:sp>
      <p:sp>
        <p:nvSpPr>
          <p:cNvPr id="4" name="Slide Number Placeholder 3"/>
          <p:cNvSpPr>
            <a:spLocks noGrp="1"/>
          </p:cNvSpPr>
          <p:nvPr>
            <p:ph type="sldNum" sz="quarter" idx="12"/>
          </p:nvPr>
        </p:nvSpPr>
        <p:spPr/>
        <p:txBody>
          <a:bodyPr/>
          <a:lstStyle/>
          <a:p>
            <a:fld id="{81AE9630-6584-ED4B-B8EA-CB7A97BDB708}" type="slidenum">
              <a:rPr lang="en-US"/>
              <a:pPr/>
              <a:t>84</a:t>
            </a:fld>
            <a:endParaRPr lang="en-US"/>
          </a:p>
        </p:txBody>
      </p:sp>
      <p:sp>
        <p:nvSpPr>
          <p:cNvPr id="2" name="Date Placeholder 1"/>
          <p:cNvSpPr>
            <a:spLocks noGrp="1"/>
          </p:cNvSpPr>
          <p:nvPr>
            <p:ph type="dt" sz="half" idx="10"/>
          </p:nvPr>
        </p:nvSpPr>
        <p:spPr/>
        <p:txBody>
          <a:bodyPr/>
          <a:lstStyle/>
          <a:p>
            <a:fld id="{41B31983-DD1D-E74E-9345-0CD6545C4C45}" type="datetime3">
              <a:rPr lang="en-CA" smtClean="0"/>
              <a:t>13 September 2014</a:t>
            </a:fld>
            <a:endParaRPr lang="en-US" dirty="0"/>
          </a:p>
        </p:txBody>
      </p:sp>
      <p:sp>
        <p:nvSpPr>
          <p:cNvPr id="7" name="Rectangle 1"/>
          <p:cNvSpPr>
            <a:spLocks noGrp="1" noChangeArrowheads="1"/>
          </p:cNvSpPr>
          <p:nvPr>
            <p:ph type="title"/>
          </p:nvPr>
        </p:nvSpPr>
        <p:spPr>
          <a:xfrm>
            <a:off x="457200" y="18316"/>
            <a:ext cx="8229600" cy="1143000"/>
          </a:xfrm>
          <a:ln/>
        </p:spPr>
        <p:txBody>
          <a:bodyPr>
            <a:normAutofit/>
          </a:bodyPr>
          <a:lstStyle/>
          <a:p>
            <a:pPr algn="l"/>
            <a:r>
              <a:rPr lang="en-US" sz="4500" dirty="0" smtClean="0"/>
              <a:t>While loops (</a:t>
            </a:r>
            <a:r>
              <a:rPr lang="en-US" sz="3100" dirty="0" smtClean="0"/>
              <a:t>right round right round...</a:t>
            </a:r>
            <a:r>
              <a:rPr lang="en-US" sz="4500" dirty="0" smtClean="0"/>
              <a:t>)</a:t>
            </a:r>
            <a:endParaRPr lang="en-US" sz="4500" dirty="0"/>
          </a:p>
        </p:txBody>
      </p:sp>
    </p:spTree>
    <p:extLst>
      <p:ext uri="{BB962C8B-B14F-4D97-AF65-F5344CB8AC3E}">
        <p14:creationId xmlns:p14="http://schemas.microsoft.com/office/powerpoint/2010/main" val="30322249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4">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idx="1"/>
          </p:nvPr>
        </p:nvSpPr>
        <p:spPr>
          <a:xfrm>
            <a:off x="457200" y="1282700"/>
            <a:ext cx="8229600" cy="4525963"/>
          </a:xfrm>
          <a:ln/>
        </p:spPr>
        <p:txBody>
          <a:bodyPr anchor="t"/>
          <a:lstStyle/>
          <a:p>
            <a:r>
              <a:rPr lang="en-US" sz="2800" b="1" dirty="0" smtClean="0">
                <a:latin typeface="Courier New"/>
                <a:cs typeface="Courier New"/>
              </a:rPr>
              <a:t>break </a:t>
            </a:r>
            <a:r>
              <a:rPr lang="en-US" sz="2800" dirty="0" smtClean="0"/>
              <a:t>can be used to exit a loop early</a:t>
            </a:r>
            <a:endParaRPr lang="en-US" sz="2000" dirty="0" smtClean="0">
              <a:latin typeface="Courier New"/>
              <a:cs typeface="Courier New"/>
            </a:endParaRPr>
          </a:p>
          <a:p>
            <a:pPr marL="0" indent="0">
              <a:buNone/>
            </a:pPr>
            <a:endParaRPr lang="en-US" sz="2000" b="1" dirty="0" smtClean="0">
              <a:solidFill>
                <a:srgbClr val="008000"/>
              </a:solidFill>
              <a:latin typeface="Courier New"/>
              <a:cs typeface="Courier New"/>
            </a:endParaRPr>
          </a:p>
          <a:p>
            <a:pPr marL="0" indent="0">
              <a:buNone/>
            </a:pPr>
            <a:endParaRPr lang="en-US" sz="2000" b="1" dirty="0">
              <a:solidFill>
                <a:srgbClr val="008000"/>
              </a:solidFill>
              <a:latin typeface="Courier New"/>
              <a:cs typeface="Courier New"/>
            </a:endParaRPr>
          </a:p>
          <a:p>
            <a:pPr marL="0" indent="0">
              <a:buNone/>
            </a:pPr>
            <a:r>
              <a:rPr lang="en-US" sz="2000" b="1" dirty="0" smtClean="0">
                <a:solidFill>
                  <a:srgbClr val="008000"/>
                </a:solidFill>
                <a:latin typeface="Courier New"/>
                <a:cs typeface="Courier New"/>
              </a:rPr>
              <a:t># </a:t>
            </a:r>
            <a:r>
              <a:rPr lang="en-US" sz="2000" b="1" dirty="0">
                <a:solidFill>
                  <a:srgbClr val="008000"/>
                </a:solidFill>
                <a:latin typeface="Courier New"/>
                <a:cs typeface="Courier New"/>
              </a:rPr>
              <a:t>What does this code do?</a:t>
            </a:r>
          </a:p>
          <a:p>
            <a:pPr marL="0" indent="0">
              <a:buNone/>
            </a:pPr>
            <a:r>
              <a:rPr lang="en-US" sz="2000" b="1" dirty="0" smtClean="0">
                <a:latin typeface="Courier New"/>
                <a:cs typeface="Courier New"/>
              </a:rPr>
              <a:t>while</a:t>
            </a:r>
            <a:r>
              <a:rPr lang="en-US" sz="2000" dirty="0" smtClean="0">
                <a:latin typeface="Courier New"/>
                <a:cs typeface="Courier New"/>
              </a:rPr>
              <a:t> True: </a:t>
            </a:r>
            <a:r>
              <a:rPr lang="en-US" sz="2000" dirty="0" smtClean="0">
                <a:solidFill>
                  <a:srgbClr val="008000"/>
                </a:solidFill>
                <a:latin typeface="Courier New"/>
                <a:cs typeface="Courier New"/>
              </a:rPr>
              <a:t> # This is an infinite loop</a:t>
            </a:r>
          </a:p>
          <a:p>
            <a:pPr marL="0" indent="0">
              <a:buNone/>
            </a:pPr>
            <a:r>
              <a:rPr lang="en-US" sz="2000" dirty="0" smtClean="0">
                <a:solidFill>
                  <a:srgbClr val="008000"/>
                </a:solidFill>
                <a:latin typeface="Courier New"/>
                <a:cs typeface="Courier New"/>
              </a:rPr>
              <a:t>    # Stop when the user types 'quit', 'Q', etc.</a:t>
            </a:r>
          </a:p>
          <a:p>
            <a:pPr marL="0" indent="0">
              <a:buNone/>
            </a:pPr>
            <a:r>
              <a:rPr lang="en-US" sz="2000" dirty="0" smtClean="0">
                <a:latin typeface="Courier New"/>
                <a:cs typeface="Courier New"/>
              </a:rPr>
              <a:t>    response = input("Enter number or 'quit':")</a:t>
            </a:r>
          </a:p>
          <a:p>
            <a:pPr marL="0" indent="0">
              <a:buNone/>
            </a:pPr>
            <a:r>
              <a:rPr lang="en-US" sz="2000" dirty="0" smtClean="0">
                <a:latin typeface="Courier New"/>
                <a:cs typeface="Courier New"/>
              </a:rPr>
              <a:t>    if </a:t>
            </a:r>
            <a:r>
              <a:rPr lang="en-US" sz="2000" dirty="0" err="1" smtClean="0">
                <a:latin typeface="Courier New"/>
                <a:cs typeface="Courier New"/>
              </a:rPr>
              <a:t>response.lower</a:t>
            </a:r>
            <a:r>
              <a:rPr lang="en-US" sz="2000" dirty="0" smtClean="0">
                <a:latin typeface="Courier New"/>
                <a:cs typeface="Courier New"/>
              </a:rPr>
              <a:t>().</a:t>
            </a:r>
            <a:r>
              <a:rPr lang="en-US" sz="2000" dirty="0" err="1" smtClean="0">
                <a:latin typeface="Courier New"/>
                <a:cs typeface="Courier New"/>
              </a:rPr>
              <a:t>startswith</a:t>
            </a:r>
            <a:r>
              <a:rPr lang="en-US" sz="2000" dirty="0" smtClean="0">
                <a:latin typeface="Courier New"/>
                <a:cs typeface="Courier New"/>
              </a:rPr>
              <a:t>('q'):</a:t>
            </a:r>
          </a:p>
          <a:p>
            <a:pPr marL="0" indent="0">
              <a:buNone/>
            </a:pPr>
            <a:r>
              <a:rPr lang="en-US" sz="2000" dirty="0">
                <a:latin typeface="Courier New"/>
                <a:cs typeface="Courier New"/>
              </a:rPr>
              <a:t> </a:t>
            </a:r>
            <a:r>
              <a:rPr lang="en-US" sz="2000" dirty="0" smtClean="0">
                <a:latin typeface="Courier New"/>
                <a:cs typeface="Courier New"/>
              </a:rPr>
              <a:t>       </a:t>
            </a:r>
            <a:r>
              <a:rPr lang="en-US" sz="2000" b="1" dirty="0" smtClean="0">
                <a:latin typeface="Courier New"/>
                <a:cs typeface="Courier New"/>
              </a:rPr>
              <a:t>break</a:t>
            </a:r>
            <a:r>
              <a:rPr lang="en-US" sz="2000" dirty="0">
                <a:solidFill>
                  <a:srgbClr val="008000"/>
                </a:solidFill>
                <a:latin typeface="Courier New"/>
                <a:cs typeface="Courier New"/>
              </a:rPr>
              <a:t> </a:t>
            </a:r>
            <a:r>
              <a:rPr lang="en-US" sz="2000" dirty="0" smtClean="0">
                <a:solidFill>
                  <a:srgbClr val="008000"/>
                </a:solidFill>
                <a:latin typeface="Courier New"/>
                <a:cs typeface="Courier New"/>
              </a:rPr>
              <a:t> # </a:t>
            </a:r>
            <a:r>
              <a:rPr lang="en-US" sz="2000" dirty="0">
                <a:solidFill>
                  <a:srgbClr val="008000"/>
                </a:solidFill>
                <a:latin typeface="Courier New"/>
                <a:cs typeface="Courier New"/>
              </a:rPr>
              <a:t>This </a:t>
            </a:r>
            <a:r>
              <a:rPr lang="en-US" sz="2000" dirty="0" smtClean="0">
                <a:solidFill>
                  <a:srgbClr val="008000"/>
                </a:solidFill>
                <a:latin typeface="Courier New"/>
                <a:cs typeface="Courier New"/>
              </a:rPr>
              <a:t>breaks out of the loop</a:t>
            </a:r>
            <a:endParaRPr lang="en-US" sz="2000" dirty="0" smtClean="0">
              <a:latin typeface="Courier New"/>
              <a:cs typeface="Courier New"/>
            </a:endParaRPr>
          </a:p>
          <a:p>
            <a:pPr marL="0" indent="0">
              <a:buNone/>
            </a:pPr>
            <a:endParaRPr lang="en-US" sz="2000" dirty="0" smtClean="0">
              <a:latin typeface="Courier New"/>
              <a:cs typeface="Courier New"/>
            </a:endParaRPr>
          </a:p>
          <a:p>
            <a:pPr marL="0" indent="0">
              <a:buNone/>
            </a:pPr>
            <a:r>
              <a:rPr lang="en-US" sz="2000" dirty="0">
                <a:latin typeface="Courier New"/>
                <a:cs typeface="Courier New"/>
              </a:rPr>
              <a:t> </a:t>
            </a:r>
            <a:r>
              <a:rPr lang="en-US" sz="2000" dirty="0" smtClean="0">
                <a:latin typeface="Courier New"/>
                <a:cs typeface="Courier New"/>
              </a:rPr>
              <a:t>   ...</a:t>
            </a:r>
          </a:p>
          <a:p>
            <a:pPr marL="0" indent="0">
              <a:buNone/>
            </a:pPr>
            <a:endParaRPr lang="en-US" sz="2000" dirty="0" smtClean="0">
              <a:latin typeface="Courier New"/>
              <a:cs typeface="Courier New"/>
            </a:endParaRPr>
          </a:p>
        </p:txBody>
      </p:sp>
      <p:sp>
        <p:nvSpPr>
          <p:cNvPr id="4" name="Slide Number Placeholder 3"/>
          <p:cNvSpPr>
            <a:spLocks noGrp="1"/>
          </p:cNvSpPr>
          <p:nvPr>
            <p:ph type="sldNum" sz="quarter" idx="12"/>
          </p:nvPr>
        </p:nvSpPr>
        <p:spPr/>
        <p:txBody>
          <a:bodyPr/>
          <a:lstStyle/>
          <a:p>
            <a:fld id="{81AE9630-6584-ED4B-B8EA-CB7A97BDB708}" type="slidenum">
              <a:rPr lang="en-US"/>
              <a:pPr/>
              <a:t>85</a:t>
            </a:fld>
            <a:endParaRPr lang="en-US"/>
          </a:p>
        </p:txBody>
      </p:sp>
      <p:sp>
        <p:nvSpPr>
          <p:cNvPr id="2" name="Date Placeholder 1"/>
          <p:cNvSpPr>
            <a:spLocks noGrp="1"/>
          </p:cNvSpPr>
          <p:nvPr>
            <p:ph type="dt" sz="half" idx="10"/>
          </p:nvPr>
        </p:nvSpPr>
        <p:spPr/>
        <p:txBody>
          <a:bodyPr/>
          <a:lstStyle/>
          <a:p>
            <a:fld id="{41B31983-DD1D-E74E-9345-0CD6545C4C45}" type="datetime3">
              <a:rPr lang="en-CA" smtClean="0"/>
              <a:t>13 September 2014</a:t>
            </a:fld>
            <a:endParaRPr lang="en-US" dirty="0"/>
          </a:p>
        </p:txBody>
      </p:sp>
      <p:sp>
        <p:nvSpPr>
          <p:cNvPr id="8" name="Rectangle 1"/>
          <p:cNvSpPr>
            <a:spLocks noGrp="1" noChangeArrowheads="1"/>
          </p:cNvSpPr>
          <p:nvPr>
            <p:ph type="title"/>
          </p:nvPr>
        </p:nvSpPr>
        <p:spPr>
          <a:xfrm>
            <a:off x="457200" y="18316"/>
            <a:ext cx="8229600" cy="1143000"/>
          </a:xfrm>
          <a:ln/>
        </p:spPr>
        <p:txBody>
          <a:bodyPr>
            <a:normAutofit/>
          </a:bodyPr>
          <a:lstStyle/>
          <a:p>
            <a:pPr algn="l"/>
            <a:r>
              <a:rPr lang="en-US" sz="4500" dirty="0" smtClean="0"/>
              <a:t>While loops (</a:t>
            </a:r>
            <a:r>
              <a:rPr lang="en-US" sz="3100" dirty="0" smtClean="0"/>
              <a:t>right round right round...</a:t>
            </a:r>
            <a:r>
              <a:rPr lang="en-US" sz="4500" dirty="0" smtClean="0"/>
              <a:t>)</a:t>
            </a:r>
            <a:endParaRPr lang="en-US" sz="4500" dirty="0"/>
          </a:p>
        </p:txBody>
      </p:sp>
    </p:spTree>
    <p:extLst>
      <p:ext uri="{BB962C8B-B14F-4D97-AF65-F5344CB8AC3E}">
        <p14:creationId xmlns:p14="http://schemas.microsoft.com/office/powerpoint/2010/main" val="32515855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normAutofit/>
          </a:bodyPr>
          <a:lstStyle/>
          <a:p>
            <a:pPr algn="l"/>
            <a:r>
              <a:rPr lang="en-US" sz="4500" dirty="0" smtClean="0"/>
              <a:t>Modules (</a:t>
            </a:r>
            <a:r>
              <a:rPr lang="en-US" sz="3600" dirty="0" smtClean="0"/>
              <a:t>why reinvent the wheel?</a:t>
            </a:r>
            <a:r>
              <a:rPr lang="en-US" sz="4500" dirty="0" smtClean="0"/>
              <a:t>)</a:t>
            </a:r>
            <a:endParaRPr lang="en-US" sz="4500" dirty="0"/>
          </a:p>
        </p:txBody>
      </p:sp>
      <p:sp>
        <p:nvSpPr>
          <p:cNvPr id="23554" name="Rectangle 2"/>
          <p:cNvSpPr>
            <a:spLocks noGrp="1" noChangeArrowheads="1"/>
          </p:cNvSpPr>
          <p:nvPr>
            <p:ph idx="1"/>
          </p:nvPr>
        </p:nvSpPr>
        <p:spPr>
          <a:xfrm>
            <a:off x="457200" y="1148616"/>
            <a:ext cx="8229600" cy="5181600"/>
          </a:xfrm>
          <a:noFill/>
          <a:ln/>
        </p:spPr>
        <p:txBody>
          <a:bodyPr anchor="t"/>
          <a:lstStyle/>
          <a:p>
            <a:pPr marL="0" indent="0">
              <a:buNone/>
            </a:pPr>
            <a:r>
              <a:rPr lang="en-US" sz="2400" dirty="0" smtClean="0"/>
              <a:t>Python has a spectacular assortment of </a:t>
            </a:r>
            <a:r>
              <a:rPr lang="en-US" sz="2400" b="1" dirty="0" smtClean="0"/>
              <a:t>modules</a:t>
            </a:r>
            <a:r>
              <a:rPr lang="en-US" sz="2400" dirty="0" smtClean="0"/>
              <a:t> that you can use (you have to import their </a:t>
            </a:r>
            <a:r>
              <a:rPr lang="en-US" sz="2400" b="1" dirty="0" smtClean="0"/>
              <a:t>names</a:t>
            </a:r>
            <a:r>
              <a:rPr lang="en-US" sz="2400" dirty="0" smtClean="0"/>
              <a:t> first, though)</a:t>
            </a:r>
          </a:p>
          <a:p>
            <a:pPr marL="0" indent="0">
              <a:buNone/>
            </a:pPr>
            <a:endParaRPr lang="en-US" sz="1800" b="1" dirty="0" smtClean="0">
              <a:latin typeface="Courier New"/>
              <a:cs typeface="Courier New"/>
            </a:endParaRPr>
          </a:p>
          <a:p>
            <a:pPr marL="0" indent="0">
              <a:buNone/>
            </a:pPr>
            <a:r>
              <a:rPr lang="en-US" sz="2000" dirty="0" smtClean="0">
                <a:latin typeface="Courier New"/>
                <a:cs typeface="Courier New"/>
              </a:rPr>
              <a:t>&gt;&gt;&gt; </a:t>
            </a:r>
            <a:r>
              <a:rPr lang="en-US" sz="2000" b="1" dirty="0" smtClean="0">
                <a:latin typeface="Courier New"/>
                <a:cs typeface="Courier New"/>
              </a:rPr>
              <a:t>from</a:t>
            </a:r>
            <a:r>
              <a:rPr lang="en-US" sz="2000" dirty="0" smtClean="0">
                <a:latin typeface="Courier New"/>
                <a:cs typeface="Courier New"/>
              </a:rPr>
              <a:t> random </a:t>
            </a:r>
            <a:r>
              <a:rPr lang="en-US" sz="2000" b="1" dirty="0" smtClean="0">
                <a:latin typeface="Courier New"/>
                <a:cs typeface="Courier New"/>
              </a:rPr>
              <a:t>import</a:t>
            </a:r>
            <a:r>
              <a:rPr lang="en-US" sz="2000" dirty="0" smtClean="0">
                <a:latin typeface="Courier New"/>
                <a:cs typeface="Courier New"/>
              </a:rPr>
              <a:t> </a:t>
            </a:r>
            <a:r>
              <a:rPr lang="en-US" sz="2000" dirty="0" err="1" smtClean="0">
                <a:latin typeface="Courier New"/>
                <a:cs typeface="Courier New"/>
              </a:rPr>
              <a:t>randint</a:t>
            </a:r>
            <a:r>
              <a:rPr lang="en-US" sz="2000" dirty="0" smtClean="0">
                <a:latin typeface="Courier New"/>
                <a:cs typeface="Courier New"/>
              </a:rPr>
              <a:t>  </a:t>
            </a:r>
            <a:r>
              <a:rPr lang="en-US" sz="2000" dirty="0" smtClean="0">
                <a:solidFill>
                  <a:srgbClr val="008000"/>
                </a:solidFill>
                <a:latin typeface="Courier New"/>
                <a:cs typeface="Courier New"/>
              </a:rPr>
              <a:t># now we can use it!</a:t>
            </a:r>
          </a:p>
          <a:p>
            <a:pPr marL="0" indent="0">
              <a:buNone/>
            </a:pPr>
            <a:r>
              <a:rPr lang="en-US" sz="2000" dirty="0" smtClean="0">
                <a:latin typeface="Courier New"/>
                <a:cs typeface="Courier New"/>
              </a:rPr>
              <a:t>&gt;&gt;&gt; </a:t>
            </a:r>
            <a:r>
              <a:rPr lang="en-US" sz="2000" dirty="0" err="1" smtClean="0">
                <a:latin typeface="Courier New"/>
                <a:cs typeface="Courier New"/>
              </a:rPr>
              <a:t>randint</a:t>
            </a:r>
            <a:r>
              <a:rPr lang="en-US" sz="2000" dirty="0" smtClean="0">
                <a:latin typeface="Courier New"/>
                <a:cs typeface="Courier New"/>
              </a:rPr>
              <a:t>(1, 6)  </a:t>
            </a:r>
            <a:r>
              <a:rPr lang="en-US" sz="2000" dirty="0" smtClean="0">
                <a:solidFill>
                  <a:srgbClr val="008000"/>
                </a:solidFill>
                <a:latin typeface="Courier New"/>
                <a:cs typeface="Courier New"/>
              </a:rPr>
              <a:t># roll a die</a:t>
            </a:r>
          </a:p>
          <a:p>
            <a:pPr marL="0" indent="0">
              <a:buNone/>
            </a:pPr>
            <a:r>
              <a:rPr lang="en-US" sz="2000" dirty="0">
                <a:latin typeface="Courier New"/>
                <a:cs typeface="Courier New"/>
              </a:rPr>
              <a:t>4  </a:t>
            </a:r>
            <a:r>
              <a:rPr lang="en-US" sz="2000" dirty="0">
                <a:solidFill>
                  <a:srgbClr val="008000"/>
                </a:solidFill>
                <a:latin typeface="Courier New"/>
                <a:cs typeface="Courier New"/>
              </a:rPr>
              <a:t># http://</a:t>
            </a:r>
            <a:r>
              <a:rPr lang="en-US" sz="2000" dirty="0" err="1">
                <a:solidFill>
                  <a:srgbClr val="008000"/>
                </a:solidFill>
                <a:latin typeface="Courier New"/>
                <a:cs typeface="Courier New"/>
              </a:rPr>
              <a:t>xkcd.com</a:t>
            </a:r>
            <a:r>
              <a:rPr lang="en-US" sz="2000" dirty="0">
                <a:solidFill>
                  <a:srgbClr val="008000"/>
                </a:solidFill>
                <a:latin typeface="Courier New"/>
                <a:cs typeface="Courier New"/>
              </a:rPr>
              <a:t>/221/</a:t>
            </a:r>
            <a:endParaRPr lang="en-US" sz="2000" dirty="0" smtClean="0">
              <a:solidFill>
                <a:srgbClr val="008000"/>
              </a:solidFill>
              <a:latin typeface="Courier New"/>
              <a:cs typeface="Courier New"/>
            </a:endParaRPr>
          </a:p>
          <a:p>
            <a:pPr marL="0" indent="0">
              <a:buNone/>
            </a:pPr>
            <a:r>
              <a:rPr lang="en-US" sz="2000" dirty="0" smtClean="0">
                <a:latin typeface="Courier New"/>
                <a:cs typeface="Courier New"/>
              </a:rPr>
              <a:t>&gt;&gt;&gt; </a:t>
            </a:r>
            <a:r>
              <a:rPr lang="en-US" sz="2000" b="1" dirty="0" smtClean="0">
                <a:latin typeface="Courier New"/>
                <a:cs typeface="Courier New"/>
              </a:rPr>
              <a:t>import</a:t>
            </a:r>
            <a:r>
              <a:rPr lang="en-US" sz="2000" dirty="0" smtClean="0">
                <a:latin typeface="Courier New"/>
                <a:cs typeface="Courier New"/>
              </a:rPr>
              <a:t> math</a:t>
            </a:r>
          </a:p>
          <a:p>
            <a:pPr marL="0" indent="0">
              <a:buNone/>
            </a:pPr>
            <a:r>
              <a:rPr lang="en-US" sz="2000" dirty="0" smtClean="0">
                <a:latin typeface="Courier New"/>
                <a:cs typeface="Courier New"/>
              </a:rPr>
              <a:t>&gt;&gt;&gt; </a:t>
            </a:r>
            <a:r>
              <a:rPr lang="en-US" sz="2000" dirty="0" err="1" smtClean="0">
                <a:latin typeface="Courier New"/>
                <a:cs typeface="Courier New"/>
              </a:rPr>
              <a:t>math.sqrt</a:t>
            </a:r>
            <a:r>
              <a:rPr lang="en-US" sz="2000" dirty="0" smtClean="0">
                <a:latin typeface="Courier New"/>
                <a:cs typeface="Courier New"/>
              </a:rPr>
              <a:t>(2)</a:t>
            </a:r>
            <a:endParaRPr lang="en-US" sz="2000" dirty="0">
              <a:latin typeface="Courier New"/>
              <a:cs typeface="Courier New"/>
            </a:endParaRPr>
          </a:p>
          <a:p>
            <a:pPr marL="0" indent="0">
              <a:buNone/>
            </a:pPr>
            <a:r>
              <a:rPr lang="en-US" sz="2000" dirty="0" smtClean="0">
                <a:latin typeface="Courier New"/>
                <a:cs typeface="Courier New"/>
              </a:rPr>
              <a:t>1.4142135623730951</a:t>
            </a:r>
          </a:p>
          <a:p>
            <a:pPr marL="0" indent="0">
              <a:buNone/>
            </a:pPr>
            <a:r>
              <a:rPr lang="en-US" sz="2000" dirty="0" smtClean="0">
                <a:latin typeface="Courier New"/>
                <a:cs typeface="Courier New"/>
              </a:rPr>
              <a:t>&gt;&gt;&gt; </a:t>
            </a:r>
            <a:r>
              <a:rPr lang="en-US" sz="2000" dirty="0" err="1" smtClean="0">
                <a:latin typeface="Courier New"/>
                <a:cs typeface="Courier New"/>
              </a:rPr>
              <a:t>math.cos</a:t>
            </a:r>
            <a:r>
              <a:rPr lang="en-US" sz="2000" dirty="0" smtClean="0">
                <a:latin typeface="Courier New"/>
                <a:cs typeface="Courier New"/>
              </a:rPr>
              <a:t>(0)</a:t>
            </a:r>
          </a:p>
          <a:p>
            <a:pPr marL="0" indent="0">
              <a:buNone/>
            </a:pPr>
            <a:r>
              <a:rPr lang="en-US" sz="2000" dirty="0" smtClean="0">
                <a:latin typeface="Courier New"/>
                <a:cs typeface="Courier New"/>
              </a:rPr>
              <a:t>1.0</a:t>
            </a:r>
          </a:p>
          <a:p>
            <a:pPr marL="0" indent="0">
              <a:buNone/>
            </a:pPr>
            <a:r>
              <a:rPr lang="en-US" sz="2000" dirty="0" smtClean="0">
                <a:latin typeface="Courier New"/>
                <a:cs typeface="Courier New"/>
              </a:rPr>
              <a:t>&gt;&gt;&gt; </a:t>
            </a:r>
            <a:r>
              <a:rPr lang="en-US" sz="2000" b="1" dirty="0" smtClean="0">
                <a:latin typeface="Courier New"/>
                <a:cs typeface="Courier New"/>
              </a:rPr>
              <a:t>import </a:t>
            </a:r>
            <a:r>
              <a:rPr lang="en-US" sz="2000" dirty="0" err="1" smtClean="0">
                <a:latin typeface="Courier New"/>
                <a:cs typeface="Courier New"/>
              </a:rPr>
              <a:t>datetime</a:t>
            </a:r>
            <a:endParaRPr lang="en-US" sz="2000" dirty="0" smtClean="0">
              <a:latin typeface="Courier New"/>
              <a:cs typeface="Courier New"/>
            </a:endParaRPr>
          </a:p>
          <a:p>
            <a:pPr marL="0" indent="0">
              <a:buNone/>
            </a:pPr>
            <a:r>
              <a:rPr lang="en-US" sz="2000" dirty="0" smtClean="0">
                <a:latin typeface="Courier New"/>
                <a:cs typeface="Courier New"/>
              </a:rPr>
              <a:t>&gt;&gt;&gt; </a:t>
            </a:r>
            <a:r>
              <a:rPr lang="en-US" sz="2000" dirty="0" err="1" smtClean="0">
                <a:latin typeface="Courier New"/>
                <a:cs typeface="Courier New"/>
              </a:rPr>
              <a:t>dir</a:t>
            </a:r>
            <a:r>
              <a:rPr lang="en-US" sz="2000" dirty="0" smtClean="0">
                <a:latin typeface="Courier New"/>
                <a:cs typeface="Courier New"/>
              </a:rPr>
              <a:t>(</a:t>
            </a:r>
            <a:r>
              <a:rPr lang="en-US" sz="2000" dirty="0" err="1" smtClean="0">
                <a:latin typeface="Courier New"/>
                <a:cs typeface="Courier New"/>
              </a:rPr>
              <a:t>datetime</a:t>
            </a:r>
            <a:r>
              <a:rPr lang="en-US" sz="2000" dirty="0" smtClean="0">
                <a:latin typeface="Courier New"/>
                <a:cs typeface="Courier New"/>
              </a:rPr>
              <a:t>)</a:t>
            </a:r>
          </a:p>
        </p:txBody>
      </p:sp>
      <p:sp>
        <p:nvSpPr>
          <p:cNvPr id="4" name="Slide Number Placeholder 3"/>
          <p:cNvSpPr>
            <a:spLocks noGrp="1"/>
          </p:cNvSpPr>
          <p:nvPr>
            <p:ph type="sldNum" sz="quarter" idx="12"/>
          </p:nvPr>
        </p:nvSpPr>
        <p:spPr/>
        <p:txBody>
          <a:bodyPr/>
          <a:lstStyle/>
          <a:p>
            <a:fld id="{81AE9630-6584-ED4B-B8EA-CB7A97BDB708}" type="slidenum">
              <a:rPr lang="en-US"/>
              <a:pPr/>
              <a:t>86</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Tree>
    <p:extLst>
      <p:ext uri="{BB962C8B-B14F-4D97-AF65-F5344CB8AC3E}">
        <p14:creationId xmlns:p14="http://schemas.microsoft.com/office/powerpoint/2010/main" val="4410116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5: Guessing game</a:t>
            </a:r>
            <a:endParaRPr lang="en-US" dirty="0"/>
          </a:p>
        </p:txBody>
      </p:sp>
      <p:sp>
        <p:nvSpPr>
          <p:cNvPr id="3" name="Content Placeholder 2"/>
          <p:cNvSpPr>
            <a:spLocks noGrp="1"/>
          </p:cNvSpPr>
          <p:nvPr>
            <p:ph idx="1"/>
          </p:nvPr>
        </p:nvSpPr>
        <p:spPr>
          <a:xfrm>
            <a:off x="457200" y="1161316"/>
            <a:ext cx="8229600" cy="4525963"/>
          </a:xfrm>
        </p:spPr>
        <p:txBody>
          <a:bodyPr/>
          <a:lstStyle/>
          <a:p>
            <a:pPr marL="0" indent="0">
              <a:buNone/>
            </a:pPr>
            <a:r>
              <a:rPr lang="en-US" sz="2800" dirty="0" smtClean="0"/>
              <a:t>Implement a guessing game:</a:t>
            </a:r>
          </a:p>
          <a:p>
            <a:pPr marL="0" indent="0">
              <a:buNone/>
            </a:pPr>
            <a:endParaRPr lang="en-US" sz="2800" dirty="0">
              <a:latin typeface="Courier New"/>
              <a:cs typeface="Courier New"/>
            </a:endParaRPr>
          </a:p>
          <a:p>
            <a:pPr marL="0" indent="0">
              <a:buNone/>
            </a:pPr>
            <a:r>
              <a:rPr lang="en-US" sz="2000" dirty="0" smtClean="0">
                <a:latin typeface="Courier New"/>
                <a:cs typeface="Courier New"/>
              </a:rPr>
              <a:t>Guess a number between 0 and 100: </a:t>
            </a:r>
            <a:r>
              <a:rPr lang="en-US" sz="2000" b="1" u="sng" dirty="0" smtClean="0">
                <a:latin typeface="Courier New"/>
                <a:cs typeface="Courier New"/>
              </a:rPr>
              <a:t>50</a:t>
            </a:r>
          </a:p>
          <a:p>
            <a:pPr marL="0" indent="0">
              <a:buNone/>
            </a:pPr>
            <a:r>
              <a:rPr lang="en-US" sz="2000" dirty="0" smtClean="0">
                <a:latin typeface="Courier New"/>
                <a:cs typeface="Courier New"/>
              </a:rPr>
              <a:t>Too high.</a:t>
            </a:r>
          </a:p>
          <a:p>
            <a:pPr marL="0" indent="0">
              <a:buNone/>
            </a:pPr>
            <a:r>
              <a:rPr lang="en-US" sz="2000" dirty="0" smtClean="0">
                <a:latin typeface="Courier New"/>
                <a:cs typeface="Courier New"/>
              </a:rPr>
              <a:t>Guess a number between 0 and 100: </a:t>
            </a:r>
            <a:r>
              <a:rPr lang="en-US" sz="2000" b="1" u="sng" dirty="0" smtClean="0">
                <a:latin typeface="Courier New"/>
                <a:cs typeface="Courier New"/>
              </a:rPr>
              <a:t>25</a:t>
            </a:r>
          </a:p>
          <a:p>
            <a:pPr marL="0" indent="0">
              <a:buNone/>
            </a:pPr>
            <a:r>
              <a:rPr lang="en-US" sz="2000" dirty="0" smtClean="0">
                <a:latin typeface="Courier New"/>
                <a:cs typeface="Courier New"/>
              </a:rPr>
              <a:t>Too low.</a:t>
            </a:r>
          </a:p>
          <a:p>
            <a:pPr marL="0" indent="0">
              <a:buNone/>
            </a:pPr>
            <a:r>
              <a:rPr lang="en-US" sz="2000" dirty="0" smtClean="0">
                <a:latin typeface="Courier New"/>
                <a:cs typeface="Courier New"/>
              </a:rPr>
              <a:t>Guess a number between 0 and 100: </a:t>
            </a:r>
            <a:r>
              <a:rPr lang="en-US" sz="2000" b="1" u="sng" dirty="0" smtClean="0">
                <a:latin typeface="Courier New"/>
                <a:cs typeface="Courier New"/>
              </a:rPr>
              <a:t>40</a:t>
            </a:r>
          </a:p>
          <a:p>
            <a:pPr marL="0" indent="0">
              <a:buNone/>
            </a:pPr>
            <a:r>
              <a:rPr lang="en-US" sz="2000" dirty="0" smtClean="0">
                <a:latin typeface="Courier New"/>
                <a:cs typeface="Courier New"/>
              </a:rPr>
              <a:t>Too low.</a:t>
            </a:r>
          </a:p>
          <a:p>
            <a:pPr marL="0" indent="0">
              <a:buNone/>
            </a:pPr>
            <a:r>
              <a:rPr lang="en-US" sz="2000" dirty="0" smtClean="0">
                <a:latin typeface="Courier New"/>
                <a:cs typeface="Courier New"/>
              </a:rPr>
              <a:t>Guess a number between 0 and 100: </a:t>
            </a:r>
            <a:r>
              <a:rPr lang="en-US" sz="2000" b="1" u="sng" dirty="0" smtClean="0">
                <a:latin typeface="Courier New"/>
                <a:cs typeface="Courier New"/>
              </a:rPr>
              <a:t>-2</a:t>
            </a:r>
          </a:p>
          <a:p>
            <a:pPr marL="0" indent="0">
              <a:buNone/>
            </a:pPr>
            <a:r>
              <a:rPr lang="en-US" sz="2000" dirty="0" smtClean="0">
                <a:latin typeface="Courier New"/>
                <a:cs typeface="Courier New"/>
              </a:rPr>
              <a:t>Guess a number between 0 and 100: </a:t>
            </a:r>
            <a:r>
              <a:rPr lang="en-US" sz="2000" b="1" u="sng" dirty="0" smtClean="0">
                <a:latin typeface="Courier New"/>
                <a:cs typeface="Courier New"/>
              </a:rPr>
              <a:t>47</a:t>
            </a:r>
          </a:p>
          <a:p>
            <a:pPr marL="0" indent="0">
              <a:buNone/>
            </a:pPr>
            <a:r>
              <a:rPr lang="en-US" sz="2000" dirty="0" smtClean="0">
                <a:latin typeface="Courier New"/>
                <a:cs typeface="Courier New"/>
              </a:rPr>
              <a:t>Correct. Thanks for playing!</a:t>
            </a:r>
          </a:p>
        </p:txBody>
      </p:sp>
      <p:sp>
        <p:nvSpPr>
          <p:cNvPr id="4" name="Date Placeholder 3"/>
          <p:cNvSpPr>
            <a:spLocks noGrp="1"/>
          </p:cNvSpPr>
          <p:nvPr>
            <p:ph type="dt" sz="half" idx="10"/>
          </p:nvPr>
        </p:nvSpPr>
        <p:spPr/>
        <p:txBody>
          <a:bodyPr/>
          <a:lstStyle/>
          <a:p>
            <a:fld id="{6A5C38FD-9E9D-4B47-9620-6F5A2A6EFF84}"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87</a:t>
            </a:fld>
            <a:endParaRPr lang="en-US"/>
          </a:p>
        </p:txBody>
      </p:sp>
      <p:sp>
        <p:nvSpPr>
          <p:cNvPr id="6" name="TextBox 5"/>
          <p:cNvSpPr txBox="1"/>
          <p:nvPr/>
        </p:nvSpPr>
        <p:spPr>
          <a:xfrm>
            <a:off x="4481475" y="5612050"/>
            <a:ext cx="4107014" cy="584776"/>
          </a:xfrm>
          <a:prstGeom prst="rect">
            <a:avLst/>
          </a:prstGeom>
          <a:noFill/>
          <a:ln>
            <a:solidFill>
              <a:schemeClr val="tx1"/>
            </a:solidFill>
          </a:ln>
        </p:spPr>
        <p:txBody>
          <a:bodyPr wrap="none" rtlCol="0">
            <a:spAutoFit/>
          </a:bodyPr>
          <a:lstStyle/>
          <a:p>
            <a:r>
              <a:rPr lang="en-US" sz="3200" dirty="0" smtClean="0"/>
              <a:t>hint: </a:t>
            </a:r>
            <a:r>
              <a:rPr lang="en-US" sz="3200" b="1" dirty="0" smtClean="0"/>
              <a:t>"random"</a:t>
            </a:r>
            <a:r>
              <a:rPr lang="en-US" sz="3200" dirty="0" smtClean="0"/>
              <a:t> module</a:t>
            </a:r>
            <a:endParaRPr lang="en-US" sz="3200" dirty="0"/>
          </a:p>
        </p:txBody>
      </p:sp>
    </p:spTree>
    <p:extLst>
      <p:ext uri="{BB962C8B-B14F-4D97-AF65-F5344CB8AC3E}">
        <p14:creationId xmlns:p14="http://schemas.microsoft.com/office/powerpoint/2010/main" val="3269963466"/>
      </p:ext>
    </p:extLst>
  </p:cSld>
  <p:clrMapOvr>
    <a:masterClrMapping/>
  </p:clrMapOvr>
  <p:timing>
    <p:tnLst>
      <p:par>
        <p:cTn xmlns:p14="http://schemas.microsoft.com/office/powerpoint/2010/mai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5: Solution</a:t>
            </a:r>
            <a:endParaRPr lang="en-US" dirty="0"/>
          </a:p>
        </p:txBody>
      </p:sp>
      <p:sp>
        <p:nvSpPr>
          <p:cNvPr id="3" name="Content Placeholder 2"/>
          <p:cNvSpPr>
            <a:spLocks noGrp="1"/>
          </p:cNvSpPr>
          <p:nvPr>
            <p:ph idx="1"/>
          </p:nvPr>
        </p:nvSpPr>
        <p:spPr>
          <a:xfrm>
            <a:off x="457200" y="1161316"/>
            <a:ext cx="8229600" cy="4927823"/>
          </a:xfrm>
        </p:spPr>
        <p:txBody>
          <a:bodyPr/>
          <a:lstStyle/>
          <a:p>
            <a:pPr marL="0" indent="0">
              <a:buNone/>
            </a:pPr>
            <a:r>
              <a:rPr lang="en-US" sz="1400" dirty="0" smtClean="0">
                <a:solidFill>
                  <a:srgbClr val="000000"/>
                </a:solidFill>
                <a:latin typeface="Courier New"/>
                <a:cs typeface="Courier New"/>
              </a:rPr>
              <a:t>from random import </a:t>
            </a:r>
            <a:r>
              <a:rPr lang="en-US" sz="1400" dirty="0" err="1" smtClean="0">
                <a:solidFill>
                  <a:srgbClr val="000000"/>
                </a:solidFill>
                <a:latin typeface="Courier New"/>
                <a:cs typeface="Courier New"/>
              </a:rPr>
              <a:t>randint</a:t>
            </a:r>
            <a:endParaRPr lang="en-US" sz="1400" dirty="0" smtClean="0">
              <a:solidFill>
                <a:srgbClr val="000000"/>
              </a:solidFill>
              <a:latin typeface="Courier New"/>
              <a:cs typeface="Courier New"/>
            </a:endParaRPr>
          </a:p>
          <a:p>
            <a:pPr marL="0" indent="0">
              <a:buNone/>
            </a:pPr>
            <a:r>
              <a:rPr lang="en-US" sz="1400" dirty="0" smtClean="0">
                <a:solidFill>
                  <a:srgbClr val="008000"/>
                </a:solidFill>
                <a:latin typeface="Courier New"/>
                <a:cs typeface="Courier New"/>
              </a:rPr>
              <a:t># Choose a random number</a:t>
            </a:r>
          </a:p>
          <a:p>
            <a:pPr marL="0" indent="0">
              <a:buNone/>
            </a:pPr>
            <a:r>
              <a:rPr lang="en-US" sz="1400" dirty="0" smtClean="0">
                <a:solidFill>
                  <a:srgbClr val="000000"/>
                </a:solidFill>
                <a:latin typeface="Courier New"/>
                <a:cs typeface="Courier New"/>
              </a:rPr>
              <a:t>low = 0</a:t>
            </a:r>
          </a:p>
          <a:p>
            <a:pPr marL="0" indent="0">
              <a:buNone/>
            </a:pPr>
            <a:r>
              <a:rPr lang="en-US" sz="1400" dirty="0" smtClean="0">
                <a:solidFill>
                  <a:srgbClr val="000000"/>
                </a:solidFill>
                <a:latin typeface="Courier New"/>
                <a:cs typeface="Courier New"/>
              </a:rPr>
              <a:t>high = 100</a:t>
            </a:r>
          </a:p>
          <a:p>
            <a:pPr marL="0" indent="0">
              <a:buNone/>
            </a:pPr>
            <a:r>
              <a:rPr lang="en-US" sz="1400" dirty="0" smtClean="0">
                <a:solidFill>
                  <a:srgbClr val="000000"/>
                </a:solidFill>
                <a:latin typeface="Courier New"/>
                <a:cs typeface="Courier New"/>
              </a:rPr>
              <a:t>answer = </a:t>
            </a:r>
            <a:r>
              <a:rPr lang="en-US" sz="1400" dirty="0" err="1" smtClean="0">
                <a:solidFill>
                  <a:srgbClr val="000000"/>
                </a:solidFill>
                <a:latin typeface="Courier New"/>
                <a:cs typeface="Courier New"/>
              </a:rPr>
              <a:t>randint</a:t>
            </a:r>
            <a:r>
              <a:rPr lang="en-US" sz="1400" dirty="0" smtClean="0">
                <a:solidFill>
                  <a:srgbClr val="000000"/>
                </a:solidFill>
                <a:latin typeface="Courier New"/>
                <a:cs typeface="Courier New"/>
              </a:rPr>
              <a:t>(low, high)</a:t>
            </a:r>
          </a:p>
          <a:p>
            <a:pPr marL="0" indent="0">
              <a:buNone/>
            </a:pPr>
            <a:endParaRPr lang="en-US" sz="1400" dirty="0" smtClean="0">
              <a:solidFill>
                <a:srgbClr val="000000"/>
              </a:solidFill>
              <a:latin typeface="Courier New"/>
              <a:cs typeface="Courier New"/>
            </a:endParaRPr>
          </a:p>
          <a:p>
            <a:pPr marL="0" indent="0">
              <a:buNone/>
            </a:pPr>
            <a:r>
              <a:rPr lang="da-DK" sz="1400" dirty="0" err="1" smtClean="0">
                <a:solidFill>
                  <a:srgbClr val="000000"/>
                </a:solidFill>
                <a:latin typeface="Courier New"/>
                <a:cs typeface="Courier New"/>
              </a:rPr>
              <a:t>found</a:t>
            </a:r>
            <a:r>
              <a:rPr lang="da-DK" sz="1400" dirty="0" smtClean="0">
                <a:solidFill>
                  <a:srgbClr val="000000"/>
                </a:solidFill>
                <a:latin typeface="Courier New"/>
                <a:cs typeface="Courier New"/>
              </a:rPr>
              <a:t> = False</a:t>
            </a:r>
          </a:p>
          <a:p>
            <a:pPr marL="0" indent="0">
              <a:buNone/>
            </a:pPr>
            <a:r>
              <a:rPr lang="da-DK" sz="1400" dirty="0" err="1" smtClean="0">
                <a:solidFill>
                  <a:srgbClr val="000000"/>
                </a:solidFill>
                <a:latin typeface="Courier New"/>
                <a:cs typeface="Courier New"/>
              </a:rPr>
              <a:t>while</a:t>
            </a:r>
            <a:r>
              <a:rPr lang="da-DK" sz="1400" dirty="0" smtClean="0">
                <a:solidFill>
                  <a:srgbClr val="000000"/>
                </a:solidFill>
                <a:latin typeface="Courier New"/>
                <a:cs typeface="Courier New"/>
              </a:rPr>
              <a:t> not </a:t>
            </a:r>
            <a:r>
              <a:rPr lang="da-DK" sz="1400" dirty="0" err="1" smtClean="0">
                <a:solidFill>
                  <a:srgbClr val="000000"/>
                </a:solidFill>
                <a:latin typeface="Courier New"/>
                <a:cs typeface="Courier New"/>
              </a:rPr>
              <a:t>found</a:t>
            </a:r>
            <a:r>
              <a:rPr lang="da-DK" sz="1400" dirty="0" smtClean="0">
                <a:solidFill>
                  <a:srgbClr val="000000"/>
                </a:solidFill>
                <a:latin typeface="Courier New"/>
                <a:cs typeface="Courier New"/>
              </a:rPr>
              <a:t>:</a:t>
            </a:r>
          </a:p>
          <a:p>
            <a:pPr marL="0" indent="0">
              <a:buNone/>
            </a:pPr>
            <a:r>
              <a:rPr lang="da-DK" sz="1400" dirty="0">
                <a:solidFill>
                  <a:srgbClr val="000000"/>
                </a:solidFill>
                <a:latin typeface="Courier New"/>
                <a:cs typeface="Courier New"/>
              </a:rPr>
              <a:t> </a:t>
            </a:r>
            <a:r>
              <a:rPr lang="da-DK" sz="1400" dirty="0" smtClean="0">
                <a:solidFill>
                  <a:srgbClr val="000000"/>
                </a:solidFill>
                <a:latin typeface="Courier New"/>
                <a:cs typeface="Courier New"/>
              </a:rPr>
              <a:t>   print("</a:t>
            </a:r>
            <a:r>
              <a:rPr lang="da-DK" sz="1400" dirty="0" err="1" smtClean="0">
                <a:solidFill>
                  <a:srgbClr val="000000"/>
                </a:solidFill>
                <a:latin typeface="Courier New"/>
                <a:cs typeface="Courier New"/>
              </a:rPr>
              <a:t>Guess</a:t>
            </a:r>
            <a:r>
              <a:rPr lang="da-DK" sz="1400" dirty="0" smtClean="0">
                <a:solidFill>
                  <a:srgbClr val="000000"/>
                </a:solidFill>
                <a:latin typeface="Courier New"/>
                <a:cs typeface="Courier New"/>
              </a:rPr>
              <a:t> a </a:t>
            </a:r>
            <a:r>
              <a:rPr lang="da-DK" sz="1400" dirty="0" err="1" smtClean="0">
                <a:solidFill>
                  <a:srgbClr val="000000"/>
                </a:solidFill>
                <a:latin typeface="Courier New"/>
                <a:cs typeface="Courier New"/>
              </a:rPr>
              <a:t>number</a:t>
            </a:r>
            <a:r>
              <a:rPr lang="da-DK" sz="1400" dirty="0" smtClean="0">
                <a:solidFill>
                  <a:srgbClr val="000000"/>
                </a:solidFill>
                <a:latin typeface="Courier New"/>
                <a:cs typeface="Courier New"/>
              </a:rPr>
              <a:t> </a:t>
            </a:r>
            <a:r>
              <a:rPr lang="da-DK" sz="1400" dirty="0" err="1" smtClean="0">
                <a:solidFill>
                  <a:srgbClr val="000000"/>
                </a:solidFill>
                <a:latin typeface="Courier New"/>
                <a:cs typeface="Courier New"/>
              </a:rPr>
              <a:t>between</a:t>
            </a:r>
            <a:r>
              <a:rPr lang="da-DK" sz="1400" dirty="0" smtClean="0">
                <a:solidFill>
                  <a:srgbClr val="000000"/>
                </a:solidFill>
                <a:latin typeface="Courier New"/>
                <a:cs typeface="Courier New"/>
              </a:rPr>
              <a:t> {} and {}: "</a:t>
            </a:r>
          </a:p>
          <a:p>
            <a:pPr marL="0" indent="0">
              <a:buNone/>
            </a:pPr>
            <a:r>
              <a:rPr lang="da-DK" sz="1400" dirty="0" smtClean="0">
                <a:solidFill>
                  <a:srgbClr val="000000"/>
                </a:solidFill>
                <a:latin typeface="Courier New"/>
                <a:cs typeface="Courier New"/>
              </a:rPr>
              <a:t>          "".format(</a:t>
            </a:r>
            <a:r>
              <a:rPr lang="da-DK" sz="1400" dirty="0" err="1" smtClean="0">
                <a:solidFill>
                  <a:srgbClr val="000000"/>
                </a:solidFill>
                <a:latin typeface="Courier New"/>
                <a:cs typeface="Courier New"/>
              </a:rPr>
              <a:t>low</a:t>
            </a:r>
            <a:r>
              <a:rPr lang="da-DK" sz="1400" dirty="0" smtClean="0">
                <a:solidFill>
                  <a:srgbClr val="000000"/>
                </a:solidFill>
                <a:latin typeface="Courier New"/>
                <a:cs typeface="Courier New"/>
              </a:rPr>
              <a:t>, </a:t>
            </a:r>
            <a:r>
              <a:rPr lang="da-DK" sz="1400" dirty="0" err="1" smtClean="0">
                <a:solidFill>
                  <a:srgbClr val="000000"/>
                </a:solidFill>
                <a:latin typeface="Courier New"/>
                <a:cs typeface="Courier New"/>
              </a:rPr>
              <a:t>high</a:t>
            </a:r>
            <a:r>
              <a:rPr lang="da-DK" sz="1400" dirty="0" smtClean="0">
                <a:solidFill>
                  <a:srgbClr val="000000"/>
                </a:solidFill>
                <a:latin typeface="Courier New"/>
                <a:cs typeface="Courier New"/>
              </a:rPr>
              <a:t>), end="")</a:t>
            </a:r>
          </a:p>
          <a:p>
            <a:pPr marL="0" indent="0">
              <a:buNone/>
            </a:pPr>
            <a:r>
              <a:rPr lang="da-DK" sz="1400" dirty="0" smtClean="0">
                <a:solidFill>
                  <a:srgbClr val="000000"/>
                </a:solidFill>
                <a:latin typeface="Courier New"/>
                <a:cs typeface="Courier New"/>
              </a:rPr>
              <a:t>    </a:t>
            </a:r>
            <a:r>
              <a:rPr lang="da-DK" sz="1400" dirty="0" err="1" smtClean="0">
                <a:solidFill>
                  <a:srgbClr val="000000"/>
                </a:solidFill>
                <a:latin typeface="Courier New"/>
                <a:cs typeface="Courier New"/>
              </a:rPr>
              <a:t>guess</a:t>
            </a:r>
            <a:r>
              <a:rPr lang="da-DK" sz="1400" dirty="0" smtClean="0">
                <a:solidFill>
                  <a:srgbClr val="000000"/>
                </a:solidFill>
                <a:latin typeface="Courier New"/>
                <a:cs typeface="Courier New"/>
              </a:rPr>
              <a:t> = </a:t>
            </a:r>
            <a:r>
              <a:rPr lang="da-DK" sz="1400" dirty="0" err="1" smtClean="0">
                <a:solidFill>
                  <a:srgbClr val="000000"/>
                </a:solidFill>
                <a:latin typeface="Courier New"/>
                <a:cs typeface="Courier New"/>
              </a:rPr>
              <a:t>int</a:t>
            </a:r>
            <a:r>
              <a:rPr lang="da-DK" sz="1400" dirty="0" smtClean="0">
                <a:solidFill>
                  <a:srgbClr val="000000"/>
                </a:solidFill>
                <a:latin typeface="Courier New"/>
                <a:cs typeface="Courier New"/>
              </a:rPr>
              <a:t>(input())</a:t>
            </a:r>
          </a:p>
          <a:p>
            <a:pPr marL="0" indent="0">
              <a:buNone/>
            </a:pPr>
            <a:r>
              <a:rPr lang="da-DK" sz="1400" dirty="0">
                <a:solidFill>
                  <a:srgbClr val="000000"/>
                </a:solidFill>
                <a:latin typeface="Courier New"/>
                <a:cs typeface="Courier New"/>
              </a:rPr>
              <a:t> </a:t>
            </a:r>
            <a:r>
              <a:rPr lang="da-DK" sz="1400" dirty="0" smtClean="0">
                <a:solidFill>
                  <a:srgbClr val="000000"/>
                </a:solidFill>
                <a:latin typeface="Courier New"/>
                <a:cs typeface="Courier New"/>
              </a:rPr>
              <a:t>   </a:t>
            </a:r>
            <a:r>
              <a:rPr lang="da-DK" sz="1400" dirty="0" smtClean="0">
                <a:solidFill>
                  <a:srgbClr val="008000"/>
                </a:solidFill>
                <a:latin typeface="Courier New"/>
                <a:cs typeface="Courier New"/>
              </a:rPr>
              <a:t># Print </a:t>
            </a:r>
            <a:r>
              <a:rPr lang="da-DK" sz="1400" dirty="0" err="1" smtClean="0">
                <a:solidFill>
                  <a:srgbClr val="008000"/>
                </a:solidFill>
                <a:latin typeface="Courier New"/>
                <a:cs typeface="Courier New"/>
              </a:rPr>
              <a:t>response</a:t>
            </a:r>
            <a:r>
              <a:rPr lang="da-DK" sz="1400" dirty="0" smtClean="0">
                <a:solidFill>
                  <a:srgbClr val="008000"/>
                </a:solidFill>
                <a:latin typeface="Courier New"/>
                <a:cs typeface="Courier New"/>
              </a:rPr>
              <a:t> </a:t>
            </a:r>
            <a:r>
              <a:rPr lang="da-DK" sz="1400" dirty="0" err="1" smtClean="0">
                <a:solidFill>
                  <a:srgbClr val="008000"/>
                </a:solidFill>
                <a:latin typeface="Courier New"/>
                <a:cs typeface="Courier New"/>
              </a:rPr>
              <a:t>if</a:t>
            </a:r>
            <a:r>
              <a:rPr lang="da-DK" sz="1400" dirty="0" smtClean="0">
                <a:solidFill>
                  <a:srgbClr val="008000"/>
                </a:solidFill>
                <a:latin typeface="Courier New"/>
                <a:cs typeface="Courier New"/>
              </a:rPr>
              <a:t> </a:t>
            </a:r>
            <a:r>
              <a:rPr lang="da-DK" sz="1400" dirty="0" err="1" smtClean="0">
                <a:solidFill>
                  <a:srgbClr val="008000"/>
                </a:solidFill>
                <a:latin typeface="Courier New"/>
                <a:cs typeface="Courier New"/>
              </a:rPr>
              <a:t>guess</a:t>
            </a:r>
            <a:r>
              <a:rPr lang="da-DK" sz="1400" dirty="0" smtClean="0">
                <a:solidFill>
                  <a:srgbClr val="008000"/>
                </a:solidFill>
                <a:latin typeface="Courier New"/>
                <a:cs typeface="Courier New"/>
              </a:rPr>
              <a:t> is in range</a:t>
            </a:r>
          </a:p>
          <a:p>
            <a:pPr marL="0" indent="0">
              <a:buNone/>
            </a:pPr>
            <a:r>
              <a:rPr lang="da-DK" sz="1400" dirty="0">
                <a:solidFill>
                  <a:srgbClr val="000000"/>
                </a:solidFill>
                <a:latin typeface="Courier New"/>
                <a:cs typeface="Courier New"/>
              </a:rPr>
              <a:t> </a:t>
            </a:r>
            <a:r>
              <a:rPr lang="da-DK" sz="1400" dirty="0" smtClean="0">
                <a:solidFill>
                  <a:srgbClr val="000000"/>
                </a:solidFill>
                <a:latin typeface="Courier New"/>
                <a:cs typeface="Courier New"/>
              </a:rPr>
              <a:t>   </a:t>
            </a:r>
            <a:r>
              <a:rPr lang="da-DK" sz="1400" dirty="0" err="1" smtClean="0">
                <a:solidFill>
                  <a:srgbClr val="000000"/>
                </a:solidFill>
                <a:latin typeface="Courier New"/>
                <a:cs typeface="Courier New"/>
              </a:rPr>
              <a:t>if</a:t>
            </a:r>
            <a:r>
              <a:rPr lang="da-DK" sz="1400" dirty="0" smtClean="0">
                <a:solidFill>
                  <a:srgbClr val="000000"/>
                </a:solidFill>
                <a:latin typeface="Courier New"/>
                <a:cs typeface="Courier New"/>
              </a:rPr>
              <a:t> </a:t>
            </a:r>
            <a:r>
              <a:rPr lang="da-DK" sz="1400" dirty="0" err="1" smtClean="0">
                <a:solidFill>
                  <a:srgbClr val="000000"/>
                </a:solidFill>
                <a:latin typeface="Courier New"/>
                <a:cs typeface="Courier New"/>
              </a:rPr>
              <a:t>guess</a:t>
            </a:r>
            <a:r>
              <a:rPr lang="da-DK" sz="1400" dirty="0" smtClean="0">
                <a:solidFill>
                  <a:srgbClr val="000000"/>
                </a:solidFill>
                <a:latin typeface="Courier New"/>
                <a:cs typeface="Courier New"/>
              </a:rPr>
              <a:t> &gt;= </a:t>
            </a:r>
            <a:r>
              <a:rPr lang="da-DK" sz="1400" dirty="0" err="1" smtClean="0">
                <a:solidFill>
                  <a:srgbClr val="000000"/>
                </a:solidFill>
                <a:latin typeface="Courier New"/>
                <a:cs typeface="Courier New"/>
              </a:rPr>
              <a:t>low</a:t>
            </a:r>
            <a:r>
              <a:rPr lang="da-DK" sz="1400" dirty="0" smtClean="0">
                <a:solidFill>
                  <a:srgbClr val="000000"/>
                </a:solidFill>
                <a:latin typeface="Courier New"/>
                <a:cs typeface="Courier New"/>
              </a:rPr>
              <a:t> and </a:t>
            </a:r>
            <a:r>
              <a:rPr lang="da-DK" sz="1400" dirty="0" err="1" smtClean="0">
                <a:solidFill>
                  <a:srgbClr val="000000"/>
                </a:solidFill>
                <a:latin typeface="Courier New"/>
                <a:cs typeface="Courier New"/>
              </a:rPr>
              <a:t>guess</a:t>
            </a:r>
            <a:r>
              <a:rPr lang="da-DK" sz="1400" dirty="0" smtClean="0">
                <a:solidFill>
                  <a:srgbClr val="000000"/>
                </a:solidFill>
                <a:latin typeface="Courier New"/>
                <a:cs typeface="Courier New"/>
              </a:rPr>
              <a:t> &lt;= </a:t>
            </a:r>
            <a:r>
              <a:rPr lang="da-DK" sz="1400" dirty="0" err="1" smtClean="0">
                <a:solidFill>
                  <a:srgbClr val="000000"/>
                </a:solidFill>
                <a:latin typeface="Courier New"/>
                <a:cs typeface="Courier New"/>
              </a:rPr>
              <a:t>high</a:t>
            </a:r>
            <a:r>
              <a:rPr lang="da-DK" sz="1400" dirty="0" smtClean="0">
                <a:solidFill>
                  <a:srgbClr val="000000"/>
                </a:solidFill>
                <a:latin typeface="Courier New"/>
                <a:cs typeface="Courier New"/>
              </a:rPr>
              <a:t>:</a:t>
            </a:r>
          </a:p>
          <a:p>
            <a:pPr marL="0" indent="0">
              <a:buNone/>
            </a:pPr>
            <a:r>
              <a:rPr lang="da-DK" sz="1400" dirty="0">
                <a:solidFill>
                  <a:srgbClr val="000000"/>
                </a:solidFill>
                <a:latin typeface="Courier New"/>
                <a:cs typeface="Courier New"/>
              </a:rPr>
              <a:t> </a:t>
            </a:r>
            <a:r>
              <a:rPr lang="da-DK" sz="1400" dirty="0" smtClean="0">
                <a:solidFill>
                  <a:srgbClr val="000000"/>
                </a:solidFill>
                <a:latin typeface="Courier New"/>
                <a:cs typeface="Courier New"/>
              </a:rPr>
              <a:t>       </a:t>
            </a:r>
            <a:r>
              <a:rPr lang="da-DK" sz="1400" dirty="0" err="1" smtClean="0">
                <a:solidFill>
                  <a:srgbClr val="000000"/>
                </a:solidFill>
                <a:latin typeface="Courier New"/>
                <a:cs typeface="Courier New"/>
              </a:rPr>
              <a:t>if</a:t>
            </a:r>
            <a:r>
              <a:rPr lang="da-DK" sz="1400" dirty="0" smtClean="0">
                <a:solidFill>
                  <a:srgbClr val="000000"/>
                </a:solidFill>
                <a:latin typeface="Courier New"/>
                <a:cs typeface="Courier New"/>
              </a:rPr>
              <a:t> </a:t>
            </a:r>
            <a:r>
              <a:rPr lang="da-DK" sz="1400" dirty="0" err="1" smtClean="0">
                <a:solidFill>
                  <a:srgbClr val="000000"/>
                </a:solidFill>
                <a:latin typeface="Courier New"/>
                <a:cs typeface="Courier New"/>
              </a:rPr>
              <a:t>guess</a:t>
            </a:r>
            <a:r>
              <a:rPr lang="da-DK" sz="1400" dirty="0" smtClean="0">
                <a:solidFill>
                  <a:srgbClr val="000000"/>
                </a:solidFill>
                <a:latin typeface="Courier New"/>
                <a:cs typeface="Courier New"/>
              </a:rPr>
              <a:t> &gt; </a:t>
            </a:r>
            <a:r>
              <a:rPr lang="da-DK" sz="1400" dirty="0" err="1" smtClean="0">
                <a:solidFill>
                  <a:srgbClr val="000000"/>
                </a:solidFill>
                <a:latin typeface="Courier New"/>
                <a:cs typeface="Courier New"/>
              </a:rPr>
              <a:t>answer</a:t>
            </a:r>
            <a:r>
              <a:rPr lang="da-DK" sz="1400" dirty="0" smtClean="0">
                <a:solidFill>
                  <a:srgbClr val="000000"/>
                </a:solidFill>
                <a:latin typeface="Courier New"/>
                <a:cs typeface="Courier New"/>
              </a:rPr>
              <a:t>:</a:t>
            </a:r>
          </a:p>
          <a:p>
            <a:pPr marL="0" indent="0">
              <a:buNone/>
            </a:pPr>
            <a:r>
              <a:rPr lang="da-DK" sz="1400" dirty="0" smtClean="0">
                <a:solidFill>
                  <a:srgbClr val="000000"/>
                </a:solidFill>
                <a:latin typeface="Courier New"/>
                <a:cs typeface="Courier New"/>
              </a:rPr>
              <a:t>            print("Too </a:t>
            </a:r>
            <a:r>
              <a:rPr lang="da-DK" sz="1400" dirty="0" err="1" smtClean="0">
                <a:solidFill>
                  <a:srgbClr val="000000"/>
                </a:solidFill>
                <a:latin typeface="Courier New"/>
                <a:cs typeface="Courier New"/>
              </a:rPr>
              <a:t>high</a:t>
            </a:r>
            <a:r>
              <a:rPr lang="da-DK" sz="1400" dirty="0" smtClean="0">
                <a:solidFill>
                  <a:srgbClr val="000000"/>
                </a:solidFill>
                <a:latin typeface="Courier New"/>
                <a:cs typeface="Courier New"/>
              </a:rPr>
              <a:t>.")</a:t>
            </a:r>
          </a:p>
          <a:p>
            <a:pPr marL="0" indent="0">
              <a:buNone/>
            </a:pPr>
            <a:r>
              <a:rPr lang="da-DK" sz="1400" dirty="0">
                <a:solidFill>
                  <a:srgbClr val="000000"/>
                </a:solidFill>
                <a:latin typeface="Courier New"/>
                <a:cs typeface="Courier New"/>
              </a:rPr>
              <a:t>    </a:t>
            </a:r>
            <a:r>
              <a:rPr lang="da-DK" sz="1400" dirty="0" smtClean="0">
                <a:solidFill>
                  <a:srgbClr val="000000"/>
                </a:solidFill>
                <a:latin typeface="Courier New"/>
                <a:cs typeface="Courier New"/>
              </a:rPr>
              <a:t>    </a:t>
            </a:r>
            <a:r>
              <a:rPr lang="da-DK" sz="1400" dirty="0" err="1" smtClean="0">
                <a:solidFill>
                  <a:srgbClr val="000000"/>
                </a:solidFill>
                <a:latin typeface="Courier New"/>
                <a:cs typeface="Courier New"/>
              </a:rPr>
              <a:t>elif</a:t>
            </a:r>
            <a:r>
              <a:rPr lang="da-DK" sz="1400" dirty="0" smtClean="0">
                <a:solidFill>
                  <a:srgbClr val="000000"/>
                </a:solidFill>
                <a:latin typeface="Courier New"/>
                <a:cs typeface="Courier New"/>
              </a:rPr>
              <a:t> </a:t>
            </a:r>
            <a:r>
              <a:rPr lang="da-DK" sz="1400" dirty="0" err="1" smtClean="0">
                <a:solidFill>
                  <a:srgbClr val="000000"/>
                </a:solidFill>
                <a:latin typeface="Courier New"/>
                <a:cs typeface="Courier New"/>
              </a:rPr>
              <a:t>guess</a:t>
            </a:r>
            <a:r>
              <a:rPr lang="da-DK" sz="1400" dirty="0" smtClean="0">
                <a:solidFill>
                  <a:srgbClr val="000000"/>
                </a:solidFill>
                <a:latin typeface="Courier New"/>
                <a:cs typeface="Courier New"/>
              </a:rPr>
              <a:t> &lt; </a:t>
            </a:r>
            <a:r>
              <a:rPr lang="da-DK" sz="1400" dirty="0" err="1" smtClean="0">
                <a:solidFill>
                  <a:srgbClr val="000000"/>
                </a:solidFill>
                <a:latin typeface="Courier New"/>
                <a:cs typeface="Courier New"/>
              </a:rPr>
              <a:t>answer</a:t>
            </a:r>
            <a:r>
              <a:rPr lang="da-DK" sz="1400" dirty="0" smtClean="0">
                <a:solidFill>
                  <a:srgbClr val="000000"/>
                </a:solidFill>
                <a:latin typeface="Courier New"/>
                <a:cs typeface="Courier New"/>
              </a:rPr>
              <a:t>:</a:t>
            </a:r>
          </a:p>
          <a:p>
            <a:pPr marL="0" indent="0">
              <a:buNone/>
            </a:pPr>
            <a:r>
              <a:rPr lang="da-DK" sz="1400" dirty="0">
                <a:solidFill>
                  <a:srgbClr val="000000"/>
                </a:solidFill>
                <a:latin typeface="Courier New"/>
                <a:cs typeface="Courier New"/>
              </a:rPr>
              <a:t> </a:t>
            </a:r>
            <a:r>
              <a:rPr lang="da-DK" sz="1400" dirty="0" smtClean="0">
                <a:solidFill>
                  <a:srgbClr val="000000"/>
                </a:solidFill>
                <a:latin typeface="Courier New"/>
                <a:cs typeface="Courier New"/>
              </a:rPr>
              <a:t>   </a:t>
            </a:r>
            <a:r>
              <a:rPr lang="da-DK" sz="1400" dirty="0">
                <a:solidFill>
                  <a:srgbClr val="000000"/>
                </a:solidFill>
                <a:latin typeface="Courier New"/>
                <a:cs typeface="Courier New"/>
              </a:rPr>
              <a:t>   </a:t>
            </a:r>
            <a:r>
              <a:rPr lang="da-DK" sz="1400" dirty="0" smtClean="0">
                <a:solidFill>
                  <a:srgbClr val="000000"/>
                </a:solidFill>
                <a:latin typeface="Courier New"/>
                <a:cs typeface="Courier New"/>
              </a:rPr>
              <a:t>     print("Too </a:t>
            </a:r>
            <a:r>
              <a:rPr lang="da-DK" sz="1400" dirty="0" err="1" smtClean="0">
                <a:solidFill>
                  <a:srgbClr val="000000"/>
                </a:solidFill>
                <a:latin typeface="Courier New"/>
                <a:cs typeface="Courier New"/>
              </a:rPr>
              <a:t>low</a:t>
            </a:r>
            <a:r>
              <a:rPr lang="da-DK" sz="1400" dirty="0" smtClean="0">
                <a:solidFill>
                  <a:srgbClr val="000000"/>
                </a:solidFill>
                <a:latin typeface="Courier New"/>
                <a:cs typeface="Courier New"/>
              </a:rPr>
              <a:t>.")</a:t>
            </a:r>
          </a:p>
          <a:p>
            <a:pPr marL="0" indent="0">
              <a:buNone/>
            </a:pPr>
            <a:r>
              <a:rPr lang="da-DK" sz="1400" dirty="0" smtClean="0">
                <a:solidFill>
                  <a:srgbClr val="000000"/>
                </a:solidFill>
                <a:latin typeface="Courier New"/>
                <a:cs typeface="Courier New"/>
              </a:rPr>
              <a:t>        </a:t>
            </a:r>
            <a:r>
              <a:rPr lang="da-DK" sz="1400" dirty="0" err="1" smtClean="0">
                <a:solidFill>
                  <a:srgbClr val="000000"/>
                </a:solidFill>
                <a:latin typeface="Courier New"/>
                <a:cs typeface="Courier New"/>
              </a:rPr>
              <a:t>else</a:t>
            </a:r>
            <a:r>
              <a:rPr lang="da-DK" sz="1400" dirty="0" smtClean="0">
                <a:solidFill>
                  <a:srgbClr val="000000"/>
                </a:solidFill>
                <a:latin typeface="Courier New"/>
                <a:cs typeface="Courier New"/>
              </a:rPr>
              <a:t>:</a:t>
            </a:r>
          </a:p>
          <a:p>
            <a:pPr marL="0" indent="0">
              <a:buNone/>
            </a:pPr>
            <a:r>
              <a:rPr lang="da-DK" sz="1400" dirty="0">
                <a:solidFill>
                  <a:srgbClr val="000000"/>
                </a:solidFill>
                <a:latin typeface="Courier New"/>
                <a:cs typeface="Courier New"/>
              </a:rPr>
              <a:t> </a:t>
            </a:r>
            <a:r>
              <a:rPr lang="da-DK" sz="1400" dirty="0" smtClean="0">
                <a:solidFill>
                  <a:srgbClr val="000000"/>
                </a:solidFill>
                <a:latin typeface="Courier New"/>
                <a:cs typeface="Courier New"/>
              </a:rPr>
              <a:t>           print("</a:t>
            </a:r>
            <a:r>
              <a:rPr lang="da-DK" sz="1400" dirty="0" err="1" smtClean="0">
                <a:solidFill>
                  <a:srgbClr val="000000"/>
                </a:solidFill>
                <a:latin typeface="Courier New"/>
                <a:cs typeface="Courier New"/>
              </a:rPr>
              <a:t>Correct</a:t>
            </a:r>
            <a:r>
              <a:rPr lang="da-DK" sz="1400" dirty="0" smtClean="0">
                <a:solidFill>
                  <a:srgbClr val="000000"/>
                </a:solidFill>
                <a:latin typeface="Courier New"/>
                <a:cs typeface="Courier New"/>
              </a:rPr>
              <a:t>. </a:t>
            </a:r>
            <a:r>
              <a:rPr lang="da-DK" sz="1400" dirty="0" err="1" smtClean="0">
                <a:solidFill>
                  <a:srgbClr val="000000"/>
                </a:solidFill>
                <a:latin typeface="Courier New"/>
                <a:cs typeface="Courier New"/>
              </a:rPr>
              <a:t>Thanks</a:t>
            </a:r>
            <a:r>
              <a:rPr lang="da-DK" sz="1400" dirty="0" smtClean="0">
                <a:solidFill>
                  <a:srgbClr val="000000"/>
                </a:solidFill>
                <a:latin typeface="Courier New"/>
                <a:cs typeface="Courier New"/>
              </a:rPr>
              <a:t> for </a:t>
            </a:r>
            <a:r>
              <a:rPr lang="da-DK" sz="1400" dirty="0" err="1" smtClean="0">
                <a:solidFill>
                  <a:srgbClr val="000000"/>
                </a:solidFill>
                <a:latin typeface="Courier New"/>
                <a:cs typeface="Courier New"/>
              </a:rPr>
              <a:t>playing</a:t>
            </a:r>
            <a:r>
              <a:rPr lang="da-DK" sz="1400" dirty="0" smtClean="0">
                <a:solidFill>
                  <a:srgbClr val="000000"/>
                </a:solidFill>
                <a:latin typeface="Courier New"/>
                <a:cs typeface="Courier New"/>
              </a:rPr>
              <a:t>!")</a:t>
            </a:r>
          </a:p>
          <a:p>
            <a:pPr marL="0" indent="0">
              <a:buNone/>
            </a:pPr>
            <a:r>
              <a:rPr lang="da-DK" sz="1400" dirty="0">
                <a:solidFill>
                  <a:srgbClr val="000000"/>
                </a:solidFill>
                <a:latin typeface="Courier New"/>
                <a:cs typeface="Courier New"/>
              </a:rPr>
              <a:t> </a:t>
            </a:r>
            <a:r>
              <a:rPr lang="da-DK" sz="1400" dirty="0" smtClean="0">
                <a:solidFill>
                  <a:srgbClr val="000000"/>
                </a:solidFill>
                <a:latin typeface="Courier New"/>
                <a:cs typeface="Courier New"/>
              </a:rPr>
              <a:t>           </a:t>
            </a:r>
            <a:r>
              <a:rPr lang="da-DK" sz="1400" dirty="0" err="1" smtClean="0">
                <a:solidFill>
                  <a:srgbClr val="000000"/>
                </a:solidFill>
                <a:latin typeface="Courier New"/>
                <a:cs typeface="Courier New"/>
              </a:rPr>
              <a:t>found</a:t>
            </a:r>
            <a:r>
              <a:rPr lang="da-DK" sz="1400" dirty="0" smtClean="0">
                <a:solidFill>
                  <a:srgbClr val="000000"/>
                </a:solidFill>
                <a:latin typeface="Courier New"/>
                <a:cs typeface="Courier New"/>
              </a:rPr>
              <a:t> = True  </a:t>
            </a:r>
            <a:r>
              <a:rPr lang="da-DK" sz="1400" dirty="0" smtClean="0">
                <a:solidFill>
                  <a:srgbClr val="008000"/>
                </a:solidFill>
                <a:latin typeface="Courier New"/>
                <a:cs typeface="Courier New"/>
              </a:rPr>
              <a:t># Or </a:t>
            </a:r>
            <a:r>
              <a:rPr lang="da-DK" sz="1400" dirty="0" err="1" smtClean="0">
                <a:solidFill>
                  <a:srgbClr val="008000"/>
                </a:solidFill>
                <a:latin typeface="Courier New"/>
                <a:cs typeface="Courier New"/>
              </a:rPr>
              <a:t>you</a:t>
            </a:r>
            <a:r>
              <a:rPr lang="da-DK" sz="1400" dirty="0" smtClean="0">
                <a:solidFill>
                  <a:srgbClr val="008000"/>
                </a:solidFill>
                <a:latin typeface="Courier New"/>
                <a:cs typeface="Courier New"/>
              </a:rPr>
              <a:t> </a:t>
            </a:r>
            <a:r>
              <a:rPr lang="da-DK" sz="1400" dirty="0" err="1" smtClean="0">
                <a:solidFill>
                  <a:srgbClr val="008000"/>
                </a:solidFill>
                <a:latin typeface="Courier New"/>
                <a:cs typeface="Courier New"/>
              </a:rPr>
              <a:t>could</a:t>
            </a:r>
            <a:r>
              <a:rPr lang="da-DK" sz="1400" dirty="0" smtClean="0">
                <a:solidFill>
                  <a:srgbClr val="008000"/>
                </a:solidFill>
                <a:latin typeface="Courier New"/>
                <a:cs typeface="Courier New"/>
              </a:rPr>
              <a:t> </a:t>
            </a:r>
            <a:r>
              <a:rPr lang="da-DK" sz="1400" dirty="0" err="1" smtClean="0">
                <a:solidFill>
                  <a:srgbClr val="008000"/>
                </a:solidFill>
                <a:latin typeface="Courier New"/>
                <a:cs typeface="Courier New"/>
              </a:rPr>
              <a:t>use</a:t>
            </a:r>
            <a:r>
              <a:rPr lang="da-DK" sz="1400" dirty="0" smtClean="0">
                <a:solidFill>
                  <a:srgbClr val="008000"/>
                </a:solidFill>
                <a:latin typeface="Courier New"/>
                <a:cs typeface="Courier New"/>
              </a:rPr>
              <a:t> break </a:t>
            </a:r>
            <a:r>
              <a:rPr lang="da-DK" sz="1400" dirty="0" err="1" smtClean="0">
                <a:solidFill>
                  <a:srgbClr val="008000"/>
                </a:solidFill>
                <a:latin typeface="Courier New"/>
                <a:cs typeface="Courier New"/>
              </a:rPr>
              <a:t>here</a:t>
            </a:r>
            <a:endParaRPr lang="da-DK" sz="1400" dirty="0" smtClean="0">
              <a:solidFill>
                <a:srgbClr val="008000"/>
              </a:solidFill>
              <a:latin typeface="Courier New"/>
              <a:cs typeface="Courier New"/>
            </a:endParaRPr>
          </a:p>
        </p:txBody>
      </p:sp>
      <p:sp>
        <p:nvSpPr>
          <p:cNvPr id="4" name="Date Placeholder 3"/>
          <p:cNvSpPr>
            <a:spLocks noGrp="1"/>
          </p:cNvSpPr>
          <p:nvPr>
            <p:ph type="dt" sz="half" idx="10"/>
          </p:nvPr>
        </p:nvSpPr>
        <p:spPr/>
        <p:txBody>
          <a:bodyPr/>
          <a:lstStyle/>
          <a:p>
            <a:fld id="{966E7435-4BE1-154C-B6B3-FD78AAC624DE}"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88</a:t>
            </a:fld>
            <a:endParaRPr lang="en-US"/>
          </a:p>
        </p:txBody>
      </p:sp>
    </p:spTree>
    <p:extLst>
      <p:ext uri="{BB962C8B-B14F-4D97-AF65-F5344CB8AC3E}">
        <p14:creationId xmlns:p14="http://schemas.microsoft.com/office/powerpoint/2010/main" val="338368444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speak some Python</a:t>
            </a:r>
            <a:endParaRPr lang="en-US" dirty="0"/>
          </a:p>
        </p:txBody>
      </p:sp>
      <p:sp>
        <p:nvSpPr>
          <p:cNvPr id="3" name="Content Placeholder 2"/>
          <p:cNvSpPr>
            <a:spLocks noGrp="1"/>
          </p:cNvSpPr>
          <p:nvPr>
            <p:ph idx="1"/>
          </p:nvPr>
        </p:nvSpPr>
        <p:spPr>
          <a:xfrm>
            <a:off x="457200" y="1594554"/>
            <a:ext cx="8229600" cy="4851399"/>
          </a:xfrm>
        </p:spPr>
        <p:txBody>
          <a:bodyPr/>
          <a:lstStyle/>
          <a:p>
            <a:pPr marL="57150" indent="0">
              <a:buNone/>
            </a:pPr>
            <a:r>
              <a:rPr lang="en-US" sz="2000" dirty="0" smtClean="0">
                <a:solidFill>
                  <a:srgbClr val="008000"/>
                </a:solidFill>
                <a:latin typeface="Courier New"/>
                <a:cs typeface="Courier New"/>
              </a:rPr>
              <a:t>&gt;&gt;&gt; </a:t>
            </a:r>
            <a:r>
              <a:rPr lang="en-US" sz="2000" dirty="0" err="1" smtClean="0">
                <a:solidFill>
                  <a:srgbClr val="008000"/>
                </a:solidFill>
                <a:latin typeface="Courier New"/>
                <a:cs typeface="Courier New"/>
              </a:rPr>
              <a:t>def</a:t>
            </a:r>
            <a:r>
              <a:rPr lang="en-US" sz="2000" dirty="0" smtClean="0">
                <a:solidFill>
                  <a:srgbClr val="008000"/>
                </a:solidFill>
                <a:latin typeface="Courier New"/>
                <a:cs typeface="Courier New"/>
              </a:rPr>
              <a:t> foo(x):</a:t>
            </a:r>
          </a:p>
          <a:p>
            <a:pPr marL="57150" indent="0">
              <a:buNone/>
            </a:pPr>
            <a:r>
              <a:rPr lang="en-US" sz="2000" dirty="0" smtClean="0">
                <a:solidFill>
                  <a:srgbClr val="008000"/>
                </a:solidFill>
                <a:latin typeface="Courier New"/>
                <a:cs typeface="Courier New"/>
              </a:rPr>
              <a:t>...     return x+1</a:t>
            </a:r>
          </a:p>
          <a:p>
            <a:pPr marL="57150" indent="0">
              <a:buNone/>
            </a:pPr>
            <a:r>
              <a:rPr lang="en-US" sz="2000" dirty="0" smtClean="0">
                <a:solidFill>
                  <a:srgbClr val="008000"/>
                </a:solidFill>
                <a:latin typeface="Courier New"/>
                <a:cs typeface="Courier New"/>
              </a:rPr>
              <a:t>...</a:t>
            </a:r>
          </a:p>
          <a:p>
            <a:pPr marL="57150" indent="0">
              <a:buNone/>
            </a:pPr>
            <a:r>
              <a:rPr lang="en-US" sz="2000" dirty="0" smtClean="0">
                <a:solidFill>
                  <a:srgbClr val="008000"/>
                </a:solidFill>
                <a:latin typeface="Courier New"/>
                <a:cs typeface="Courier New"/>
              </a:rPr>
              <a:t>&gt;&gt;&gt; foo(1)</a:t>
            </a:r>
          </a:p>
          <a:p>
            <a:pPr marL="57150" indent="0">
              <a:buNone/>
            </a:pPr>
            <a:r>
              <a:rPr lang="en-US" sz="2000" dirty="0" smtClean="0">
                <a:solidFill>
                  <a:srgbClr val="008000"/>
                </a:solidFill>
                <a:latin typeface="Courier New"/>
                <a:cs typeface="Courier New"/>
              </a:rPr>
              <a:t>2</a:t>
            </a:r>
          </a:p>
          <a:p>
            <a:pPr marL="57150" indent="0">
              <a:buNone/>
            </a:pPr>
            <a:r>
              <a:rPr lang="en-US" sz="2000" dirty="0" smtClean="0">
                <a:solidFill>
                  <a:srgbClr val="008000"/>
                </a:solidFill>
                <a:latin typeface="Courier New"/>
                <a:cs typeface="Courier New"/>
              </a:rPr>
              <a:t>&gt;&gt;&gt; foo("a")</a:t>
            </a:r>
          </a:p>
          <a:p>
            <a:pPr marL="57150" indent="0">
              <a:buNone/>
            </a:pPr>
            <a:r>
              <a:rPr lang="en-US" sz="2000" dirty="0" err="1" smtClean="0">
                <a:solidFill>
                  <a:srgbClr val="008000"/>
                </a:solidFill>
                <a:latin typeface="Courier New"/>
                <a:cs typeface="Courier New"/>
              </a:rPr>
              <a:t>Traceback</a:t>
            </a:r>
            <a:r>
              <a:rPr lang="en-US" sz="2000" dirty="0" smtClean="0">
                <a:solidFill>
                  <a:srgbClr val="008000"/>
                </a:solidFill>
                <a:latin typeface="Courier New"/>
                <a:cs typeface="Courier New"/>
              </a:rPr>
              <a:t> (most recent call last):</a:t>
            </a:r>
          </a:p>
          <a:p>
            <a:pPr marL="57150" indent="0">
              <a:buNone/>
            </a:pPr>
            <a:r>
              <a:rPr lang="en-US" sz="2000" dirty="0" smtClean="0">
                <a:solidFill>
                  <a:srgbClr val="008000"/>
                </a:solidFill>
                <a:latin typeface="Courier New"/>
                <a:cs typeface="Courier New"/>
              </a:rPr>
              <a:t>  File "&lt;</a:t>
            </a:r>
            <a:r>
              <a:rPr lang="en-US" sz="2000" dirty="0" err="1" smtClean="0">
                <a:solidFill>
                  <a:srgbClr val="008000"/>
                </a:solidFill>
                <a:latin typeface="Courier New"/>
                <a:cs typeface="Courier New"/>
              </a:rPr>
              <a:t>stdin</a:t>
            </a:r>
            <a:r>
              <a:rPr lang="en-US" sz="2000" dirty="0" smtClean="0">
                <a:solidFill>
                  <a:srgbClr val="008000"/>
                </a:solidFill>
                <a:latin typeface="Courier New"/>
                <a:cs typeface="Courier New"/>
              </a:rPr>
              <a:t>&gt;", line 1, in &lt;module&gt;</a:t>
            </a:r>
          </a:p>
          <a:p>
            <a:pPr marL="57150" indent="0">
              <a:buNone/>
            </a:pPr>
            <a:r>
              <a:rPr lang="en-US" sz="2000" dirty="0" smtClean="0">
                <a:solidFill>
                  <a:srgbClr val="008000"/>
                </a:solidFill>
                <a:latin typeface="Courier New"/>
                <a:cs typeface="Courier New"/>
              </a:rPr>
              <a:t>  File "&lt;</a:t>
            </a:r>
            <a:r>
              <a:rPr lang="en-US" sz="2000" dirty="0" err="1" smtClean="0">
                <a:solidFill>
                  <a:srgbClr val="008000"/>
                </a:solidFill>
                <a:latin typeface="Courier New"/>
                <a:cs typeface="Courier New"/>
              </a:rPr>
              <a:t>stdin</a:t>
            </a:r>
            <a:r>
              <a:rPr lang="en-US" sz="2000" dirty="0" smtClean="0">
                <a:solidFill>
                  <a:srgbClr val="008000"/>
                </a:solidFill>
                <a:latin typeface="Courier New"/>
                <a:cs typeface="Courier New"/>
              </a:rPr>
              <a:t>&gt;", line 2, in foo</a:t>
            </a:r>
          </a:p>
          <a:p>
            <a:pPr marL="57150" indent="0">
              <a:buNone/>
            </a:pPr>
            <a:r>
              <a:rPr lang="en-US" sz="2000" dirty="0" err="1" smtClean="0">
                <a:solidFill>
                  <a:srgbClr val="008000"/>
                </a:solidFill>
                <a:latin typeface="Courier New"/>
                <a:cs typeface="Courier New"/>
              </a:rPr>
              <a:t>TypeError</a:t>
            </a:r>
            <a:r>
              <a:rPr lang="en-US" sz="2000" dirty="0" smtClean="0">
                <a:solidFill>
                  <a:srgbClr val="008000"/>
                </a:solidFill>
                <a:latin typeface="Courier New"/>
                <a:cs typeface="Courier New"/>
              </a:rPr>
              <a:t>: cannot concatenate '</a:t>
            </a:r>
            <a:r>
              <a:rPr lang="en-US" sz="2000" dirty="0" err="1" smtClean="0">
                <a:solidFill>
                  <a:srgbClr val="008000"/>
                </a:solidFill>
                <a:latin typeface="Courier New"/>
                <a:cs typeface="Courier New"/>
              </a:rPr>
              <a:t>str</a:t>
            </a:r>
            <a:r>
              <a:rPr lang="en-US" sz="2000" dirty="0" smtClean="0">
                <a:solidFill>
                  <a:srgbClr val="008000"/>
                </a:solidFill>
                <a:latin typeface="Courier New"/>
                <a:cs typeface="Courier New"/>
              </a:rPr>
              <a:t>' and '</a:t>
            </a:r>
            <a:r>
              <a:rPr lang="en-US" sz="2000" dirty="0" err="1" smtClean="0">
                <a:solidFill>
                  <a:srgbClr val="008000"/>
                </a:solidFill>
                <a:latin typeface="Courier New"/>
                <a:cs typeface="Courier New"/>
              </a:rPr>
              <a:t>int</a:t>
            </a:r>
            <a:r>
              <a:rPr lang="en-US" sz="2000" dirty="0" smtClean="0">
                <a:solidFill>
                  <a:srgbClr val="008000"/>
                </a:solidFill>
                <a:latin typeface="Courier New"/>
                <a:cs typeface="Courier New"/>
              </a:rPr>
              <a:t>' objects</a:t>
            </a:r>
          </a:p>
        </p:txBody>
      </p:sp>
      <p:sp>
        <p:nvSpPr>
          <p:cNvPr id="4" name="Date Placeholder 3"/>
          <p:cNvSpPr>
            <a:spLocks noGrp="1"/>
          </p:cNvSpPr>
          <p:nvPr>
            <p:ph type="dt" sz="half" idx="10"/>
          </p:nvPr>
        </p:nvSpPr>
        <p:spPr/>
        <p:txBody>
          <a:bodyPr/>
          <a:lstStyle/>
          <a:p>
            <a:fld id="{D297C988-947E-864A-A0DF-9A99AA29A44B}" type="datetime3">
              <a:rPr lang="en-CA" smtClean="0"/>
              <a:t>13 September 2014</a:t>
            </a:fld>
            <a:endParaRPr lang="en-US" dirty="0"/>
          </a:p>
        </p:txBody>
      </p:sp>
      <p:sp>
        <p:nvSpPr>
          <p:cNvPr id="5" name="Slide Number Placeholder 4"/>
          <p:cNvSpPr>
            <a:spLocks noGrp="1"/>
          </p:cNvSpPr>
          <p:nvPr>
            <p:ph type="sldNum" sz="quarter" idx="12"/>
          </p:nvPr>
        </p:nvSpPr>
        <p:spPr/>
        <p:txBody>
          <a:bodyPr/>
          <a:lstStyle/>
          <a:p>
            <a:fld id="{5CD3045E-CF0E-5540-9157-DE9932EB0517}" type="slidenum">
              <a:rPr lang="en-US" smtClean="0"/>
              <a:t>8</a:t>
            </a:fld>
            <a:endParaRPr lang="en-US"/>
          </a:p>
        </p:txBody>
      </p:sp>
      <p:sp>
        <p:nvSpPr>
          <p:cNvPr id="6" name="Content Placeholder 2"/>
          <p:cNvSpPr txBox="1">
            <a:spLocks/>
          </p:cNvSpPr>
          <p:nvPr/>
        </p:nvSpPr>
        <p:spPr>
          <a:xfrm>
            <a:off x="457200" y="1114749"/>
            <a:ext cx="8229600" cy="2125662"/>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800" dirty="0" smtClean="0"/>
              <a:t>Python is </a:t>
            </a:r>
            <a:r>
              <a:rPr lang="en-US" sz="2800" b="1" dirty="0" smtClean="0"/>
              <a:t>strongly typed</a:t>
            </a:r>
            <a:r>
              <a:rPr lang="en-US" sz="2800" dirty="0" smtClean="0"/>
              <a:t>.</a:t>
            </a:r>
          </a:p>
        </p:txBody>
      </p:sp>
    </p:spTree>
    <p:extLst>
      <p:ext uri="{BB962C8B-B14F-4D97-AF65-F5344CB8AC3E}">
        <p14:creationId xmlns:p14="http://schemas.microsoft.com/office/powerpoint/2010/main" val="2974851439"/>
      </p:ext>
    </p:extLst>
  </p:cSld>
  <p:clrMapOvr>
    <a:masterClrMapping/>
  </p:clrMapOvr>
  <p:timing>
    <p:tnLst>
      <p:par>
        <p:cTn xmlns:p14="http://schemas.microsoft.com/office/powerpoint/2010/mai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pPr algn="l"/>
            <a:r>
              <a:rPr lang="en-US" sz="4500" dirty="0" smtClean="0"/>
              <a:t>Classes and objects - philosophy</a:t>
            </a:r>
            <a:endParaRPr lang="en-US" sz="4500" dirty="0"/>
          </a:p>
        </p:txBody>
      </p:sp>
      <p:sp>
        <p:nvSpPr>
          <p:cNvPr id="23554" name="Rectangle 2"/>
          <p:cNvSpPr>
            <a:spLocks noGrp="1" noChangeArrowheads="1"/>
          </p:cNvSpPr>
          <p:nvPr>
            <p:ph idx="1"/>
          </p:nvPr>
        </p:nvSpPr>
        <p:spPr>
          <a:xfrm>
            <a:off x="457200" y="1148616"/>
            <a:ext cx="8229600" cy="5181600"/>
          </a:xfrm>
          <a:noFill/>
          <a:ln/>
        </p:spPr>
        <p:txBody>
          <a:bodyPr anchor="t"/>
          <a:lstStyle/>
          <a:p>
            <a:r>
              <a:rPr lang="en-US" sz="2800" dirty="0" smtClean="0"/>
              <a:t>Classes are descriptions of types of things (like a blueprint), and objects are specific instances of a type (like the actual building).</a:t>
            </a:r>
          </a:p>
          <a:p>
            <a:r>
              <a:rPr lang="en-US" sz="2800" dirty="0" smtClean="0"/>
              <a:t>Objects have associated state (attributes) and behavior (methods).</a:t>
            </a:r>
          </a:p>
          <a:p>
            <a:r>
              <a:rPr lang="en-US" sz="2800" dirty="0" smtClean="0"/>
              <a:t>We usually want to hide the implementation as much as possible, so that the people using our classes don't need to know how they are implemented, and so they don't go mucking around where they shouldn't.</a:t>
            </a:r>
          </a:p>
          <a:p>
            <a:r>
              <a:rPr lang="en-US" sz="2800" dirty="0" smtClean="0"/>
              <a:t>These will be discussed in much more detail in 148.</a:t>
            </a:r>
            <a:endParaRPr lang="en-US" dirty="0" smtClean="0"/>
          </a:p>
        </p:txBody>
      </p:sp>
      <p:sp>
        <p:nvSpPr>
          <p:cNvPr id="4" name="Slide Number Placeholder 3"/>
          <p:cNvSpPr>
            <a:spLocks noGrp="1"/>
          </p:cNvSpPr>
          <p:nvPr>
            <p:ph type="sldNum" sz="quarter" idx="12"/>
          </p:nvPr>
        </p:nvSpPr>
        <p:spPr/>
        <p:txBody>
          <a:bodyPr/>
          <a:lstStyle/>
          <a:p>
            <a:fld id="{81AE9630-6584-ED4B-B8EA-CB7A97BDB708}" type="slidenum">
              <a:rPr lang="en-US"/>
              <a:pPr/>
              <a:t>89</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Tree>
    <p:extLst>
      <p:ext uri="{BB962C8B-B14F-4D97-AF65-F5344CB8AC3E}">
        <p14:creationId xmlns:p14="http://schemas.microsoft.com/office/powerpoint/2010/main" val="11691828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normAutofit/>
          </a:bodyPr>
          <a:lstStyle/>
          <a:p>
            <a:pPr algn="l"/>
            <a:r>
              <a:rPr lang="en-US" sz="4500" dirty="0" smtClean="0"/>
              <a:t>Classes and objects - simple e.g.</a:t>
            </a:r>
            <a:endParaRPr lang="en-US" sz="4500" dirty="0"/>
          </a:p>
        </p:txBody>
      </p:sp>
      <p:sp>
        <p:nvSpPr>
          <p:cNvPr id="23554" name="Rectangle 2"/>
          <p:cNvSpPr>
            <a:spLocks noGrp="1" noChangeArrowheads="1"/>
          </p:cNvSpPr>
          <p:nvPr>
            <p:ph idx="1"/>
          </p:nvPr>
        </p:nvSpPr>
        <p:spPr>
          <a:xfrm>
            <a:off x="457200" y="1008916"/>
            <a:ext cx="8229600" cy="5181600"/>
          </a:xfrm>
          <a:noFill/>
          <a:ln/>
        </p:spPr>
        <p:txBody>
          <a:bodyPr anchor="t"/>
          <a:lstStyle/>
          <a:p>
            <a:pPr marL="0" indent="0">
              <a:buNone/>
            </a:pPr>
            <a:endParaRPr lang="en-US" sz="1800" dirty="0" smtClean="0">
              <a:latin typeface="Courier New"/>
              <a:cs typeface="Courier New"/>
            </a:endParaRPr>
          </a:p>
          <a:p>
            <a:pPr marL="0" indent="0">
              <a:buNone/>
            </a:pPr>
            <a:r>
              <a:rPr lang="en-US" sz="1800" dirty="0" smtClean="0">
                <a:latin typeface="Courier New"/>
                <a:cs typeface="Courier New"/>
              </a:rPr>
              <a:t>class Point:</a:t>
            </a:r>
          </a:p>
          <a:p>
            <a:pPr marL="0" indent="0">
              <a:buNone/>
            </a:pPr>
            <a:r>
              <a:rPr lang="en-US" sz="1800" dirty="0">
                <a:latin typeface="Courier New"/>
                <a:cs typeface="Courier New"/>
              </a:rPr>
              <a:t> </a:t>
            </a:r>
            <a:r>
              <a:rPr lang="en-US" sz="1800" dirty="0" smtClean="0">
                <a:latin typeface="Courier New"/>
                <a:cs typeface="Courier New"/>
              </a:rPr>
              <a:t>   pass</a:t>
            </a:r>
          </a:p>
          <a:p>
            <a:pPr marL="0" indent="0">
              <a:buNone/>
            </a:pPr>
            <a:endParaRPr lang="en-US" sz="1800" dirty="0" smtClean="0">
              <a:latin typeface="Courier New"/>
              <a:cs typeface="Courier New"/>
            </a:endParaRPr>
          </a:p>
          <a:p>
            <a:pPr marL="0" indent="0">
              <a:buNone/>
            </a:pPr>
            <a:endParaRPr lang="en-US" sz="1800" dirty="0">
              <a:latin typeface="Courier New"/>
              <a:cs typeface="Courier New"/>
            </a:endParaRPr>
          </a:p>
          <a:p>
            <a:pPr marL="0" indent="0">
              <a:buNone/>
            </a:pPr>
            <a:endParaRPr lang="en-US" sz="1800" dirty="0" smtClean="0">
              <a:latin typeface="Courier New"/>
              <a:cs typeface="Courier New"/>
            </a:endParaRPr>
          </a:p>
          <a:p>
            <a:pPr marL="0" indent="0">
              <a:buNone/>
            </a:pPr>
            <a:r>
              <a:rPr lang="en-US" sz="1800" b="1" dirty="0" smtClean="0">
                <a:solidFill>
                  <a:srgbClr val="008000"/>
                </a:solidFill>
                <a:latin typeface="Courier New"/>
                <a:cs typeface="Courier New"/>
              </a:rPr>
              <a:t># Then we can make a Point object and use it!</a:t>
            </a:r>
          </a:p>
          <a:p>
            <a:pPr marL="0" indent="0">
              <a:buNone/>
            </a:pPr>
            <a:r>
              <a:rPr lang="en-US" sz="1800" dirty="0" smtClean="0">
                <a:latin typeface="Courier New"/>
                <a:cs typeface="Courier New"/>
              </a:rPr>
              <a:t>position = Point() </a:t>
            </a:r>
          </a:p>
          <a:p>
            <a:pPr marL="0" indent="0">
              <a:buNone/>
            </a:pPr>
            <a:r>
              <a:rPr lang="en-US" sz="1800" dirty="0" err="1" smtClean="0">
                <a:latin typeface="Courier New"/>
                <a:cs typeface="Courier New"/>
              </a:rPr>
              <a:t>position.x</a:t>
            </a:r>
            <a:r>
              <a:rPr lang="en-US" sz="1800" dirty="0" smtClean="0">
                <a:latin typeface="Courier New"/>
                <a:cs typeface="Courier New"/>
              </a:rPr>
              <a:t> </a:t>
            </a:r>
            <a:r>
              <a:rPr lang="en-US" sz="1800" dirty="0">
                <a:latin typeface="Courier New"/>
                <a:cs typeface="Courier New"/>
              </a:rPr>
              <a:t>= </a:t>
            </a:r>
            <a:r>
              <a:rPr lang="en-US" sz="1800" dirty="0" smtClean="0">
                <a:latin typeface="Courier New"/>
                <a:cs typeface="Courier New"/>
              </a:rPr>
              <a:t>5  </a:t>
            </a:r>
            <a:r>
              <a:rPr lang="en-US" sz="1800" dirty="0">
                <a:solidFill>
                  <a:srgbClr val="008000"/>
                </a:solidFill>
                <a:latin typeface="Courier New"/>
                <a:cs typeface="Courier New"/>
              </a:rPr>
              <a:t># </a:t>
            </a:r>
            <a:r>
              <a:rPr lang="en-US" sz="1800" dirty="0" smtClean="0">
                <a:solidFill>
                  <a:srgbClr val="008000"/>
                </a:solidFill>
                <a:latin typeface="Courier New"/>
                <a:cs typeface="Courier New"/>
              </a:rPr>
              <a:t>add attributes to our object</a:t>
            </a:r>
            <a:endParaRPr lang="en-US" sz="1800" dirty="0" smtClean="0">
              <a:latin typeface="Courier New"/>
              <a:cs typeface="Courier New"/>
            </a:endParaRPr>
          </a:p>
          <a:p>
            <a:pPr marL="0" indent="0">
              <a:buNone/>
            </a:pPr>
            <a:r>
              <a:rPr lang="en-US" sz="1800" dirty="0" err="1" smtClean="0">
                <a:latin typeface="Courier New"/>
                <a:cs typeface="Courier New"/>
              </a:rPr>
              <a:t>position.y</a:t>
            </a:r>
            <a:r>
              <a:rPr lang="en-US" sz="1800" dirty="0" smtClean="0">
                <a:latin typeface="Courier New"/>
                <a:cs typeface="Courier New"/>
              </a:rPr>
              <a:t> = -2</a:t>
            </a:r>
          </a:p>
          <a:p>
            <a:pPr marL="0" indent="0">
              <a:buNone/>
            </a:pPr>
            <a:r>
              <a:rPr lang="en-US" sz="1800" dirty="0" smtClean="0">
                <a:latin typeface="Courier New"/>
                <a:cs typeface="Courier New"/>
              </a:rPr>
              <a:t>print((</a:t>
            </a:r>
            <a:r>
              <a:rPr lang="en-US" sz="1800" dirty="0" err="1" smtClean="0">
                <a:latin typeface="Courier New"/>
                <a:cs typeface="Courier New"/>
              </a:rPr>
              <a:t>position.x</a:t>
            </a:r>
            <a:r>
              <a:rPr lang="en-US" sz="1800" dirty="0" smtClean="0">
                <a:latin typeface="Courier New"/>
                <a:cs typeface="Courier New"/>
              </a:rPr>
              <a:t>, </a:t>
            </a:r>
            <a:r>
              <a:rPr lang="en-US" sz="1800" dirty="0" err="1" smtClean="0">
                <a:latin typeface="Courier New"/>
                <a:cs typeface="Courier New"/>
              </a:rPr>
              <a:t>position.y</a:t>
            </a:r>
            <a:r>
              <a:rPr lang="en-US" sz="1800" dirty="0" smtClean="0">
                <a:latin typeface="Courier New"/>
                <a:cs typeface="Courier New"/>
              </a:rPr>
              <a:t>))  </a:t>
            </a:r>
            <a:r>
              <a:rPr lang="en-US" sz="1800" dirty="0" smtClean="0">
                <a:solidFill>
                  <a:srgbClr val="008000"/>
                </a:solidFill>
                <a:latin typeface="Courier New"/>
                <a:cs typeface="Courier New"/>
              </a:rPr>
              <a:t># (5, -2)</a:t>
            </a:r>
          </a:p>
        </p:txBody>
      </p:sp>
      <p:sp>
        <p:nvSpPr>
          <p:cNvPr id="4" name="Slide Number Placeholder 3"/>
          <p:cNvSpPr>
            <a:spLocks noGrp="1"/>
          </p:cNvSpPr>
          <p:nvPr>
            <p:ph type="sldNum" sz="quarter" idx="12"/>
          </p:nvPr>
        </p:nvSpPr>
        <p:spPr/>
        <p:txBody>
          <a:bodyPr/>
          <a:lstStyle/>
          <a:p>
            <a:fld id="{81AE9630-6584-ED4B-B8EA-CB7A97BDB708}" type="slidenum">
              <a:rPr lang="en-US"/>
              <a:pPr/>
              <a:t>90</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Tree>
    <p:extLst>
      <p:ext uri="{BB962C8B-B14F-4D97-AF65-F5344CB8AC3E}">
        <p14:creationId xmlns:p14="http://schemas.microsoft.com/office/powerpoint/2010/main" val="35418464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normAutofit/>
          </a:bodyPr>
          <a:lstStyle/>
          <a:p>
            <a:pPr algn="l"/>
            <a:r>
              <a:rPr lang="en-US" sz="4500" dirty="0" smtClean="0"/>
              <a:t>Classes and objects - simple e.g.</a:t>
            </a:r>
            <a:endParaRPr lang="en-US" sz="4500" dirty="0"/>
          </a:p>
        </p:txBody>
      </p:sp>
      <p:sp>
        <p:nvSpPr>
          <p:cNvPr id="23554" name="Rectangle 2"/>
          <p:cNvSpPr>
            <a:spLocks noGrp="1" noChangeArrowheads="1"/>
          </p:cNvSpPr>
          <p:nvPr>
            <p:ph idx="1"/>
          </p:nvPr>
        </p:nvSpPr>
        <p:spPr>
          <a:xfrm>
            <a:off x="457200" y="578553"/>
            <a:ext cx="8229600" cy="5908294"/>
          </a:xfrm>
          <a:noFill/>
          <a:ln/>
        </p:spPr>
        <p:txBody>
          <a:bodyPr anchor="t"/>
          <a:lstStyle/>
          <a:p>
            <a:pPr marL="0" indent="0">
              <a:buNone/>
            </a:pPr>
            <a:endParaRPr lang="en-US" sz="1800" dirty="0" smtClean="0">
              <a:latin typeface="Courier New"/>
              <a:cs typeface="Courier New"/>
            </a:endParaRPr>
          </a:p>
          <a:p>
            <a:pPr marL="0" indent="0">
              <a:buNone/>
            </a:pPr>
            <a:r>
              <a:rPr lang="en-US" sz="1800" dirty="0" smtClean="0">
                <a:latin typeface="Courier New"/>
                <a:cs typeface="Courier New"/>
              </a:rPr>
              <a:t>class Point:</a:t>
            </a:r>
          </a:p>
          <a:p>
            <a:pPr marL="0" indent="0">
              <a:buNone/>
            </a:pPr>
            <a:r>
              <a:rPr lang="en-US" sz="1800" dirty="0" smtClean="0">
                <a:latin typeface="Courier New"/>
                <a:cs typeface="Courier New"/>
              </a:rPr>
              <a:t>    """A new Point"""</a:t>
            </a:r>
          </a:p>
          <a:p>
            <a:pPr marL="0" indent="0">
              <a:buNone/>
            </a:pPr>
            <a:r>
              <a:rPr lang="en-US" sz="1800" dirty="0">
                <a:latin typeface="Courier New"/>
                <a:cs typeface="Courier New"/>
              </a:rPr>
              <a:t> </a:t>
            </a:r>
            <a:r>
              <a:rPr lang="en-US" sz="1800" dirty="0" smtClean="0">
                <a:latin typeface="Courier New"/>
                <a:cs typeface="Courier New"/>
              </a:rPr>
              <a:t>   </a:t>
            </a:r>
            <a:r>
              <a:rPr lang="en-US" sz="1800" dirty="0" err="1" smtClean="0">
                <a:latin typeface="Courier New"/>
                <a:cs typeface="Courier New"/>
              </a:rPr>
              <a:t>def</a:t>
            </a:r>
            <a:r>
              <a:rPr lang="en-US" sz="1800" dirty="0" smtClean="0">
                <a:latin typeface="Courier New"/>
                <a:cs typeface="Courier New"/>
              </a:rPr>
              <a:t> __</a:t>
            </a:r>
            <a:r>
              <a:rPr lang="en-US" sz="1800" dirty="0" err="1" smtClean="0">
                <a:latin typeface="Courier New"/>
                <a:cs typeface="Courier New"/>
              </a:rPr>
              <a:t>init</a:t>
            </a:r>
            <a:r>
              <a:rPr lang="en-US" sz="1800" dirty="0" smtClean="0">
                <a:latin typeface="Courier New"/>
                <a:cs typeface="Courier New"/>
              </a:rPr>
              <a:t>__(self, x=0, y=0):</a:t>
            </a:r>
          </a:p>
          <a:p>
            <a:pPr marL="0" indent="0">
              <a:buNone/>
            </a:pPr>
            <a:r>
              <a:rPr lang="en-US" sz="1800" dirty="0">
                <a:latin typeface="Courier New"/>
                <a:cs typeface="Courier New"/>
              </a:rPr>
              <a:t>    </a:t>
            </a:r>
            <a:r>
              <a:rPr lang="en-US" sz="1800" dirty="0" smtClean="0">
                <a:latin typeface="Courier New"/>
                <a:cs typeface="Courier New"/>
              </a:rPr>
              <a:t>    """(Point, </a:t>
            </a:r>
            <a:r>
              <a:rPr lang="en-US" sz="1800" dirty="0" err="1">
                <a:latin typeface="Courier New"/>
                <a:cs typeface="Courier New"/>
              </a:rPr>
              <a:t>int</a:t>
            </a:r>
            <a:r>
              <a:rPr lang="en-US" sz="1800" dirty="0">
                <a:latin typeface="Courier New"/>
                <a:cs typeface="Courier New"/>
              </a:rPr>
              <a:t>, </a:t>
            </a:r>
            <a:r>
              <a:rPr lang="en-US" sz="1800" dirty="0" err="1" smtClean="0">
                <a:latin typeface="Courier New"/>
                <a:cs typeface="Courier New"/>
              </a:rPr>
              <a:t>int</a:t>
            </a:r>
            <a:r>
              <a:rPr lang="en-US" sz="1800" dirty="0" smtClean="0">
                <a:latin typeface="Courier New"/>
                <a:cs typeface="Courier New"/>
              </a:rPr>
              <a:t>) </a:t>
            </a:r>
            <a:r>
              <a:rPr lang="en-US" sz="1800" dirty="0">
                <a:latin typeface="Courier New"/>
                <a:cs typeface="Courier New"/>
              </a:rPr>
              <a:t>-&gt; </a:t>
            </a:r>
            <a:r>
              <a:rPr lang="en-US" sz="1800" dirty="0" err="1" smtClean="0">
                <a:latin typeface="Courier New"/>
                <a:cs typeface="Courier New"/>
              </a:rPr>
              <a:t>NoneType</a:t>
            </a:r>
            <a:r>
              <a:rPr lang="en-US" sz="1800" dirty="0" smtClean="0">
                <a:latin typeface="Courier New"/>
                <a:cs typeface="Courier New"/>
              </a:rPr>
              <a:t>"""</a:t>
            </a:r>
          </a:p>
          <a:p>
            <a:pPr marL="0" indent="0">
              <a:buNone/>
            </a:pPr>
            <a:r>
              <a:rPr lang="en-US" sz="1800" dirty="0">
                <a:latin typeface="Courier New"/>
                <a:cs typeface="Courier New"/>
              </a:rPr>
              <a:t> </a:t>
            </a:r>
            <a:r>
              <a:rPr lang="en-US" sz="1800" dirty="0" smtClean="0">
                <a:latin typeface="Courier New"/>
                <a:cs typeface="Courier New"/>
              </a:rPr>
              <a:t>       </a:t>
            </a:r>
            <a:r>
              <a:rPr lang="en-US" sz="1800" dirty="0" err="1" smtClean="0">
                <a:latin typeface="Courier New"/>
                <a:cs typeface="Courier New"/>
              </a:rPr>
              <a:t>self.x</a:t>
            </a:r>
            <a:r>
              <a:rPr lang="en-US" sz="1800" dirty="0" smtClean="0">
                <a:latin typeface="Courier New"/>
                <a:cs typeface="Courier New"/>
              </a:rPr>
              <a:t> = x</a:t>
            </a:r>
          </a:p>
          <a:p>
            <a:pPr marL="0" indent="0">
              <a:buNone/>
            </a:pPr>
            <a:r>
              <a:rPr lang="en-US" sz="1800" dirty="0">
                <a:latin typeface="Courier New"/>
                <a:cs typeface="Courier New"/>
              </a:rPr>
              <a:t> </a:t>
            </a:r>
            <a:r>
              <a:rPr lang="en-US" sz="1800" dirty="0" smtClean="0">
                <a:latin typeface="Courier New"/>
                <a:cs typeface="Courier New"/>
              </a:rPr>
              <a:t>       </a:t>
            </a:r>
            <a:r>
              <a:rPr lang="en-US" sz="1800" dirty="0" err="1" smtClean="0">
                <a:latin typeface="Courier New"/>
                <a:cs typeface="Courier New"/>
              </a:rPr>
              <a:t>self.y</a:t>
            </a:r>
            <a:r>
              <a:rPr lang="en-US" sz="1800" dirty="0" smtClean="0">
                <a:latin typeface="Courier New"/>
                <a:cs typeface="Courier New"/>
              </a:rPr>
              <a:t> = y</a:t>
            </a:r>
          </a:p>
          <a:p>
            <a:pPr marL="0" indent="0">
              <a:buNone/>
            </a:pPr>
            <a:endParaRPr lang="en-US" sz="1800" dirty="0" smtClean="0">
              <a:latin typeface="Courier New"/>
              <a:cs typeface="Courier New"/>
            </a:endParaRPr>
          </a:p>
          <a:p>
            <a:pPr marL="0" indent="0">
              <a:buNone/>
            </a:pPr>
            <a:r>
              <a:rPr lang="en-US" sz="1800" b="1" dirty="0" smtClean="0">
                <a:solidFill>
                  <a:srgbClr val="008000"/>
                </a:solidFill>
                <a:latin typeface="Courier New"/>
                <a:cs typeface="Courier New"/>
              </a:rPr>
              <a:t># Then we can make a Point object and use it!</a:t>
            </a:r>
          </a:p>
          <a:p>
            <a:pPr marL="0" indent="0">
              <a:buNone/>
            </a:pPr>
            <a:r>
              <a:rPr lang="en-US" sz="1800" dirty="0" smtClean="0">
                <a:latin typeface="Courier New"/>
                <a:cs typeface="Courier New"/>
              </a:rPr>
              <a:t>position = Point(0, 0)  </a:t>
            </a:r>
            <a:r>
              <a:rPr lang="en-US" sz="1800" dirty="0" smtClean="0">
                <a:solidFill>
                  <a:srgbClr val="008000"/>
                </a:solidFill>
                <a:latin typeface="Courier New"/>
                <a:cs typeface="Courier New"/>
              </a:rPr>
              <a:t># or Point(), since defaults</a:t>
            </a:r>
          </a:p>
          <a:p>
            <a:pPr marL="0" indent="0">
              <a:buNone/>
            </a:pPr>
            <a:r>
              <a:rPr lang="en-US" sz="1800" dirty="0" err="1" smtClean="0">
                <a:latin typeface="Courier New"/>
                <a:cs typeface="Courier New"/>
              </a:rPr>
              <a:t>position.x</a:t>
            </a:r>
            <a:r>
              <a:rPr lang="en-US" sz="1800" dirty="0" smtClean="0">
                <a:latin typeface="Courier New"/>
                <a:cs typeface="Courier New"/>
              </a:rPr>
              <a:t> += 5  </a:t>
            </a:r>
            <a:r>
              <a:rPr lang="en-US" sz="1800" dirty="0">
                <a:solidFill>
                  <a:srgbClr val="008000"/>
                </a:solidFill>
                <a:latin typeface="Courier New"/>
                <a:cs typeface="Courier New"/>
              </a:rPr>
              <a:t># </a:t>
            </a:r>
            <a:r>
              <a:rPr lang="en-US" sz="1800" dirty="0" smtClean="0">
                <a:solidFill>
                  <a:srgbClr val="008000"/>
                </a:solidFill>
                <a:latin typeface="Courier New"/>
                <a:cs typeface="Courier New"/>
              </a:rPr>
              <a:t>adjust the attribute values</a:t>
            </a:r>
            <a:endParaRPr lang="en-US" sz="1800" dirty="0" smtClean="0">
              <a:latin typeface="Courier New"/>
              <a:cs typeface="Courier New"/>
            </a:endParaRPr>
          </a:p>
          <a:p>
            <a:pPr marL="0" indent="0">
              <a:buNone/>
            </a:pPr>
            <a:r>
              <a:rPr lang="en-US" sz="1800" dirty="0" err="1" smtClean="0">
                <a:latin typeface="Courier New"/>
                <a:cs typeface="Courier New"/>
              </a:rPr>
              <a:t>position.y</a:t>
            </a:r>
            <a:r>
              <a:rPr lang="en-US" sz="1800" dirty="0" smtClean="0">
                <a:latin typeface="Courier New"/>
                <a:cs typeface="Courier New"/>
              </a:rPr>
              <a:t> -= 2</a:t>
            </a:r>
          </a:p>
          <a:p>
            <a:pPr marL="0" indent="0">
              <a:buNone/>
            </a:pPr>
            <a:r>
              <a:rPr lang="en-US" sz="1800" dirty="0" smtClean="0">
                <a:latin typeface="Courier New"/>
                <a:cs typeface="Courier New"/>
              </a:rPr>
              <a:t>print((</a:t>
            </a:r>
            <a:r>
              <a:rPr lang="en-US" sz="1800" dirty="0" err="1" smtClean="0">
                <a:latin typeface="Courier New"/>
                <a:cs typeface="Courier New"/>
              </a:rPr>
              <a:t>position.x</a:t>
            </a:r>
            <a:r>
              <a:rPr lang="en-US" sz="1800" dirty="0" smtClean="0">
                <a:latin typeface="Courier New"/>
                <a:cs typeface="Courier New"/>
              </a:rPr>
              <a:t>, </a:t>
            </a:r>
            <a:r>
              <a:rPr lang="en-US" sz="1800" dirty="0" err="1" smtClean="0">
                <a:latin typeface="Courier New"/>
                <a:cs typeface="Courier New"/>
              </a:rPr>
              <a:t>position.y</a:t>
            </a:r>
            <a:r>
              <a:rPr lang="en-US" sz="1800" dirty="0" smtClean="0">
                <a:latin typeface="Courier New"/>
                <a:cs typeface="Courier New"/>
              </a:rPr>
              <a:t>))  </a:t>
            </a:r>
            <a:r>
              <a:rPr lang="en-US" sz="1800" dirty="0" smtClean="0">
                <a:solidFill>
                  <a:srgbClr val="008000"/>
                </a:solidFill>
                <a:latin typeface="Courier New"/>
                <a:cs typeface="Courier New"/>
              </a:rPr>
              <a:t># (5, -2)</a:t>
            </a:r>
          </a:p>
        </p:txBody>
      </p:sp>
      <p:sp>
        <p:nvSpPr>
          <p:cNvPr id="4" name="Slide Number Placeholder 3"/>
          <p:cNvSpPr>
            <a:spLocks noGrp="1"/>
          </p:cNvSpPr>
          <p:nvPr>
            <p:ph type="sldNum" sz="quarter" idx="12"/>
          </p:nvPr>
        </p:nvSpPr>
        <p:spPr/>
        <p:txBody>
          <a:bodyPr/>
          <a:lstStyle/>
          <a:p>
            <a:fld id="{81AE9630-6584-ED4B-B8EA-CB7A97BDB708}" type="slidenum">
              <a:rPr lang="en-US"/>
              <a:pPr/>
              <a:t>91</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Tree>
    <p:extLst>
      <p:ext uri="{BB962C8B-B14F-4D97-AF65-F5344CB8AC3E}">
        <p14:creationId xmlns:p14="http://schemas.microsoft.com/office/powerpoint/2010/main" val="193657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normAutofit/>
          </a:bodyPr>
          <a:lstStyle/>
          <a:p>
            <a:pPr algn="l"/>
            <a:r>
              <a:rPr lang="en-US" sz="4500" dirty="0" smtClean="0"/>
              <a:t>Classes and objects - simple e.g.</a:t>
            </a:r>
            <a:endParaRPr lang="en-US" sz="4500" dirty="0"/>
          </a:p>
        </p:txBody>
      </p:sp>
      <p:sp>
        <p:nvSpPr>
          <p:cNvPr id="23554" name="Rectangle 2"/>
          <p:cNvSpPr>
            <a:spLocks noGrp="1" noChangeArrowheads="1"/>
          </p:cNvSpPr>
          <p:nvPr>
            <p:ph idx="1"/>
          </p:nvPr>
        </p:nvSpPr>
        <p:spPr>
          <a:xfrm>
            <a:off x="457200" y="1008916"/>
            <a:ext cx="8229600" cy="5181600"/>
          </a:xfrm>
          <a:noFill/>
          <a:ln/>
        </p:spPr>
        <p:txBody>
          <a:bodyPr anchor="t"/>
          <a:lstStyle/>
          <a:p>
            <a:pPr marL="0" indent="0">
              <a:buNone/>
            </a:pPr>
            <a:endParaRPr lang="en-US" sz="1800" dirty="0">
              <a:latin typeface="Courier New"/>
              <a:cs typeface="Courier New"/>
            </a:endParaRPr>
          </a:p>
          <a:p>
            <a:pPr marL="0" indent="0">
              <a:buNone/>
            </a:pPr>
            <a:r>
              <a:rPr lang="en-US" sz="1800" dirty="0" smtClean="0">
                <a:latin typeface="Courier New"/>
                <a:cs typeface="Courier New"/>
              </a:rPr>
              <a:t>    </a:t>
            </a:r>
            <a:r>
              <a:rPr lang="en-US" sz="1800" dirty="0" err="1" smtClean="0">
                <a:latin typeface="Courier New"/>
                <a:cs typeface="Courier New"/>
              </a:rPr>
              <a:t>def</a:t>
            </a:r>
            <a:r>
              <a:rPr lang="en-US" sz="1800" dirty="0" smtClean="0">
                <a:latin typeface="Courier New"/>
                <a:cs typeface="Courier New"/>
              </a:rPr>
              <a:t> translate(self, dx, </a:t>
            </a:r>
            <a:r>
              <a:rPr lang="en-US" sz="1800" dirty="0" err="1" smtClean="0">
                <a:latin typeface="Courier New"/>
                <a:cs typeface="Courier New"/>
              </a:rPr>
              <a:t>dy</a:t>
            </a:r>
            <a:r>
              <a:rPr lang="en-US" sz="1800" dirty="0" smtClean="0">
                <a:latin typeface="Courier New"/>
                <a:cs typeface="Courier New"/>
              </a:rPr>
              <a:t>):</a:t>
            </a:r>
          </a:p>
          <a:p>
            <a:pPr marL="0" indent="0">
              <a:buNone/>
            </a:pPr>
            <a:r>
              <a:rPr lang="en-US" sz="1800" dirty="0">
                <a:latin typeface="Courier New"/>
                <a:cs typeface="Courier New"/>
              </a:rPr>
              <a:t> </a:t>
            </a:r>
            <a:r>
              <a:rPr lang="en-US" sz="1800" dirty="0" smtClean="0">
                <a:latin typeface="Courier New"/>
                <a:cs typeface="Courier New"/>
              </a:rPr>
              <a:t>       """(Point, </a:t>
            </a:r>
            <a:r>
              <a:rPr lang="en-US" sz="1800" dirty="0" err="1" smtClean="0">
                <a:latin typeface="Courier New"/>
                <a:cs typeface="Courier New"/>
              </a:rPr>
              <a:t>int</a:t>
            </a:r>
            <a:r>
              <a:rPr lang="en-US" sz="1800" dirty="0" smtClean="0">
                <a:latin typeface="Courier New"/>
                <a:cs typeface="Courier New"/>
              </a:rPr>
              <a:t>, </a:t>
            </a:r>
            <a:r>
              <a:rPr lang="en-US" sz="1800" dirty="0" err="1" smtClean="0">
                <a:latin typeface="Courier New"/>
                <a:cs typeface="Courier New"/>
              </a:rPr>
              <a:t>int</a:t>
            </a:r>
            <a:r>
              <a:rPr lang="en-US" sz="1800" dirty="0" smtClean="0">
                <a:latin typeface="Courier New"/>
                <a:cs typeface="Courier New"/>
              </a:rPr>
              <a:t>) -&gt; </a:t>
            </a:r>
            <a:r>
              <a:rPr lang="en-US" sz="1800" dirty="0" err="1" smtClean="0">
                <a:latin typeface="Courier New"/>
                <a:cs typeface="Courier New"/>
              </a:rPr>
              <a:t>NoneType</a:t>
            </a:r>
            <a:endParaRPr lang="en-US" sz="1800" dirty="0" smtClean="0">
              <a:latin typeface="Courier New"/>
              <a:cs typeface="Courier New"/>
            </a:endParaRPr>
          </a:p>
          <a:p>
            <a:pPr marL="0" indent="0">
              <a:buNone/>
            </a:pPr>
            <a:r>
              <a:rPr lang="en-US" sz="1800" dirty="0">
                <a:latin typeface="Courier New"/>
                <a:cs typeface="Courier New"/>
              </a:rPr>
              <a:t> </a:t>
            </a:r>
            <a:r>
              <a:rPr lang="en-US" sz="1800" dirty="0" smtClean="0">
                <a:latin typeface="Courier New"/>
                <a:cs typeface="Courier New"/>
              </a:rPr>
              <a:t>       Translate the point by dx and </a:t>
            </a:r>
            <a:r>
              <a:rPr lang="en-US" sz="1800" dirty="0" err="1" smtClean="0">
                <a:latin typeface="Courier New"/>
                <a:cs typeface="Courier New"/>
              </a:rPr>
              <a:t>dy</a:t>
            </a:r>
            <a:r>
              <a:rPr lang="en-US" sz="1800" dirty="0" smtClean="0">
                <a:latin typeface="Courier New"/>
                <a:cs typeface="Courier New"/>
              </a:rPr>
              <a:t>"""</a:t>
            </a:r>
          </a:p>
          <a:p>
            <a:pPr marL="0" indent="0">
              <a:buNone/>
            </a:pPr>
            <a:r>
              <a:rPr lang="en-US" sz="1800" dirty="0" smtClean="0">
                <a:latin typeface="Courier New"/>
                <a:cs typeface="Courier New"/>
              </a:rPr>
              <a:t>        </a:t>
            </a:r>
            <a:r>
              <a:rPr lang="en-US" sz="1800" dirty="0" err="1" smtClean="0">
                <a:latin typeface="Courier New"/>
                <a:cs typeface="Courier New"/>
              </a:rPr>
              <a:t>self.x</a:t>
            </a:r>
            <a:r>
              <a:rPr lang="en-US" sz="1800" dirty="0" smtClean="0">
                <a:latin typeface="Courier New"/>
                <a:cs typeface="Courier New"/>
              </a:rPr>
              <a:t> += dx</a:t>
            </a:r>
          </a:p>
          <a:p>
            <a:pPr marL="0" indent="0">
              <a:buNone/>
            </a:pPr>
            <a:r>
              <a:rPr lang="en-US" sz="1800" dirty="0">
                <a:latin typeface="Courier New"/>
                <a:cs typeface="Courier New"/>
              </a:rPr>
              <a:t> </a:t>
            </a:r>
            <a:r>
              <a:rPr lang="en-US" sz="1800" dirty="0" smtClean="0">
                <a:latin typeface="Courier New"/>
                <a:cs typeface="Courier New"/>
              </a:rPr>
              <a:t>       </a:t>
            </a:r>
            <a:r>
              <a:rPr lang="en-US" sz="1800" dirty="0" err="1" smtClean="0">
                <a:latin typeface="Courier New"/>
                <a:cs typeface="Courier New"/>
              </a:rPr>
              <a:t>self.y</a:t>
            </a:r>
            <a:r>
              <a:rPr lang="en-US" sz="1800" dirty="0" smtClean="0">
                <a:latin typeface="Courier New"/>
                <a:cs typeface="Courier New"/>
              </a:rPr>
              <a:t> += </a:t>
            </a:r>
            <a:r>
              <a:rPr lang="en-US" sz="1800" dirty="0" err="1" smtClean="0">
                <a:latin typeface="Courier New"/>
                <a:cs typeface="Courier New"/>
              </a:rPr>
              <a:t>dy</a:t>
            </a:r>
            <a:endParaRPr lang="en-US" sz="1800" dirty="0" smtClean="0">
              <a:latin typeface="Courier New"/>
              <a:cs typeface="Courier New"/>
            </a:endParaRPr>
          </a:p>
          <a:p>
            <a:pPr marL="0" indent="0">
              <a:buNone/>
            </a:pPr>
            <a:endParaRPr lang="en-US" sz="1800" dirty="0" smtClean="0">
              <a:latin typeface="Courier New"/>
              <a:cs typeface="Courier New"/>
            </a:endParaRPr>
          </a:p>
          <a:p>
            <a:pPr marL="0" indent="0">
              <a:buNone/>
            </a:pPr>
            <a:r>
              <a:rPr lang="en-US" sz="1800" b="1" dirty="0" smtClean="0">
                <a:solidFill>
                  <a:srgbClr val="008000"/>
                </a:solidFill>
                <a:latin typeface="Courier New"/>
                <a:cs typeface="Courier New"/>
              </a:rPr>
              <a:t># Then we can make a Point object and use it!</a:t>
            </a:r>
          </a:p>
          <a:p>
            <a:pPr marL="0" indent="0">
              <a:buNone/>
            </a:pPr>
            <a:r>
              <a:rPr lang="en-US" sz="1800" dirty="0" smtClean="0">
                <a:latin typeface="Courier New"/>
                <a:cs typeface="Courier New"/>
              </a:rPr>
              <a:t>position = Point(0, 0)  </a:t>
            </a:r>
            <a:r>
              <a:rPr lang="en-US" sz="1800" dirty="0" smtClean="0">
                <a:solidFill>
                  <a:srgbClr val="008000"/>
                </a:solidFill>
                <a:latin typeface="Courier New"/>
                <a:cs typeface="Courier New"/>
              </a:rPr>
              <a:t># or Point(), since defaults</a:t>
            </a:r>
          </a:p>
          <a:p>
            <a:pPr marL="0" indent="0">
              <a:buNone/>
            </a:pPr>
            <a:r>
              <a:rPr lang="en-US" sz="1800" dirty="0" err="1" smtClean="0">
                <a:latin typeface="Courier New"/>
                <a:cs typeface="Courier New"/>
              </a:rPr>
              <a:t>position.translate</a:t>
            </a:r>
            <a:r>
              <a:rPr lang="en-US" sz="1800" dirty="0" smtClean="0">
                <a:latin typeface="Courier New"/>
                <a:cs typeface="Courier New"/>
              </a:rPr>
              <a:t>(</a:t>
            </a:r>
            <a:r>
              <a:rPr lang="en-US" sz="1800" dirty="0" err="1" smtClean="0">
                <a:latin typeface="Courier New"/>
                <a:cs typeface="Courier New"/>
              </a:rPr>
              <a:t>dy</a:t>
            </a:r>
            <a:r>
              <a:rPr lang="en-US" sz="1800" dirty="0" smtClean="0">
                <a:latin typeface="Courier New"/>
                <a:cs typeface="Courier New"/>
              </a:rPr>
              <a:t>=-2, dx=</a:t>
            </a:r>
            <a:r>
              <a:rPr lang="en-US" sz="1800" dirty="0">
                <a:latin typeface="Courier New"/>
                <a:cs typeface="Courier New"/>
              </a:rPr>
              <a:t>5)  </a:t>
            </a:r>
            <a:r>
              <a:rPr lang="en-US" sz="1800" dirty="0">
                <a:solidFill>
                  <a:srgbClr val="008000"/>
                </a:solidFill>
                <a:latin typeface="Courier New"/>
                <a:cs typeface="Courier New"/>
              </a:rPr>
              <a:t># </a:t>
            </a:r>
            <a:r>
              <a:rPr lang="en-US" sz="1800" dirty="0" smtClean="0">
                <a:solidFill>
                  <a:srgbClr val="008000"/>
                </a:solidFill>
                <a:latin typeface="Courier New"/>
                <a:cs typeface="Courier New"/>
              </a:rPr>
              <a:t>use keyword arguments</a:t>
            </a:r>
            <a:r>
              <a:rPr lang="en-US" sz="1800" dirty="0" smtClean="0">
                <a:latin typeface="Courier New"/>
                <a:cs typeface="Courier New"/>
              </a:rPr>
              <a:t>  </a:t>
            </a:r>
          </a:p>
          <a:p>
            <a:pPr marL="0" indent="0">
              <a:buNone/>
            </a:pPr>
            <a:r>
              <a:rPr lang="en-US" sz="1800" dirty="0" smtClean="0">
                <a:latin typeface="Courier New"/>
                <a:cs typeface="Courier New"/>
              </a:rPr>
              <a:t>print((</a:t>
            </a:r>
            <a:r>
              <a:rPr lang="en-US" sz="1800" dirty="0" err="1" smtClean="0">
                <a:latin typeface="Courier New"/>
                <a:cs typeface="Courier New"/>
              </a:rPr>
              <a:t>position.x</a:t>
            </a:r>
            <a:r>
              <a:rPr lang="en-US" sz="1800" dirty="0" smtClean="0">
                <a:latin typeface="Courier New"/>
                <a:cs typeface="Courier New"/>
              </a:rPr>
              <a:t>, </a:t>
            </a:r>
            <a:r>
              <a:rPr lang="en-US" sz="1800" dirty="0" err="1" smtClean="0">
                <a:latin typeface="Courier New"/>
                <a:cs typeface="Courier New"/>
              </a:rPr>
              <a:t>position.y</a:t>
            </a:r>
            <a:r>
              <a:rPr lang="en-US" sz="1800" dirty="0" smtClean="0">
                <a:latin typeface="Courier New"/>
                <a:cs typeface="Courier New"/>
              </a:rPr>
              <a:t>))  </a:t>
            </a:r>
            <a:r>
              <a:rPr lang="en-US" sz="1800" dirty="0" smtClean="0">
                <a:solidFill>
                  <a:srgbClr val="008000"/>
                </a:solidFill>
                <a:latin typeface="Courier New"/>
                <a:cs typeface="Courier New"/>
              </a:rPr>
              <a:t># (5, -2)</a:t>
            </a:r>
          </a:p>
        </p:txBody>
      </p:sp>
      <p:sp>
        <p:nvSpPr>
          <p:cNvPr id="4" name="Slide Number Placeholder 3"/>
          <p:cNvSpPr>
            <a:spLocks noGrp="1"/>
          </p:cNvSpPr>
          <p:nvPr>
            <p:ph type="sldNum" sz="quarter" idx="12"/>
          </p:nvPr>
        </p:nvSpPr>
        <p:spPr/>
        <p:txBody>
          <a:bodyPr/>
          <a:lstStyle/>
          <a:p>
            <a:fld id="{81AE9630-6584-ED4B-B8EA-CB7A97BDB708}" type="slidenum">
              <a:rPr lang="en-US"/>
              <a:pPr/>
              <a:t>92</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Tree>
    <p:extLst>
      <p:ext uri="{BB962C8B-B14F-4D97-AF65-F5344CB8AC3E}">
        <p14:creationId xmlns:p14="http://schemas.microsoft.com/office/powerpoint/2010/main" val="14014671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normAutofit/>
          </a:bodyPr>
          <a:lstStyle/>
          <a:p>
            <a:pPr algn="l"/>
            <a:r>
              <a:rPr lang="en-US" sz="4500" dirty="0" smtClean="0"/>
              <a:t>Classes and objects - simple e.g.</a:t>
            </a:r>
            <a:endParaRPr lang="en-US" sz="4500" dirty="0"/>
          </a:p>
        </p:txBody>
      </p:sp>
      <p:sp>
        <p:nvSpPr>
          <p:cNvPr id="23554" name="Rectangle 2"/>
          <p:cNvSpPr>
            <a:spLocks noGrp="1" noChangeArrowheads="1"/>
          </p:cNvSpPr>
          <p:nvPr>
            <p:ph idx="1"/>
          </p:nvPr>
        </p:nvSpPr>
        <p:spPr>
          <a:xfrm>
            <a:off x="457200" y="896028"/>
            <a:ext cx="8229600" cy="5181600"/>
          </a:xfrm>
          <a:noFill/>
          <a:ln/>
        </p:spPr>
        <p:txBody>
          <a:bodyPr anchor="t"/>
          <a:lstStyle/>
          <a:p>
            <a:pPr marL="0" indent="0">
              <a:buNone/>
            </a:pPr>
            <a:r>
              <a:rPr lang="en-US" sz="1300" dirty="0" smtClean="0">
                <a:latin typeface="Courier New"/>
                <a:cs typeface="Courier New"/>
              </a:rPr>
              <a:t>class Point:</a:t>
            </a:r>
          </a:p>
          <a:p>
            <a:pPr marL="0" indent="0">
              <a:buNone/>
            </a:pPr>
            <a:r>
              <a:rPr lang="en-US" sz="1300" dirty="0" smtClean="0">
                <a:latin typeface="Courier New"/>
                <a:cs typeface="Courier New"/>
              </a:rPr>
              <a:t>    """A </a:t>
            </a:r>
            <a:r>
              <a:rPr lang="en-US" sz="1300" dirty="0">
                <a:latin typeface="Courier New"/>
                <a:cs typeface="Courier New"/>
              </a:rPr>
              <a:t>new </a:t>
            </a:r>
            <a:r>
              <a:rPr lang="en-US" sz="1300" dirty="0" smtClean="0">
                <a:latin typeface="Courier New"/>
                <a:cs typeface="Courier New"/>
              </a:rPr>
              <a:t>Point """</a:t>
            </a:r>
          </a:p>
          <a:p>
            <a:pPr marL="0" indent="0">
              <a:buNone/>
            </a:pPr>
            <a:r>
              <a:rPr lang="en-US" sz="1300" dirty="0">
                <a:latin typeface="Courier New"/>
                <a:cs typeface="Courier New"/>
              </a:rPr>
              <a:t> </a:t>
            </a:r>
            <a:r>
              <a:rPr lang="en-US" sz="1300" dirty="0" smtClean="0">
                <a:latin typeface="Courier New"/>
                <a:cs typeface="Courier New"/>
              </a:rPr>
              <a:t>   </a:t>
            </a:r>
            <a:r>
              <a:rPr lang="en-US" sz="1300" dirty="0" err="1" smtClean="0">
                <a:latin typeface="Courier New"/>
                <a:cs typeface="Courier New"/>
              </a:rPr>
              <a:t>def</a:t>
            </a:r>
            <a:r>
              <a:rPr lang="en-US" sz="1300" dirty="0" smtClean="0">
                <a:latin typeface="Courier New"/>
                <a:cs typeface="Courier New"/>
              </a:rPr>
              <a:t> __</a:t>
            </a:r>
            <a:r>
              <a:rPr lang="en-US" sz="1300" dirty="0" err="1" smtClean="0">
                <a:latin typeface="Courier New"/>
                <a:cs typeface="Courier New"/>
              </a:rPr>
              <a:t>init</a:t>
            </a:r>
            <a:r>
              <a:rPr lang="en-US" sz="1300" dirty="0" smtClean="0">
                <a:latin typeface="Courier New"/>
                <a:cs typeface="Courier New"/>
              </a:rPr>
              <a:t>__(self, x=0, y=0):</a:t>
            </a:r>
          </a:p>
          <a:p>
            <a:pPr marL="0" indent="0">
              <a:buNone/>
            </a:pPr>
            <a:r>
              <a:rPr lang="en-US" sz="1300" dirty="0">
                <a:latin typeface="Courier New"/>
                <a:cs typeface="Courier New"/>
              </a:rPr>
              <a:t> </a:t>
            </a:r>
            <a:r>
              <a:rPr lang="en-US" sz="1300" dirty="0" smtClean="0">
                <a:latin typeface="Courier New"/>
                <a:cs typeface="Courier New"/>
              </a:rPr>
              <a:t>       """(</a:t>
            </a:r>
            <a:r>
              <a:rPr lang="en-US" sz="1300" dirty="0">
                <a:latin typeface="Courier New"/>
                <a:cs typeface="Courier New"/>
              </a:rPr>
              <a:t>Point, </a:t>
            </a:r>
            <a:r>
              <a:rPr lang="en-US" sz="1300" dirty="0" err="1">
                <a:latin typeface="Courier New"/>
                <a:cs typeface="Courier New"/>
              </a:rPr>
              <a:t>int</a:t>
            </a:r>
            <a:r>
              <a:rPr lang="en-US" sz="1300" dirty="0">
                <a:latin typeface="Courier New"/>
                <a:cs typeface="Courier New"/>
              </a:rPr>
              <a:t>, </a:t>
            </a:r>
            <a:r>
              <a:rPr lang="en-US" sz="1300" dirty="0" err="1">
                <a:latin typeface="Courier New"/>
                <a:cs typeface="Courier New"/>
              </a:rPr>
              <a:t>int</a:t>
            </a:r>
            <a:r>
              <a:rPr lang="en-US" sz="1300" dirty="0">
                <a:latin typeface="Courier New"/>
                <a:cs typeface="Courier New"/>
              </a:rPr>
              <a:t>) -&gt; </a:t>
            </a:r>
            <a:r>
              <a:rPr lang="en-US" sz="1300" dirty="0" err="1" smtClean="0">
                <a:latin typeface="Courier New"/>
                <a:cs typeface="Courier New"/>
              </a:rPr>
              <a:t>NoneType</a:t>
            </a:r>
            <a:r>
              <a:rPr lang="en-US" sz="1300" dirty="0" smtClean="0">
                <a:latin typeface="Courier New"/>
                <a:cs typeface="Courier New"/>
              </a:rPr>
              <a:t>"""</a:t>
            </a:r>
          </a:p>
          <a:p>
            <a:pPr marL="0" indent="0">
              <a:buNone/>
            </a:pPr>
            <a:r>
              <a:rPr lang="en-US" sz="1300" dirty="0" smtClean="0">
                <a:latin typeface="Courier New"/>
                <a:cs typeface="Courier New"/>
              </a:rPr>
              <a:t>        </a:t>
            </a:r>
            <a:r>
              <a:rPr lang="en-US" sz="1300" dirty="0" err="1" smtClean="0">
                <a:latin typeface="Courier New"/>
                <a:cs typeface="Courier New"/>
              </a:rPr>
              <a:t>self.x</a:t>
            </a:r>
            <a:r>
              <a:rPr lang="en-US" sz="1300" dirty="0" smtClean="0">
                <a:latin typeface="Courier New"/>
                <a:cs typeface="Courier New"/>
              </a:rPr>
              <a:t> = x</a:t>
            </a:r>
          </a:p>
          <a:p>
            <a:pPr marL="0" indent="0">
              <a:buNone/>
            </a:pPr>
            <a:r>
              <a:rPr lang="en-US" sz="1300" dirty="0">
                <a:latin typeface="Courier New"/>
                <a:cs typeface="Courier New"/>
              </a:rPr>
              <a:t> </a:t>
            </a:r>
            <a:r>
              <a:rPr lang="en-US" sz="1300" dirty="0" smtClean="0">
                <a:latin typeface="Courier New"/>
                <a:cs typeface="Courier New"/>
              </a:rPr>
              <a:t>       </a:t>
            </a:r>
            <a:r>
              <a:rPr lang="en-US" sz="1300" dirty="0" err="1" smtClean="0">
                <a:latin typeface="Courier New"/>
                <a:cs typeface="Courier New"/>
              </a:rPr>
              <a:t>self.y</a:t>
            </a:r>
            <a:r>
              <a:rPr lang="en-US" sz="1300" dirty="0" smtClean="0">
                <a:latin typeface="Courier New"/>
                <a:cs typeface="Courier New"/>
              </a:rPr>
              <a:t> = y</a:t>
            </a:r>
          </a:p>
          <a:p>
            <a:pPr marL="0" indent="0">
              <a:buNone/>
            </a:pPr>
            <a:r>
              <a:rPr lang="en-US" sz="1300" dirty="0" smtClean="0">
                <a:latin typeface="Courier New"/>
                <a:cs typeface="Courier New"/>
              </a:rPr>
              <a:t>    </a:t>
            </a:r>
            <a:endParaRPr lang="en-US" sz="1300" dirty="0">
              <a:latin typeface="Courier New"/>
              <a:cs typeface="Courier New"/>
            </a:endParaRPr>
          </a:p>
          <a:p>
            <a:pPr marL="0" indent="0">
              <a:buNone/>
            </a:pPr>
            <a:r>
              <a:rPr lang="en-US" sz="1300" dirty="0" smtClean="0">
                <a:latin typeface="Courier New"/>
                <a:cs typeface="Courier New"/>
              </a:rPr>
              <a:t>    </a:t>
            </a:r>
            <a:r>
              <a:rPr lang="en-US" sz="1300" dirty="0" err="1" smtClean="0">
                <a:latin typeface="Courier New"/>
                <a:cs typeface="Courier New"/>
              </a:rPr>
              <a:t>def</a:t>
            </a:r>
            <a:r>
              <a:rPr lang="en-US" sz="1300" dirty="0" smtClean="0">
                <a:latin typeface="Courier New"/>
                <a:cs typeface="Courier New"/>
              </a:rPr>
              <a:t> translate(self, dx, </a:t>
            </a:r>
            <a:r>
              <a:rPr lang="en-US" sz="1300" dirty="0" err="1" smtClean="0">
                <a:latin typeface="Courier New"/>
                <a:cs typeface="Courier New"/>
              </a:rPr>
              <a:t>dy</a:t>
            </a:r>
            <a:r>
              <a:rPr lang="en-US" sz="1300" dirty="0" smtClean="0">
                <a:latin typeface="Courier New"/>
                <a:cs typeface="Courier New"/>
              </a:rPr>
              <a:t>):</a:t>
            </a:r>
          </a:p>
          <a:p>
            <a:pPr marL="0" indent="0">
              <a:buNone/>
            </a:pPr>
            <a:r>
              <a:rPr lang="en-US" sz="1300" dirty="0">
                <a:latin typeface="Courier New"/>
                <a:cs typeface="Courier New"/>
              </a:rPr>
              <a:t> </a:t>
            </a:r>
            <a:r>
              <a:rPr lang="en-US" sz="1300" dirty="0" smtClean="0">
                <a:latin typeface="Courier New"/>
                <a:cs typeface="Courier New"/>
              </a:rPr>
              <a:t>       """(Point, </a:t>
            </a:r>
            <a:r>
              <a:rPr lang="en-US" sz="1300" dirty="0" err="1" smtClean="0">
                <a:latin typeface="Courier New"/>
                <a:cs typeface="Courier New"/>
              </a:rPr>
              <a:t>int</a:t>
            </a:r>
            <a:r>
              <a:rPr lang="en-US" sz="1300" dirty="0">
                <a:latin typeface="Courier New"/>
                <a:cs typeface="Courier New"/>
              </a:rPr>
              <a:t>, </a:t>
            </a:r>
            <a:r>
              <a:rPr lang="en-US" sz="1300" dirty="0" err="1">
                <a:latin typeface="Courier New"/>
                <a:cs typeface="Courier New"/>
              </a:rPr>
              <a:t>int</a:t>
            </a:r>
            <a:r>
              <a:rPr lang="en-US" sz="1300" dirty="0">
                <a:latin typeface="Courier New"/>
                <a:cs typeface="Courier New"/>
              </a:rPr>
              <a:t>) -&gt; </a:t>
            </a:r>
            <a:r>
              <a:rPr lang="en-US" sz="1300" dirty="0" err="1" smtClean="0">
                <a:latin typeface="Courier New"/>
                <a:cs typeface="Courier New"/>
              </a:rPr>
              <a:t>NoneType</a:t>
            </a:r>
            <a:endParaRPr lang="en-US" sz="1300" dirty="0" smtClean="0">
              <a:latin typeface="Courier New"/>
              <a:cs typeface="Courier New"/>
            </a:endParaRPr>
          </a:p>
          <a:p>
            <a:pPr marL="0" indent="0">
              <a:buNone/>
            </a:pPr>
            <a:r>
              <a:rPr lang="en-US" sz="1300" dirty="0">
                <a:latin typeface="Courier New"/>
                <a:cs typeface="Courier New"/>
              </a:rPr>
              <a:t> </a:t>
            </a:r>
            <a:r>
              <a:rPr lang="en-US" sz="1300" dirty="0" smtClean="0">
                <a:latin typeface="Courier New"/>
                <a:cs typeface="Courier New"/>
              </a:rPr>
              <a:t>       Translate the point by dx and </a:t>
            </a:r>
            <a:r>
              <a:rPr lang="en-US" sz="1300" dirty="0" err="1" smtClean="0">
                <a:latin typeface="Courier New"/>
                <a:cs typeface="Courier New"/>
              </a:rPr>
              <a:t>dy</a:t>
            </a:r>
            <a:r>
              <a:rPr lang="en-US" sz="1300" dirty="0" smtClean="0">
                <a:latin typeface="Courier New"/>
                <a:cs typeface="Courier New"/>
              </a:rPr>
              <a:t>"""</a:t>
            </a:r>
          </a:p>
          <a:p>
            <a:pPr marL="0" indent="0">
              <a:buNone/>
            </a:pPr>
            <a:r>
              <a:rPr lang="en-US" sz="1300" dirty="0" smtClean="0">
                <a:latin typeface="Courier New"/>
                <a:cs typeface="Courier New"/>
              </a:rPr>
              <a:t>        </a:t>
            </a:r>
            <a:r>
              <a:rPr lang="en-US" sz="1300" dirty="0" err="1" smtClean="0">
                <a:latin typeface="Courier New"/>
                <a:cs typeface="Courier New"/>
              </a:rPr>
              <a:t>self.x</a:t>
            </a:r>
            <a:r>
              <a:rPr lang="en-US" sz="1300" dirty="0" smtClean="0">
                <a:latin typeface="Courier New"/>
                <a:cs typeface="Courier New"/>
              </a:rPr>
              <a:t> += dx</a:t>
            </a:r>
          </a:p>
          <a:p>
            <a:pPr marL="0" indent="0">
              <a:buNone/>
            </a:pPr>
            <a:r>
              <a:rPr lang="en-US" sz="1300" dirty="0">
                <a:latin typeface="Courier New"/>
                <a:cs typeface="Courier New"/>
              </a:rPr>
              <a:t> </a:t>
            </a:r>
            <a:r>
              <a:rPr lang="en-US" sz="1300" dirty="0" smtClean="0">
                <a:latin typeface="Courier New"/>
                <a:cs typeface="Courier New"/>
              </a:rPr>
              <a:t>       </a:t>
            </a:r>
            <a:r>
              <a:rPr lang="en-US" sz="1300" dirty="0" err="1" smtClean="0">
                <a:latin typeface="Courier New"/>
                <a:cs typeface="Courier New"/>
              </a:rPr>
              <a:t>self.y</a:t>
            </a:r>
            <a:r>
              <a:rPr lang="en-US" sz="1300" dirty="0" smtClean="0">
                <a:latin typeface="Courier New"/>
                <a:cs typeface="Courier New"/>
              </a:rPr>
              <a:t> += </a:t>
            </a:r>
            <a:r>
              <a:rPr lang="en-US" sz="1300" dirty="0" err="1" smtClean="0">
                <a:latin typeface="Courier New"/>
                <a:cs typeface="Courier New"/>
              </a:rPr>
              <a:t>dy</a:t>
            </a:r>
            <a:endParaRPr lang="en-US" sz="1300" dirty="0" smtClean="0">
              <a:latin typeface="Courier New"/>
              <a:cs typeface="Courier New"/>
            </a:endParaRPr>
          </a:p>
          <a:p>
            <a:pPr marL="0" indent="0">
              <a:buNone/>
            </a:pPr>
            <a:r>
              <a:rPr lang="en-US" sz="1300" dirty="0" smtClean="0">
                <a:latin typeface="Courier New"/>
                <a:cs typeface="Courier New"/>
              </a:rPr>
              <a:t>    </a:t>
            </a:r>
          </a:p>
          <a:p>
            <a:pPr marL="0" indent="0">
              <a:buNone/>
            </a:pPr>
            <a:r>
              <a:rPr lang="en-US" sz="1300" dirty="0">
                <a:latin typeface="Courier New"/>
                <a:cs typeface="Courier New"/>
              </a:rPr>
              <a:t> </a:t>
            </a:r>
            <a:r>
              <a:rPr lang="en-US" sz="1300" dirty="0" smtClean="0">
                <a:latin typeface="Courier New"/>
                <a:cs typeface="Courier New"/>
              </a:rPr>
              <a:t>   </a:t>
            </a:r>
            <a:r>
              <a:rPr lang="en-US" sz="1300" dirty="0" err="1" smtClean="0">
                <a:latin typeface="Courier New"/>
                <a:cs typeface="Courier New"/>
              </a:rPr>
              <a:t>def</a:t>
            </a:r>
            <a:r>
              <a:rPr lang="en-US" sz="1300" dirty="0" smtClean="0">
                <a:latin typeface="Courier New"/>
                <a:cs typeface="Courier New"/>
              </a:rPr>
              <a:t> __</a:t>
            </a:r>
            <a:r>
              <a:rPr lang="en-US" sz="1300" dirty="0" err="1" smtClean="0">
                <a:latin typeface="Courier New"/>
                <a:cs typeface="Courier New"/>
              </a:rPr>
              <a:t>str</a:t>
            </a:r>
            <a:r>
              <a:rPr lang="en-US" sz="1300" dirty="0" smtClean="0">
                <a:latin typeface="Courier New"/>
                <a:cs typeface="Courier New"/>
              </a:rPr>
              <a:t>__(self):</a:t>
            </a:r>
          </a:p>
          <a:p>
            <a:pPr marL="0" indent="0">
              <a:buNone/>
            </a:pPr>
            <a:r>
              <a:rPr lang="en-US" sz="1300" dirty="0">
                <a:latin typeface="Courier New"/>
                <a:cs typeface="Courier New"/>
              </a:rPr>
              <a:t> </a:t>
            </a:r>
            <a:r>
              <a:rPr lang="en-US" sz="1300" dirty="0" smtClean="0">
                <a:latin typeface="Courier New"/>
                <a:cs typeface="Courier New"/>
              </a:rPr>
              <a:t>       """(Point) -&gt; </a:t>
            </a:r>
            <a:r>
              <a:rPr lang="en-US" sz="1300" dirty="0" err="1" smtClean="0">
                <a:latin typeface="Courier New"/>
                <a:cs typeface="Courier New"/>
              </a:rPr>
              <a:t>str</a:t>
            </a:r>
            <a:r>
              <a:rPr lang="en-US" sz="1300" dirty="0" smtClean="0">
                <a:latin typeface="Courier New"/>
                <a:cs typeface="Courier New"/>
              </a:rPr>
              <a:t>"""</a:t>
            </a:r>
          </a:p>
          <a:p>
            <a:pPr marL="0" indent="0">
              <a:buNone/>
            </a:pPr>
            <a:r>
              <a:rPr lang="en-US" sz="1300" dirty="0">
                <a:latin typeface="Courier New"/>
                <a:cs typeface="Courier New"/>
              </a:rPr>
              <a:t> </a:t>
            </a:r>
            <a:r>
              <a:rPr lang="en-US" sz="1300" dirty="0" smtClean="0">
                <a:latin typeface="Courier New"/>
                <a:cs typeface="Courier New"/>
              </a:rPr>
              <a:t>       return "({}, {})".format(</a:t>
            </a:r>
            <a:r>
              <a:rPr lang="en-US" sz="1300" dirty="0" err="1" smtClean="0">
                <a:latin typeface="Courier New"/>
                <a:cs typeface="Courier New"/>
              </a:rPr>
              <a:t>self.x</a:t>
            </a:r>
            <a:r>
              <a:rPr lang="en-US" sz="1300" dirty="0" smtClean="0">
                <a:latin typeface="Courier New"/>
                <a:cs typeface="Courier New"/>
              </a:rPr>
              <a:t>, </a:t>
            </a:r>
            <a:r>
              <a:rPr lang="en-US" sz="1300" dirty="0" err="1" smtClean="0">
                <a:latin typeface="Courier New"/>
                <a:cs typeface="Courier New"/>
              </a:rPr>
              <a:t>self.y</a:t>
            </a:r>
            <a:r>
              <a:rPr lang="en-US" sz="1300" dirty="0" smtClean="0">
                <a:latin typeface="Courier New"/>
                <a:cs typeface="Courier New"/>
              </a:rPr>
              <a:t>)</a:t>
            </a:r>
          </a:p>
          <a:p>
            <a:pPr marL="0" indent="0">
              <a:buNone/>
            </a:pPr>
            <a:endParaRPr lang="en-US" sz="1300" dirty="0" smtClean="0">
              <a:latin typeface="Courier New"/>
              <a:cs typeface="Courier New"/>
            </a:endParaRPr>
          </a:p>
          <a:p>
            <a:pPr marL="0" indent="0">
              <a:buNone/>
            </a:pPr>
            <a:r>
              <a:rPr lang="en-US" sz="1300" dirty="0" smtClean="0">
                <a:latin typeface="Courier New"/>
                <a:cs typeface="Courier New"/>
              </a:rPr>
              <a:t>position = Point(5, -2)</a:t>
            </a:r>
            <a:endParaRPr lang="en-US" sz="1300" dirty="0" smtClean="0">
              <a:solidFill>
                <a:srgbClr val="008000"/>
              </a:solidFill>
              <a:latin typeface="Courier New"/>
              <a:cs typeface="Courier New"/>
            </a:endParaRPr>
          </a:p>
          <a:p>
            <a:pPr marL="0" indent="0">
              <a:buNone/>
            </a:pPr>
            <a:r>
              <a:rPr lang="en-US" sz="1300" dirty="0" smtClean="0">
                <a:latin typeface="Courier New"/>
                <a:cs typeface="Courier New"/>
              </a:rPr>
              <a:t>print(position)  </a:t>
            </a:r>
            <a:r>
              <a:rPr lang="en-US" sz="1300" dirty="0" smtClean="0">
                <a:solidFill>
                  <a:srgbClr val="008000"/>
                </a:solidFill>
                <a:latin typeface="Courier New"/>
                <a:cs typeface="Courier New"/>
              </a:rPr>
              <a:t># (5, -2)</a:t>
            </a:r>
          </a:p>
        </p:txBody>
      </p:sp>
      <p:sp>
        <p:nvSpPr>
          <p:cNvPr id="4" name="Slide Number Placeholder 3"/>
          <p:cNvSpPr>
            <a:spLocks noGrp="1"/>
          </p:cNvSpPr>
          <p:nvPr>
            <p:ph type="sldNum" sz="quarter" idx="12"/>
          </p:nvPr>
        </p:nvSpPr>
        <p:spPr/>
        <p:txBody>
          <a:bodyPr/>
          <a:lstStyle/>
          <a:p>
            <a:fld id="{81AE9630-6584-ED4B-B8EA-CB7A97BDB708}" type="slidenum">
              <a:rPr lang="en-US"/>
              <a:pPr/>
              <a:t>93</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Tree>
    <p:extLst>
      <p:ext uri="{BB962C8B-B14F-4D97-AF65-F5344CB8AC3E}">
        <p14:creationId xmlns:p14="http://schemas.microsoft.com/office/powerpoint/2010/main" val="40440141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normAutofit/>
          </a:bodyPr>
          <a:lstStyle/>
          <a:p>
            <a:pPr algn="l"/>
            <a:r>
              <a:rPr lang="en-US" sz="4500" dirty="0" smtClean="0"/>
              <a:t>Classes and objects - simple e.g.</a:t>
            </a:r>
            <a:endParaRPr lang="en-US" sz="4500" dirty="0"/>
          </a:p>
        </p:txBody>
      </p:sp>
      <p:sp>
        <p:nvSpPr>
          <p:cNvPr id="23554" name="Rectangle 2"/>
          <p:cNvSpPr>
            <a:spLocks noGrp="1" noChangeArrowheads="1"/>
          </p:cNvSpPr>
          <p:nvPr>
            <p:ph idx="1"/>
          </p:nvPr>
        </p:nvSpPr>
        <p:spPr>
          <a:xfrm>
            <a:off x="457200" y="1008916"/>
            <a:ext cx="8229600" cy="5181600"/>
          </a:xfrm>
          <a:noFill/>
          <a:ln/>
        </p:spPr>
        <p:txBody>
          <a:bodyPr anchor="t"/>
          <a:lstStyle/>
          <a:p>
            <a:pPr marL="0" indent="0">
              <a:buNone/>
            </a:pPr>
            <a:r>
              <a:rPr lang="en-US" sz="1500" dirty="0" err="1" smtClean="0">
                <a:latin typeface="Courier New"/>
                <a:cs typeface="Courier New"/>
              </a:rPr>
              <a:t>def</a:t>
            </a:r>
            <a:r>
              <a:rPr lang="en-US" sz="1500" dirty="0" smtClean="0">
                <a:latin typeface="Courier New"/>
                <a:cs typeface="Courier New"/>
              </a:rPr>
              <a:t> </a:t>
            </a:r>
            <a:r>
              <a:rPr lang="en-US" sz="1500" dirty="0" err="1" smtClean="0">
                <a:latin typeface="Courier New"/>
                <a:cs typeface="Courier New"/>
              </a:rPr>
              <a:t>my_init</a:t>
            </a:r>
            <a:r>
              <a:rPr lang="en-US" sz="1500" dirty="0" smtClean="0">
                <a:latin typeface="Courier New"/>
                <a:cs typeface="Courier New"/>
              </a:rPr>
              <a:t>(point, x=0, y=0):</a:t>
            </a:r>
          </a:p>
          <a:p>
            <a:pPr marL="0" indent="0">
              <a:buNone/>
            </a:pPr>
            <a:r>
              <a:rPr lang="en-US" sz="1500" dirty="0" smtClean="0">
                <a:latin typeface="Courier New"/>
                <a:cs typeface="Courier New"/>
              </a:rPr>
              <a:t>    """(Point, </a:t>
            </a:r>
            <a:r>
              <a:rPr lang="en-US" sz="1500" dirty="0" err="1" smtClean="0">
                <a:latin typeface="Courier New"/>
                <a:cs typeface="Courier New"/>
              </a:rPr>
              <a:t>int</a:t>
            </a:r>
            <a:r>
              <a:rPr lang="en-US" sz="1500" dirty="0" smtClean="0">
                <a:latin typeface="Courier New"/>
                <a:cs typeface="Courier New"/>
              </a:rPr>
              <a:t>, </a:t>
            </a:r>
            <a:r>
              <a:rPr lang="en-US" sz="1500" dirty="0" err="1" smtClean="0">
                <a:latin typeface="Courier New"/>
                <a:cs typeface="Courier New"/>
              </a:rPr>
              <a:t>int</a:t>
            </a:r>
            <a:r>
              <a:rPr lang="en-US" sz="1500" dirty="0" smtClean="0">
                <a:latin typeface="Courier New"/>
                <a:cs typeface="Courier New"/>
              </a:rPr>
              <a:t>) -&gt; </a:t>
            </a:r>
            <a:r>
              <a:rPr lang="en-US" sz="1500" dirty="0" err="1" smtClean="0">
                <a:latin typeface="Courier New"/>
                <a:cs typeface="Courier New"/>
              </a:rPr>
              <a:t>NoneType</a:t>
            </a:r>
            <a:r>
              <a:rPr lang="en-US" sz="1500" dirty="0" smtClean="0">
                <a:latin typeface="Courier New"/>
                <a:cs typeface="Courier New"/>
              </a:rPr>
              <a:t>"""</a:t>
            </a:r>
          </a:p>
          <a:p>
            <a:pPr marL="0" indent="0">
              <a:buNone/>
            </a:pPr>
            <a:r>
              <a:rPr lang="en-US" sz="1500" dirty="0" smtClean="0">
                <a:latin typeface="Courier New"/>
                <a:cs typeface="Courier New"/>
              </a:rPr>
              <a:t>    </a:t>
            </a:r>
            <a:r>
              <a:rPr lang="en-US" sz="1500" dirty="0" err="1" smtClean="0">
                <a:latin typeface="Courier New"/>
                <a:cs typeface="Courier New"/>
              </a:rPr>
              <a:t>point.x</a:t>
            </a:r>
            <a:r>
              <a:rPr lang="en-US" sz="1500" dirty="0" smtClean="0">
                <a:latin typeface="Courier New"/>
                <a:cs typeface="Courier New"/>
              </a:rPr>
              <a:t> = x</a:t>
            </a:r>
          </a:p>
          <a:p>
            <a:pPr marL="0" indent="0">
              <a:buNone/>
            </a:pPr>
            <a:r>
              <a:rPr lang="en-US" sz="1500" dirty="0">
                <a:latin typeface="Courier New"/>
                <a:cs typeface="Courier New"/>
              </a:rPr>
              <a:t> </a:t>
            </a:r>
            <a:r>
              <a:rPr lang="en-US" sz="1500" dirty="0" smtClean="0">
                <a:latin typeface="Courier New"/>
                <a:cs typeface="Courier New"/>
              </a:rPr>
              <a:t>   </a:t>
            </a:r>
            <a:r>
              <a:rPr lang="en-US" sz="1500" dirty="0" err="1" smtClean="0">
                <a:latin typeface="Courier New"/>
                <a:cs typeface="Courier New"/>
              </a:rPr>
              <a:t>point.y</a:t>
            </a:r>
            <a:r>
              <a:rPr lang="en-US" sz="1500" dirty="0" smtClean="0">
                <a:latin typeface="Courier New"/>
                <a:cs typeface="Courier New"/>
              </a:rPr>
              <a:t> = y</a:t>
            </a:r>
          </a:p>
          <a:p>
            <a:pPr marL="0" indent="0">
              <a:buNone/>
            </a:pPr>
            <a:endParaRPr lang="en-US" sz="1500" dirty="0" smtClean="0">
              <a:latin typeface="Courier New"/>
              <a:cs typeface="Courier New"/>
            </a:endParaRPr>
          </a:p>
          <a:p>
            <a:pPr marL="0" indent="0">
              <a:buNone/>
            </a:pPr>
            <a:r>
              <a:rPr lang="en-US" sz="1500" dirty="0" err="1" smtClean="0">
                <a:latin typeface="Courier New"/>
                <a:cs typeface="Courier New"/>
              </a:rPr>
              <a:t>def</a:t>
            </a:r>
            <a:r>
              <a:rPr lang="en-US" sz="1500" dirty="0" smtClean="0">
                <a:latin typeface="Courier New"/>
                <a:cs typeface="Courier New"/>
              </a:rPr>
              <a:t> </a:t>
            </a:r>
            <a:r>
              <a:rPr lang="en-US" sz="1500" dirty="0" err="1" smtClean="0">
                <a:latin typeface="Courier New"/>
                <a:cs typeface="Courier New"/>
              </a:rPr>
              <a:t>my_translate</a:t>
            </a:r>
            <a:r>
              <a:rPr lang="en-US" sz="1500" dirty="0" smtClean="0">
                <a:latin typeface="Courier New"/>
                <a:cs typeface="Courier New"/>
              </a:rPr>
              <a:t>(point, dx</a:t>
            </a:r>
            <a:r>
              <a:rPr lang="en-US" sz="1500" dirty="0">
                <a:latin typeface="Courier New"/>
                <a:cs typeface="Courier New"/>
              </a:rPr>
              <a:t>, </a:t>
            </a:r>
            <a:r>
              <a:rPr lang="en-US" sz="1500" dirty="0" err="1">
                <a:latin typeface="Courier New"/>
                <a:cs typeface="Courier New"/>
              </a:rPr>
              <a:t>dy</a:t>
            </a:r>
            <a:r>
              <a:rPr lang="en-US" sz="1500" dirty="0">
                <a:latin typeface="Courier New"/>
                <a:cs typeface="Courier New"/>
              </a:rPr>
              <a:t>)</a:t>
            </a:r>
            <a:r>
              <a:rPr lang="en-US" sz="1500" dirty="0" smtClean="0">
                <a:latin typeface="Courier New"/>
                <a:cs typeface="Courier New"/>
              </a:rPr>
              <a:t>:</a:t>
            </a:r>
          </a:p>
          <a:p>
            <a:pPr marL="0" indent="0">
              <a:buNone/>
            </a:pPr>
            <a:r>
              <a:rPr lang="en-US" sz="1500" dirty="0">
                <a:latin typeface="Courier New"/>
                <a:cs typeface="Courier New"/>
              </a:rPr>
              <a:t> </a:t>
            </a:r>
            <a:r>
              <a:rPr lang="en-US" sz="1500" dirty="0" smtClean="0">
                <a:latin typeface="Courier New"/>
                <a:cs typeface="Courier New"/>
              </a:rPr>
              <a:t>   """(Point, </a:t>
            </a:r>
            <a:r>
              <a:rPr lang="en-US" sz="1500" dirty="0" err="1" smtClean="0">
                <a:latin typeface="Courier New"/>
                <a:cs typeface="Courier New"/>
              </a:rPr>
              <a:t>int</a:t>
            </a:r>
            <a:r>
              <a:rPr lang="en-US" sz="1500" dirty="0" smtClean="0">
                <a:latin typeface="Courier New"/>
                <a:cs typeface="Courier New"/>
              </a:rPr>
              <a:t>, </a:t>
            </a:r>
            <a:r>
              <a:rPr lang="en-US" sz="1500" dirty="0" err="1" smtClean="0">
                <a:latin typeface="Courier New"/>
                <a:cs typeface="Courier New"/>
              </a:rPr>
              <a:t>int</a:t>
            </a:r>
            <a:r>
              <a:rPr lang="en-US" sz="1500" dirty="0" smtClean="0">
                <a:latin typeface="Courier New"/>
                <a:cs typeface="Courier New"/>
              </a:rPr>
              <a:t>) """</a:t>
            </a:r>
          </a:p>
          <a:p>
            <a:pPr marL="0" indent="0">
              <a:buNone/>
            </a:pPr>
            <a:r>
              <a:rPr lang="en-US" sz="1500" dirty="0" smtClean="0">
                <a:latin typeface="Courier New"/>
                <a:cs typeface="Courier New"/>
              </a:rPr>
              <a:t>    </a:t>
            </a:r>
            <a:r>
              <a:rPr lang="en-US" sz="1500" dirty="0" err="1" smtClean="0">
                <a:latin typeface="Courier New"/>
                <a:cs typeface="Courier New"/>
              </a:rPr>
              <a:t>point.x</a:t>
            </a:r>
            <a:r>
              <a:rPr lang="en-US" sz="1500" dirty="0" smtClean="0">
                <a:latin typeface="Courier New"/>
                <a:cs typeface="Courier New"/>
              </a:rPr>
              <a:t> </a:t>
            </a:r>
            <a:r>
              <a:rPr lang="en-US" sz="1500" dirty="0">
                <a:latin typeface="Courier New"/>
                <a:cs typeface="Courier New"/>
              </a:rPr>
              <a:t>+= dx</a:t>
            </a:r>
          </a:p>
          <a:p>
            <a:pPr marL="0" indent="0">
              <a:buNone/>
            </a:pPr>
            <a:r>
              <a:rPr lang="en-US" sz="1500" dirty="0">
                <a:latin typeface="Courier New"/>
                <a:cs typeface="Courier New"/>
              </a:rPr>
              <a:t>    </a:t>
            </a:r>
            <a:r>
              <a:rPr lang="en-US" sz="1500" dirty="0" err="1" smtClean="0">
                <a:latin typeface="Courier New"/>
                <a:cs typeface="Courier New"/>
              </a:rPr>
              <a:t>point.y</a:t>
            </a:r>
            <a:r>
              <a:rPr lang="en-US" sz="1500" dirty="0" smtClean="0">
                <a:latin typeface="Courier New"/>
                <a:cs typeface="Courier New"/>
              </a:rPr>
              <a:t> </a:t>
            </a:r>
            <a:r>
              <a:rPr lang="en-US" sz="1500" dirty="0">
                <a:latin typeface="Courier New"/>
                <a:cs typeface="Courier New"/>
              </a:rPr>
              <a:t>+= </a:t>
            </a:r>
            <a:r>
              <a:rPr lang="en-US" sz="1500" dirty="0" err="1">
                <a:latin typeface="Courier New"/>
                <a:cs typeface="Courier New"/>
              </a:rPr>
              <a:t>dy</a:t>
            </a:r>
            <a:endParaRPr lang="en-US" sz="1500" dirty="0">
              <a:latin typeface="Courier New"/>
              <a:cs typeface="Courier New"/>
            </a:endParaRPr>
          </a:p>
          <a:p>
            <a:pPr marL="0" indent="0">
              <a:buNone/>
            </a:pPr>
            <a:endParaRPr lang="en-US" sz="1500" dirty="0" smtClean="0">
              <a:latin typeface="Courier New"/>
              <a:cs typeface="Courier New"/>
            </a:endParaRPr>
          </a:p>
          <a:p>
            <a:pPr marL="0" indent="0">
              <a:buNone/>
            </a:pPr>
            <a:r>
              <a:rPr lang="en-US" sz="1500" dirty="0" smtClean="0">
                <a:latin typeface="Courier New"/>
                <a:cs typeface="Courier New"/>
              </a:rPr>
              <a:t>class Point:</a:t>
            </a:r>
          </a:p>
          <a:p>
            <a:pPr marL="0" indent="0">
              <a:buNone/>
            </a:pPr>
            <a:r>
              <a:rPr lang="en-US" sz="1500" dirty="0">
                <a:latin typeface="Courier New"/>
                <a:cs typeface="Courier New"/>
              </a:rPr>
              <a:t> </a:t>
            </a:r>
            <a:r>
              <a:rPr lang="en-US" sz="1500" dirty="0" smtClean="0">
                <a:latin typeface="Courier New"/>
                <a:cs typeface="Courier New"/>
              </a:rPr>
              <a:t>   pass</a:t>
            </a:r>
          </a:p>
          <a:p>
            <a:pPr marL="0" indent="0">
              <a:buNone/>
            </a:pPr>
            <a:endParaRPr lang="en-US" sz="1500" dirty="0" smtClean="0">
              <a:latin typeface="Courier New"/>
              <a:cs typeface="Courier New"/>
            </a:endParaRPr>
          </a:p>
          <a:p>
            <a:pPr marL="0" indent="0">
              <a:buNone/>
            </a:pPr>
            <a:r>
              <a:rPr lang="en-US" sz="1500" dirty="0" smtClean="0">
                <a:latin typeface="Courier New"/>
                <a:cs typeface="Courier New"/>
              </a:rPr>
              <a:t>Point.__</a:t>
            </a:r>
            <a:r>
              <a:rPr lang="en-US" sz="1500" dirty="0" err="1" smtClean="0">
                <a:latin typeface="Courier New"/>
                <a:cs typeface="Courier New"/>
              </a:rPr>
              <a:t>init</a:t>
            </a:r>
            <a:r>
              <a:rPr lang="en-US" sz="1500" dirty="0" smtClean="0">
                <a:latin typeface="Courier New"/>
                <a:cs typeface="Courier New"/>
              </a:rPr>
              <a:t>__ = </a:t>
            </a:r>
            <a:r>
              <a:rPr lang="en-US" sz="1500" dirty="0" err="1" smtClean="0">
                <a:latin typeface="Courier New"/>
                <a:cs typeface="Courier New"/>
              </a:rPr>
              <a:t>my_init</a:t>
            </a:r>
            <a:endParaRPr lang="en-US" sz="1500" dirty="0" smtClean="0">
              <a:latin typeface="Courier New"/>
              <a:cs typeface="Courier New"/>
            </a:endParaRPr>
          </a:p>
          <a:p>
            <a:pPr marL="0" indent="0">
              <a:buNone/>
            </a:pPr>
            <a:r>
              <a:rPr lang="en-US" sz="1500" dirty="0" err="1" smtClean="0">
                <a:latin typeface="Courier New"/>
                <a:cs typeface="Courier New"/>
              </a:rPr>
              <a:t>Point.translate</a:t>
            </a:r>
            <a:r>
              <a:rPr lang="en-US" sz="1500" dirty="0" smtClean="0">
                <a:latin typeface="Courier New"/>
                <a:cs typeface="Courier New"/>
              </a:rPr>
              <a:t> = </a:t>
            </a:r>
            <a:r>
              <a:rPr lang="en-US" sz="1500" dirty="0" err="1" smtClean="0">
                <a:latin typeface="Courier New"/>
                <a:cs typeface="Courier New"/>
              </a:rPr>
              <a:t>my_translate</a:t>
            </a:r>
            <a:r>
              <a:rPr lang="en-US" sz="1500" dirty="0" smtClean="0">
                <a:latin typeface="Courier New"/>
                <a:cs typeface="Courier New"/>
              </a:rPr>
              <a:t>  </a:t>
            </a:r>
            <a:r>
              <a:rPr lang="en-US" sz="1500" dirty="0">
                <a:solidFill>
                  <a:srgbClr val="008000"/>
                </a:solidFill>
                <a:latin typeface="Courier New"/>
                <a:cs typeface="Courier New"/>
              </a:rPr>
              <a:t># </a:t>
            </a:r>
            <a:r>
              <a:rPr lang="en-US" sz="1500" dirty="0" smtClean="0">
                <a:solidFill>
                  <a:srgbClr val="008000"/>
                </a:solidFill>
                <a:latin typeface="Courier New"/>
                <a:cs typeface="Courier New"/>
              </a:rPr>
              <a:t>change the Point class</a:t>
            </a:r>
            <a:endParaRPr lang="en-US" sz="1500" dirty="0" smtClean="0">
              <a:latin typeface="Courier New"/>
              <a:cs typeface="Courier New"/>
            </a:endParaRPr>
          </a:p>
          <a:p>
            <a:pPr marL="0" indent="0">
              <a:buNone/>
            </a:pPr>
            <a:endParaRPr lang="en-US" sz="1500" dirty="0" smtClean="0">
              <a:latin typeface="Courier New"/>
              <a:cs typeface="Courier New"/>
            </a:endParaRPr>
          </a:p>
          <a:p>
            <a:pPr marL="0" indent="0">
              <a:buNone/>
            </a:pPr>
            <a:r>
              <a:rPr lang="en-US" sz="1500" dirty="0" smtClean="0">
                <a:latin typeface="Courier New"/>
                <a:cs typeface="Courier New"/>
              </a:rPr>
              <a:t>position = Point(2, 8)  </a:t>
            </a:r>
            <a:r>
              <a:rPr lang="en-US" sz="1500" dirty="0">
                <a:solidFill>
                  <a:srgbClr val="008000"/>
                </a:solidFill>
                <a:latin typeface="Courier New"/>
                <a:cs typeface="Courier New"/>
              </a:rPr>
              <a:t># this works</a:t>
            </a:r>
            <a:r>
              <a:rPr lang="en-US" sz="1500" dirty="0" smtClean="0">
                <a:solidFill>
                  <a:srgbClr val="008000"/>
                </a:solidFill>
                <a:latin typeface="Courier New"/>
                <a:cs typeface="Courier New"/>
              </a:rPr>
              <a:t>!</a:t>
            </a:r>
          </a:p>
          <a:p>
            <a:pPr marL="0" indent="0">
              <a:buNone/>
            </a:pPr>
            <a:r>
              <a:rPr lang="en-US" sz="1500" dirty="0" err="1" smtClean="0">
                <a:latin typeface="Courier New"/>
                <a:cs typeface="Courier New"/>
              </a:rPr>
              <a:t>position.translate</a:t>
            </a:r>
            <a:r>
              <a:rPr lang="en-US" sz="1500" dirty="0" smtClean="0">
                <a:latin typeface="Courier New"/>
                <a:cs typeface="Courier New"/>
              </a:rPr>
              <a:t>(</a:t>
            </a:r>
            <a:r>
              <a:rPr lang="en-US" sz="1500" dirty="0">
                <a:latin typeface="Courier New"/>
                <a:cs typeface="Courier New"/>
              </a:rPr>
              <a:t>5, -2</a:t>
            </a:r>
            <a:r>
              <a:rPr lang="en-US" sz="1500" dirty="0" smtClean="0">
                <a:latin typeface="Courier New"/>
                <a:cs typeface="Courier New"/>
              </a:rPr>
              <a:t>)</a:t>
            </a:r>
            <a:r>
              <a:rPr lang="en-US" sz="1500" dirty="0">
                <a:latin typeface="Courier New"/>
                <a:cs typeface="Courier New"/>
              </a:rPr>
              <a:t>  </a:t>
            </a:r>
            <a:r>
              <a:rPr lang="en-US" sz="1500" dirty="0">
                <a:solidFill>
                  <a:srgbClr val="008000"/>
                </a:solidFill>
                <a:latin typeface="Courier New"/>
                <a:cs typeface="Courier New"/>
              </a:rPr>
              <a:t># this works!</a:t>
            </a:r>
          </a:p>
          <a:p>
            <a:pPr marL="0" indent="0">
              <a:buNone/>
            </a:pPr>
            <a:endParaRPr lang="en-US" sz="1500" dirty="0" smtClean="0">
              <a:solidFill>
                <a:srgbClr val="008000"/>
              </a:solidFill>
              <a:latin typeface="Courier New"/>
              <a:cs typeface="Courier New"/>
            </a:endParaRPr>
          </a:p>
        </p:txBody>
      </p:sp>
      <p:sp>
        <p:nvSpPr>
          <p:cNvPr id="4" name="Slide Number Placeholder 3"/>
          <p:cNvSpPr>
            <a:spLocks noGrp="1"/>
          </p:cNvSpPr>
          <p:nvPr>
            <p:ph type="sldNum" sz="quarter" idx="12"/>
          </p:nvPr>
        </p:nvSpPr>
        <p:spPr/>
        <p:txBody>
          <a:bodyPr/>
          <a:lstStyle/>
          <a:p>
            <a:fld id="{81AE9630-6584-ED4B-B8EA-CB7A97BDB708}" type="slidenum">
              <a:rPr lang="en-US"/>
              <a:pPr/>
              <a:t>94</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Tree>
    <p:extLst>
      <p:ext uri="{BB962C8B-B14F-4D97-AF65-F5344CB8AC3E}">
        <p14:creationId xmlns:p14="http://schemas.microsoft.com/office/powerpoint/2010/main" val="24326825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4">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4">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554">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554">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4">
                                            <p:txEl>
                                              <p:pRg st="10" end="1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3554">
                                            <p:txEl>
                                              <p:pRg st="11" end="1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3554">
                                            <p:txEl>
                                              <p:pRg st="13" end="1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3554">
                                            <p:txEl>
                                              <p:pRg st="14" end="1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554">
                                            <p:txEl>
                                              <p:pRg st="16" end="1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3554">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normAutofit/>
          </a:bodyPr>
          <a:lstStyle/>
          <a:p>
            <a:pPr algn="l"/>
            <a:r>
              <a:rPr lang="en-US" sz="4500" dirty="0"/>
              <a:t>M</a:t>
            </a:r>
            <a:r>
              <a:rPr lang="en-US" sz="4500" dirty="0" smtClean="0"/>
              <a:t>agic </a:t>
            </a:r>
            <a:r>
              <a:rPr lang="en-US" sz="4500" strike="sngStrike" dirty="0" smtClean="0"/>
              <a:t>mushrooms</a:t>
            </a:r>
            <a:r>
              <a:rPr lang="en-US" sz="4500" dirty="0" smtClean="0"/>
              <a:t> methods</a:t>
            </a:r>
            <a:endParaRPr lang="en-US" sz="4500" dirty="0"/>
          </a:p>
        </p:txBody>
      </p:sp>
      <p:sp>
        <p:nvSpPr>
          <p:cNvPr id="4" name="Slide Number Placeholder 3"/>
          <p:cNvSpPr>
            <a:spLocks noGrp="1"/>
          </p:cNvSpPr>
          <p:nvPr>
            <p:ph type="sldNum" sz="quarter" idx="12"/>
          </p:nvPr>
        </p:nvSpPr>
        <p:spPr/>
        <p:txBody>
          <a:bodyPr/>
          <a:lstStyle/>
          <a:p>
            <a:fld id="{81AE9630-6584-ED4B-B8EA-CB7A97BDB708}" type="slidenum">
              <a:rPr lang="en-US"/>
              <a:pPr/>
              <a:t>95</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
        <p:nvSpPr>
          <p:cNvPr id="7" name="Content Placeholder 6"/>
          <p:cNvSpPr>
            <a:spLocks noGrp="1"/>
          </p:cNvSpPr>
          <p:nvPr>
            <p:ph idx="1"/>
          </p:nvPr>
        </p:nvSpPr>
        <p:spPr>
          <a:xfrm>
            <a:off x="457200" y="1320576"/>
            <a:ext cx="8229600" cy="4910891"/>
          </a:xfrm>
        </p:spPr>
        <p:txBody>
          <a:bodyPr/>
          <a:lstStyle/>
          <a:p>
            <a:r>
              <a:rPr lang="en-US" dirty="0" smtClean="0"/>
              <a:t>"Magic" methods start and end with two underscores</a:t>
            </a:r>
          </a:p>
          <a:p>
            <a:r>
              <a:rPr lang="en-US" dirty="0" smtClean="0"/>
              <a:t>They allow your Classes to take advantage of Python built-ins and syntactic sugar, e.g.:</a:t>
            </a:r>
          </a:p>
          <a:p>
            <a:pPr marL="57150" indent="0">
              <a:buNone/>
            </a:pPr>
            <a:endParaRPr lang="en-US" sz="2400" dirty="0" smtClean="0">
              <a:latin typeface="Courier New"/>
              <a:cs typeface="Courier New"/>
            </a:endParaRPr>
          </a:p>
          <a:p>
            <a:pPr marL="57150" indent="0">
              <a:buNone/>
            </a:pPr>
            <a:r>
              <a:rPr lang="en-US" sz="2400" dirty="0" smtClean="0">
                <a:latin typeface="Courier New"/>
                <a:cs typeface="Courier New"/>
              </a:rPr>
              <a:t>&gt;&gt;&gt; </a:t>
            </a:r>
            <a:r>
              <a:rPr lang="en-US" sz="2400" dirty="0" err="1" smtClean="0">
                <a:latin typeface="Courier New"/>
                <a:cs typeface="Courier New"/>
              </a:rPr>
              <a:t>my_object</a:t>
            </a:r>
            <a:r>
              <a:rPr lang="en-US" sz="2400" dirty="0" smtClean="0">
                <a:latin typeface="Courier New"/>
                <a:cs typeface="Courier New"/>
              </a:rPr>
              <a:t> = </a:t>
            </a:r>
            <a:r>
              <a:rPr lang="en-US" sz="2400" dirty="0" err="1" smtClean="0">
                <a:latin typeface="Courier New"/>
                <a:cs typeface="Courier New"/>
              </a:rPr>
              <a:t>MyClass</a:t>
            </a:r>
            <a:r>
              <a:rPr lang="en-US" sz="2400" dirty="0" smtClean="0">
                <a:latin typeface="Courier New"/>
                <a:cs typeface="Courier New"/>
              </a:rPr>
              <a:t>()</a:t>
            </a:r>
          </a:p>
          <a:p>
            <a:pPr marL="57150" indent="0">
              <a:buNone/>
            </a:pPr>
            <a:r>
              <a:rPr lang="en-US" sz="2400" dirty="0" smtClean="0">
                <a:latin typeface="Courier New"/>
                <a:cs typeface="Courier New"/>
              </a:rPr>
              <a:t>&gt;&gt;&gt; </a:t>
            </a:r>
            <a:r>
              <a:rPr lang="en-US" sz="2400" dirty="0" err="1" smtClean="0">
                <a:latin typeface="Courier New"/>
                <a:cs typeface="Courier New"/>
              </a:rPr>
              <a:t>len</a:t>
            </a:r>
            <a:r>
              <a:rPr lang="en-US" sz="2400" dirty="0" smtClean="0">
                <a:latin typeface="Courier New"/>
                <a:cs typeface="Courier New"/>
              </a:rPr>
              <a:t>(</a:t>
            </a:r>
            <a:r>
              <a:rPr lang="en-US" sz="2400" dirty="0" err="1" smtClean="0">
                <a:latin typeface="Courier New"/>
                <a:cs typeface="Courier New"/>
              </a:rPr>
              <a:t>my_object</a:t>
            </a:r>
            <a:r>
              <a:rPr lang="en-US" sz="2400" dirty="0" smtClean="0">
                <a:latin typeface="Courier New"/>
                <a:cs typeface="Courier New"/>
              </a:rPr>
              <a:t>)  </a:t>
            </a:r>
            <a:r>
              <a:rPr lang="en-US" sz="2400" dirty="0" smtClean="0">
                <a:solidFill>
                  <a:srgbClr val="008000"/>
                </a:solidFill>
                <a:latin typeface="Courier New"/>
                <a:cs typeface="Courier New"/>
              </a:rPr>
              <a:t># __</a:t>
            </a:r>
            <a:r>
              <a:rPr lang="en-US" sz="2400" dirty="0" err="1" smtClean="0">
                <a:solidFill>
                  <a:srgbClr val="008000"/>
                </a:solidFill>
                <a:latin typeface="Courier New"/>
                <a:cs typeface="Courier New"/>
              </a:rPr>
              <a:t>len</a:t>
            </a:r>
            <a:r>
              <a:rPr lang="en-US" sz="2400" dirty="0" smtClean="0">
                <a:solidFill>
                  <a:srgbClr val="008000"/>
                </a:solidFill>
                <a:latin typeface="Courier New"/>
                <a:cs typeface="Courier New"/>
              </a:rPr>
              <a:t>__</a:t>
            </a:r>
          </a:p>
          <a:p>
            <a:pPr marL="57150" indent="0">
              <a:buNone/>
            </a:pPr>
            <a:r>
              <a:rPr lang="en-US" sz="2400" dirty="0" smtClean="0">
                <a:latin typeface="Courier New"/>
                <a:cs typeface="Courier New"/>
              </a:rPr>
              <a:t>&gt;&gt;&gt; </a:t>
            </a:r>
            <a:r>
              <a:rPr lang="en-US" sz="2400" dirty="0" err="1" smtClean="0">
                <a:latin typeface="Courier New"/>
                <a:cs typeface="Courier New"/>
              </a:rPr>
              <a:t>str</a:t>
            </a:r>
            <a:r>
              <a:rPr lang="en-US" sz="2400" dirty="0" smtClean="0">
                <a:latin typeface="Courier New"/>
                <a:cs typeface="Courier New"/>
              </a:rPr>
              <a:t>(</a:t>
            </a:r>
            <a:r>
              <a:rPr lang="en-US" sz="2400" dirty="0" err="1" smtClean="0">
                <a:latin typeface="Courier New"/>
                <a:cs typeface="Courier New"/>
              </a:rPr>
              <a:t>my_object</a:t>
            </a:r>
            <a:r>
              <a:rPr lang="en-US" sz="2400" dirty="0" smtClean="0">
                <a:latin typeface="Courier New"/>
                <a:cs typeface="Courier New"/>
              </a:rPr>
              <a:t>)  </a:t>
            </a:r>
            <a:r>
              <a:rPr lang="en-US" sz="2400" dirty="0" smtClean="0">
                <a:solidFill>
                  <a:srgbClr val="008000"/>
                </a:solidFill>
                <a:latin typeface="Courier New"/>
                <a:cs typeface="Courier New"/>
              </a:rPr>
              <a:t># __</a:t>
            </a:r>
            <a:r>
              <a:rPr lang="en-US" sz="2400" dirty="0" err="1" smtClean="0">
                <a:solidFill>
                  <a:srgbClr val="008000"/>
                </a:solidFill>
                <a:latin typeface="Courier New"/>
                <a:cs typeface="Courier New"/>
              </a:rPr>
              <a:t>str</a:t>
            </a:r>
            <a:r>
              <a:rPr lang="en-US" sz="2400" dirty="0" smtClean="0">
                <a:solidFill>
                  <a:srgbClr val="008000"/>
                </a:solidFill>
                <a:latin typeface="Courier New"/>
                <a:cs typeface="Courier New"/>
              </a:rPr>
              <a:t>__</a:t>
            </a:r>
          </a:p>
          <a:p>
            <a:pPr marL="57150" indent="0">
              <a:buNone/>
            </a:pPr>
            <a:r>
              <a:rPr lang="en-US" sz="2400" dirty="0" smtClean="0">
                <a:latin typeface="Courier New"/>
                <a:cs typeface="Courier New"/>
              </a:rPr>
              <a:t>&gt;&gt;&gt; </a:t>
            </a:r>
            <a:r>
              <a:rPr lang="en-US" sz="2400" dirty="0" err="1" smtClean="0">
                <a:latin typeface="Courier New"/>
                <a:cs typeface="Courier New"/>
              </a:rPr>
              <a:t>my_object</a:t>
            </a:r>
            <a:r>
              <a:rPr lang="en-US" sz="2400" dirty="0" smtClean="0">
                <a:latin typeface="Courier New"/>
                <a:cs typeface="Courier New"/>
              </a:rPr>
              <a:t>[5]  </a:t>
            </a:r>
            <a:r>
              <a:rPr lang="en-US" sz="2400" dirty="0" smtClean="0">
                <a:solidFill>
                  <a:srgbClr val="008000"/>
                </a:solidFill>
                <a:latin typeface="Courier New"/>
                <a:cs typeface="Courier New"/>
              </a:rPr>
              <a:t># __</a:t>
            </a:r>
            <a:r>
              <a:rPr lang="en-US" sz="2400" dirty="0" err="1" smtClean="0">
                <a:solidFill>
                  <a:srgbClr val="008000"/>
                </a:solidFill>
                <a:latin typeface="Courier New"/>
                <a:cs typeface="Courier New"/>
              </a:rPr>
              <a:t>getitem</a:t>
            </a:r>
            <a:r>
              <a:rPr lang="en-US" sz="2400" dirty="0" smtClean="0">
                <a:solidFill>
                  <a:srgbClr val="008000"/>
                </a:solidFill>
                <a:latin typeface="Courier New"/>
                <a:cs typeface="Courier New"/>
              </a:rPr>
              <a:t>__</a:t>
            </a:r>
          </a:p>
          <a:p>
            <a:pPr marL="57150" indent="0">
              <a:buNone/>
            </a:pPr>
            <a:r>
              <a:rPr lang="en-US" sz="2400" dirty="0" smtClean="0">
                <a:latin typeface="Courier New"/>
                <a:cs typeface="Courier New"/>
              </a:rPr>
              <a:t>&gt;&gt;&gt; for element in </a:t>
            </a:r>
            <a:r>
              <a:rPr lang="en-US" sz="2400" dirty="0" err="1" smtClean="0">
                <a:latin typeface="Courier New"/>
                <a:cs typeface="Courier New"/>
              </a:rPr>
              <a:t>my_object</a:t>
            </a:r>
            <a:r>
              <a:rPr lang="en-US" sz="2400" dirty="0" smtClean="0">
                <a:latin typeface="Courier New"/>
                <a:cs typeface="Courier New"/>
              </a:rPr>
              <a:t>:  </a:t>
            </a:r>
            <a:r>
              <a:rPr lang="en-US" sz="2400" dirty="0" smtClean="0">
                <a:solidFill>
                  <a:srgbClr val="008000"/>
                </a:solidFill>
                <a:latin typeface="Courier New"/>
                <a:cs typeface="Courier New"/>
              </a:rPr>
              <a:t># __</a:t>
            </a:r>
            <a:r>
              <a:rPr lang="en-US" sz="2400" dirty="0" err="1" smtClean="0">
                <a:solidFill>
                  <a:srgbClr val="008000"/>
                </a:solidFill>
                <a:latin typeface="Courier New"/>
                <a:cs typeface="Courier New"/>
              </a:rPr>
              <a:t>iter</a:t>
            </a:r>
            <a:r>
              <a:rPr lang="en-US" sz="2400" dirty="0" smtClean="0">
                <a:solidFill>
                  <a:srgbClr val="008000"/>
                </a:solidFill>
                <a:latin typeface="Courier New"/>
                <a:cs typeface="Courier New"/>
              </a:rPr>
              <a:t>__</a:t>
            </a:r>
          </a:p>
        </p:txBody>
      </p:sp>
    </p:spTree>
    <p:extLst>
      <p:ext uri="{BB962C8B-B14F-4D97-AF65-F5344CB8AC3E}">
        <p14:creationId xmlns:p14="http://schemas.microsoft.com/office/powerpoint/2010/main" val="9113011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normAutofit/>
          </a:bodyPr>
          <a:lstStyle/>
          <a:p>
            <a:r>
              <a:rPr lang="en-US" sz="4500" dirty="0" smtClean="0"/>
              <a:t>Magic </a:t>
            </a:r>
            <a:r>
              <a:rPr lang="en-US" sz="4500" strike="sngStrike" dirty="0"/>
              <a:t>mushrooms</a:t>
            </a:r>
            <a:r>
              <a:rPr lang="en-US" sz="4500" dirty="0"/>
              <a:t> methods</a:t>
            </a:r>
          </a:p>
        </p:txBody>
      </p:sp>
      <p:sp>
        <p:nvSpPr>
          <p:cNvPr id="23554" name="Rectangle 2"/>
          <p:cNvSpPr>
            <a:spLocks noGrp="1" noChangeArrowheads="1"/>
          </p:cNvSpPr>
          <p:nvPr>
            <p:ph idx="1"/>
          </p:nvPr>
        </p:nvSpPr>
        <p:spPr>
          <a:xfrm>
            <a:off x="457200" y="1008916"/>
            <a:ext cx="8229600" cy="2694454"/>
          </a:xfrm>
          <a:noFill/>
          <a:ln/>
        </p:spPr>
        <p:txBody>
          <a:bodyPr anchor="t"/>
          <a:lstStyle/>
          <a:p>
            <a:pPr marL="0" indent="0">
              <a:buNone/>
            </a:pPr>
            <a:r>
              <a:rPr lang="en-US" sz="1800" dirty="0">
                <a:latin typeface="Courier New"/>
                <a:cs typeface="Courier New"/>
              </a:rPr>
              <a:t>class Point:</a:t>
            </a:r>
          </a:p>
          <a:p>
            <a:pPr marL="0" indent="0">
              <a:buNone/>
            </a:pPr>
            <a:r>
              <a:rPr lang="en-US" sz="1800" dirty="0">
                <a:latin typeface="Courier New"/>
                <a:cs typeface="Courier New"/>
              </a:rPr>
              <a:t>    </a:t>
            </a:r>
            <a:r>
              <a:rPr lang="en-US" sz="1800" dirty="0" err="1">
                <a:latin typeface="Courier New"/>
                <a:cs typeface="Courier New"/>
              </a:rPr>
              <a:t>def</a:t>
            </a:r>
            <a:r>
              <a:rPr lang="en-US" sz="1800" dirty="0">
                <a:latin typeface="Courier New"/>
                <a:cs typeface="Courier New"/>
              </a:rPr>
              <a:t> </a:t>
            </a:r>
            <a:r>
              <a:rPr lang="en-US" sz="1800" b="1" dirty="0">
                <a:latin typeface="Courier New"/>
                <a:cs typeface="Courier New"/>
              </a:rPr>
              <a:t>__</a:t>
            </a:r>
            <a:r>
              <a:rPr lang="en-US" sz="1800" b="1" dirty="0" err="1">
                <a:latin typeface="Courier New"/>
                <a:cs typeface="Courier New"/>
              </a:rPr>
              <a:t>init</a:t>
            </a:r>
            <a:r>
              <a:rPr lang="en-US" sz="1800" b="1" dirty="0">
                <a:latin typeface="Courier New"/>
                <a:cs typeface="Courier New"/>
              </a:rPr>
              <a:t>__</a:t>
            </a:r>
            <a:r>
              <a:rPr lang="en-US" sz="1800" dirty="0">
                <a:latin typeface="Courier New"/>
                <a:cs typeface="Courier New"/>
              </a:rPr>
              <a:t>(self, x=0, y=0)</a:t>
            </a:r>
            <a:r>
              <a:rPr lang="en-US" sz="1800" dirty="0" smtClean="0">
                <a:latin typeface="Courier New"/>
                <a:cs typeface="Courier New"/>
              </a:rPr>
              <a:t>:</a:t>
            </a:r>
          </a:p>
          <a:p>
            <a:pPr marL="0" indent="0">
              <a:buNone/>
            </a:pPr>
            <a:r>
              <a:rPr lang="en-US" sz="1800" dirty="0">
                <a:latin typeface="Courier New"/>
                <a:cs typeface="Courier New"/>
              </a:rPr>
              <a:t> </a:t>
            </a:r>
            <a:r>
              <a:rPr lang="en-US" sz="1800" dirty="0" smtClean="0">
                <a:latin typeface="Courier New"/>
                <a:cs typeface="Courier New"/>
              </a:rPr>
              <a:t>       """(Point, </a:t>
            </a:r>
            <a:r>
              <a:rPr lang="en-US" sz="1800" dirty="0" err="1" smtClean="0">
                <a:latin typeface="Courier New"/>
                <a:cs typeface="Courier New"/>
              </a:rPr>
              <a:t>int</a:t>
            </a:r>
            <a:r>
              <a:rPr lang="en-US" sz="1800" dirty="0" smtClean="0">
                <a:latin typeface="Courier New"/>
                <a:cs typeface="Courier New"/>
              </a:rPr>
              <a:t>, </a:t>
            </a:r>
            <a:r>
              <a:rPr lang="en-US" sz="1800" dirty="0" err="1" smtClean="0">
                <a:latin typeface="Courier New"/>
                <a:cs typeface="Courier New"/>
              </a:rPr>
              <a:t>int</a:t>
            </a:r>
            <a:r>
              <a:rPr lang="en-US" sz="1800" dirty="0" smtClean="0">
                <a:latin typeface="Courier New"/>
                <a:cs typeface="Courier New"/>
              </a:rPr>
              <a:t>) -&gt; </a:t>
            </a:r>
            <a:r>
              <a:rPr lang="en-US" sz="1800" dirty="0" err="1" smtClean="0">
                <a:latin typeface="Courier New"/>
                <a:cs typeface="Courier New"/>
              </a:rPr>
              <a:t>NoneType</a:t>
            </a:r>
            <a:r>
              <a:rPr lang="en-US" sz="1800" dirty="0" smtClean="0">
                <a:latin typeface="Courier New"/>
                <a:cs typeface="Courier New"/>
              </a:rPr>
              <a:t>"""</a:t>
            </a:r>
            <a:endParaRPr lang="en-US" sz="1800" dirty="0">
              <a:latin typeface="Courier New"/>
              <a:cs typeface="Courier New"/>
            </a:endParaRPr>
          </a:p>
          <a:p>
            <a:pPr marL="0" indent="0">
              <a:buNone/>
            </a:pPr>
            <a:r>
              <a:rPr lang="en-US" sz="1800" dirty="0">
                <a:latin typeface="Courier New"/>
                <a:cs typeface="Courier New"/>
              </a:rPr>
              <a:t>        </a:t>
            </a:r>
            <a:r>
              <a:rPr lang="en-US" sz="1800" dirty="0" err="1">
                <a:latin typeface="Courier New"/>
                <a:cs typeface="Courier New"/>
              </a:rPr>
              <a:t>self.x</a:t>
            </a:r>
            <a:r>
              <a:rPr lang="en-US" sz="1800" dirty="0">
                <a:latin typeface="Courier New"/>
                <a:cs typeface="Courier New"/>
              </a:rPr>
              <a:t> = x</a:t>
            </a:r>
          </a:p>
          <a:p>
            <a:pPr marL="0" indent="0">
              <a:buNone/>
            </a:pPr>
            <a:r>
              <a:rPr lang="en-US" sz="1800" dirty="0">
                <a:latin typeface="Courier New"/>
                <a:cs typeface="Courier New"/>
              </a:rPr>
              <a:t>        </a:t>
            </a:r>
            <a:r>
              <a:rPr lang="en-US" sz="1800" dirty="0" err="1">
                <a:latin typeface="Courier New"/>
                <a:cs typeface="Courier New"/>
              </a:rPr>
              <a:t>self.y</a:t>
            </a:r>
            <a:r>
              <a:rPr lang="en-US" sz="1800" dirty="0">
                <a:latin typeface="Courier New"/>
                <a:cs typeface="Courier New"/>
              </a:rPr>
              <a:t> = </a:t>
            </a:r>
            <a:r>
              <a:rPr lang="en-US" sz="1800" dirty="0" smtClean="0">
                <a:latin typeface="Courier New"/>
                <a:cs typeface="Courier New"/>
              </a:rPr>
              <a:t>y</a:t>
            </a:r>
          </a:p>
          <a:p>
            <a:pPr marL="0" indent="0">
              <a:buNone/>
            </a:pPr>
            <a:r>
              <a:rPr lang="en-US" sz="1800" dirty="0" smtClean="0">
                <a:latin typeface="Courier New"/>
                <a:cs typeface="Courier New"/>
              </a:rPr>
              <a:t>    </a:t>
            </a:r>
            <a:r>
              <a:rPr lang="en-US" sz="1800" dirty="0" err="1" smtClean="0">
                <a:latin typeface="Courier New"/>
                <a:cs typeface="Courier New"/>
              </a:rPr>
              <a:t>def</a:t>
            </a:r>
            <a:r>
              <a:rPr lang="en-US" sz="1800" dirty="0" smtClean="0">
                <a:latin typeface="Courier New"/>
                <a:cs typeface="Courier New"/>
              </a:rPr>
              <a:t> </a:t>
            </a:r>
            <a:r>
              <a:rPr lang="en-US" sz="1800" b="1" dirty="0" smtClean="0">
                <a:latin typeface="Courier New"/>
                <a:cs typeface="Courier New"/>
              </a:rPr>
              <a:t>__</a:t>
            </a:r>
            <a:r>
              <a:rPr lang="en-US" sz="1800" b="1" dirty="0" err="1" smtClean="0">
                <a:latin typeface="Courier New"/>
                <a:cs typeface="Courier New"/>
              </a:rPr>
              <a:t>str</a:t>
            </a:r>
            <a:r>
              <a:rPr lang="en-US" sz="1800" b="1" dirty="0" smtClean="0">
                <a:latin typeface="Courier New"/>
                <a:cs typeface="Courier New"/>
              </a:rPr>
              <a:t>__</a:t>
            </a:r>
            <a:r>
              <a:rPr lang="en-US" sz="1800" dirty="0" smtClean="0">
                <a:latin typeface="Courier New"/>
                <a:cs typeface="Courier New"/>
              </a:rPr>
              <a:t>(self):</a:t>
            </a:r>
          </a:p>
          <a:p>
            <a:pPr marL="0" indent="0">
              <a:buNone/>
            </a:pPr>
            <a:r>
              <a:rPr lang="en-US" sz="1800" dirty="0">
                <a:latin typeface="Courier New"/>
                <a:cs typeface="Courier New"/>
              </a:rPr>
              <a:t> </a:t>
            </a:r>
            <a:r>
              <a:rPr lang="en-US" sz="1800" dirty="0" smtClean="0">
                <a:latin typeface="Courier New"/>
                <a:cs typeface="Courier New"/>
              </a:rPr>
              <a:t>       """(Point) -&gt; </a:t>
            </a:r>
            <a:r>
              <a:rPr lang="en-US" sz="1800" dirty="0" err="1" smtClean="0">
                <a:latin typeface="Courier New"/>
                <a:cs typeface="Courier New"/>
              </a:rPr>
              <a:t>str</a:t>
            </a:r>
            <a:r>
              <a:rPr lang="en-US" sz="1800" dirty="0" smtClean="0">
                <a:latin typeface="Courier New"/>
                <a:cs typeface="Courier New"/>
              </a:rPr>
              <a:t> """</a:t>
            </a:r>
          </a:p>
          <a:p>
            <a:pPr marL="0" indent="0">
              <a:buNone/>
            </a:pPr>
            <a:r>
              <a:rPr lang="en-US" sz="1800" dirty="0" smtClean="0">
                <a:latin typeface="Courier New"/>
                <a:cs typeface="Courier New"/>
              </a:rPr>
              <a:t>        </a:t>
            </a:r>
            <a:r>
              <a:rPr lang="en-US" sz="1800" dirty="0">
                <a:latin typeface="Courier New"/>
                <a:cs typeface="Courier New"/>
              </a:rPr>
              <a:t>return "({}, {})".format(</a:t>
            </a:r>
            <a:r>
              <a:rPr lang="en-US" sz="1800" dirty="0" err="1">
                <a:latin typeface="Courier New"/>
                <a:cs typeface="Courier New"/>
              </a:rPr>
              <a:t>self.x</a:t>
            </a:r>
            <a:r>
              <a:rPr lang="en-US" sz="1800" dirty="0">
                <a:latin typeface="Courier New"/>
                <a:cs typeface="Courier New"/>
              </a:rPr>
              <a:t>, </a:t>
            </a:r>
            <a:r>
              <a:rPr lang="en-US" sz="1800" dirty="0" err="1">
                <a:latin typeface="Courier New"/>
                <a:cs typeface="Courier New"/>
              </a:rPr>
              <a:t>self.y</a:t>
            </a:r>
            <a:r>
              <a:rPr lang="en-US" sz="1800" dirty="0" smtClean="0">
                <a:latin typeface="Courier New"/>
                <a:cs typeface="Courier New"/>
              </a:rPr>
              <a:t>)</a:t>
            </a:r>
            <a:endParaRPr lang="en-US" sz="1800" dirty="0">
              <a:latin typeface="Courier New"/>
              <a:cs typeface="Courier New"/>
            </a:endParaRPr>
          </a:p>
          <a:p>
            <a:pPr marL="0" indent="0">
              <a:buNone/>
            </a:pPr>
            <a:r>
              <a:rPr lang="en-US" sz="1800" dirty="0">
                <a:latin typeface="Courier New"/>
                <a:cs typeface="Courier New"/>
              </a:rPr>
              <a:t>    </a:t>
            </a:r>
            <a:r>
              <a:rPr lang="en-US" sz="1800" dirty="0" err="1">
                <a:latin typeface="Courier New"/>
                <a:cs typeface="Courier New"/>
              </a:rPr>
              <a:t>def</a:t>
            </a:r>
            <a:r>
              <a:rPr lang="en-US" sz="1800" dirty="0">
                <a:latin typeface="Courier New"/>
                <a:cs typeface="Courier New"/>
              </a:rPr>
              <a:t> </a:t>
            </a:r>
            <a:r>
              <a:rPr lang="en-US" sz="1800" b="1" dirty="0" smtClean="0">
                <a:latin typeface="Courier New"/>
                <a:cs typeface="Courier New"/>
              </a:rPr>
              <a:t>__</a:t>
            </a:r>
            <a:r>
              <a:rPr lang="en-US" sz="1800" b="1" dirty="0" err="1" smtClean="0">
                <a:latin typeface="Courier New"/>
                <a:cs typeface="Courier New"/>
              </a:rPr>
              <a:t>repr</a:t>
            </a:r>
            <a:r>
              <a:rPr lang="en-US" sz="1800" b="1" dirty="0" smtClean="0">
                <a:latin typeface="Courier New"/>
                <a:cs typeface="Courier New"/>
              </a:rPr>
              <a:t>__</a:t>
            </a:r>
            <a:r>
              <a:rPr lang="en-US" sz="1800" dirty="0">
                <a:latin typeface="Courier New"/>
                <a:cs typeface="Courier New"/>
              </a:rPr>
              <a:t>(self)</a:t>
            </a:r>
            <a:r>
              <a:rPr lang="en-US" sz="1800" dirty="0" smtClean="0">
                <a:latin typeface="Courier New"/>
                <a:cs typeface="Courier New"/>
              </a:rPr>
              <a:t>:</a:t>
            </a:r>
          </a:p>
          <a:p>
            <a:pPr marL="0" indent="0">
              <a:buNone/>
            </a:pPr>
            <a:r>
              <a:rPr lang="en-US" sz="1800" dirty="0">
                <a:latin typeface="Courier New"/>
                <a:cs typeface="Courier New"/>
              </a:rPr>
              <a:t> </a:t>
            </a:r>
            <a:r>
              <a:rPr lang="en-US" sz="1800" dirty="0" smtClean="0">
                <a:latin typeface="Courier New"/>
                <a:cs typeface="Courier New"/>
              </a:rPr>
              <a:t>       """ (Point) -&gt; </a:t>
            </a:r>
            <a:r>
              <a:rPr lang="en-US" sz="1800" dirty="0" err="1" smtClean="0">
                <a:latin typeface="Courier New"/>
                <a:cs typeface="Courier New"/>
              </a:rPr>
              <a:t>str</a:t>
            </a:r>
            <a:r>
              <a:rPr lang="en-US" sz="1800" dirty="0">
                <a:latin typeface="Courier New"/>
                <a:cs typeface="Courier New"/>
              </a:rPr>
              <a:t> </a:t>
            </a:r>
            <a:r>
              <a:rPr lang="en-US" sz="1800" dirty="0" smtClean="0">
                <a:latin typeface="Courier New"/>
                <a:cs typeface="Courier New"/>
              </a:rPr>
              <a:t>"""</a:t>
            </a:r>
            <a:endParaRPr lang="en-US" sz="1800" dirty="0">
              <a:latin typeface="Courier New"/>
              <a:cs typeface="Courier New"/>
            </a:endParaRPr>
          </a:p>
          <a:p>
            <a:pPr marL="0" indent="0">
              <a:buNone/>
            </a:pPr>
            <a:r>
              <a:rPr lang="en-US" sz="1800" dirty="0">
                <a:latin typeface="Courier New"/>
                <a:cs typeface="Courier New"/>
              </a:rPr>
              <a:t>        return </a:t>
            </a:r>
            <a:r>
              <a:rPr lang="en-US" sz="1800" dirty="0" smtClean="0">
                <a:latin typeface="Courier New"/>
                <a:cs typeface="Courier New"/>
              </a:rPr>
              <a:t>"Point(</a:t>
            </a:r>
            <a:r>
              <a:rPr lang="en-US" sz="1800" dirty="0">
                <a:latin typeface="Courier New"/>
                <a:cs typeface="Courier New"/>
              </a:rPr>
              <a:t>{}, {})".format(</a:t>
            </a:r>
            <a:r>
              <a:rPr lang="en-US" sz="1800" dirty="0" err="1">
                <a:latin typeface="Courier New"/>
                <a:cs typeface="Courier New"/>
              </a:rPr>
              <a:t>self.x</a:t>
            </a:r>
            <a:r>
              <a:rPr lang="en-US" sz="1800" dirty="0">
                <a:latin typeface="Courier New"/>
                <a:cs typeface="Courier New"/>
              </a:rPr>
              <a:t>, </a:t>
            </a:r>
            <a:r>
              <a:rPr lang="en-US" sz="1800" dirty="0" err="1">
                <a:latin typeface="Courier New"/>
                <a:cs typeface="Courier New"/>
              </a:rPr>
              <a:t>self.y</a:t>
            </a:r>
            <a:r>
              <a:rPr lang="en-US" sz="1800" dirty="0" smtClean="0">
                <a:latin typeface="Courier New"/>
                <a:cs typeface="Courier New"/>
              </a:rPr>
              <a:t>)</a:t>
            </a:r>
          </a:p>
          <a:p>
            <a:pPr marL="57150" indent="0">
              <a:buNone/>
            </a:pPr>
            <a:endParaRPr lang="en-US" sz="1800" dirty="0" smtClean="0">
              <a:latin typeface="Courier New"/>
              <a:cs typeface="Courier New"/>
            </a:endParaRPr>
          </a:p>
        </p:txBody>
      </p:sp>
      <p:sp>
        <p:nvSpPr>
          <p:cNvPr id="4" name="Slide Number Placeholder 3"/>
          <p:cNvSpPr>
            <a:spLocks noGrp="1"/>
          </p:cNvSpPr>
          <p:nvPr>
            <p:ph type="sldNum" sz="quarter" idx="12"/>
          </p:nvPr>
        </p:nvSpPr>
        <p:spPr/>
        <p:txBody>
          <a:bodyPr/>
          <a:lstStyle/>
          <a:p>
            <a:fld id="{81AE9630-6584-ED4B-B8EA-CB7A97BDB708}" type="slidenum">
              <a:rPr lang="en-US"/>
              <a:pPr/>
              <a:t>96</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Tree>
    <p:extLst>
      <p:ext uri="{BB962C8B-B14F-4D97-AF65-F5344CB8AC3E}">
        <p14:creationId xmlns:p14="http://schemas.microsoft.com/office/powerpoint/2010/main" val="8127723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normAutofit/>
          </a:bodyPr>
          <a:lstStyle/>
          <a:p>
            <a:r>
              <a:rPr lang="en-US" sz="4500" dirty="0" smtClean="0"/>
              <a:t>Magic </a:t>
            </a:r>
            <a:r>
              <a:rPr lang="en-US" sz="4500" strike="sngStrike" dirty="0"/>
              <a:t>mushrooms</a:t>
            </a:r>
            <a:r>
              <a:rPr lang="en-US" sz="4500" dirty="0"/>
              <a:t> methods</a:t>
            </a:r>
          </a:p>
        </p:txBody>
      </p:sp>
      <p:sp>
        <p:nvSpPr>
          <p:cNvPr id="4" name="Slide Number Placeholder 3"/>
          <p:cNvSpPr>
            <a:spLocks noGrp="1"/>
          </p:cNvSpPr>
          <p:nvPr>
            <p:ph type="sldNum" sz="quarter" idx="12"/>
          </p:nvPr>
        </p:nvSpPr>
        <p:spPr/>
        <p:txBody>
          <a:bodyPr/>
          <a:lstStyle/>
          <a:p>
            <a:fld id="{81AE9630-6584-ED4B-B8EA-CB7A97BDB708}" type="slidenum">
              <a:rPr lang="en-US"/>
              <a:pPr/>
              <a:t>97</a:t>
            </a:fld>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
        <p:nvSpPr>
          <p:cNvPr id="6" name="TextBox 5"/>
          <p:cNvSpPr txBox="1"/>
          <p:nvPr/>
        </p:nvSpPr>
        <p:spPr>
          <a:xfrm>
            <a:off x="3420827" y="5279132"/>
            <a:ext cx="4429418" cy="1077218"/>
          </a:xfrm>
          <a:prstGeom prst="rect">
            <a:avLst/>
          </a:prstGeom>
          <a:noFill/>
          <a:ln>
            <a:solidFill>
              <a:schemeClr val="tx1"/>
            </a:solidFill>
          </a:ln>
        </p:spPr>
        <p:txBody>
          <a:bodyPr wrap="none" rtlCol="0">
            <a:spAutoFit/>
          </a:bodyPr>
          <a:lstStyle/>
          <a:p>
            <a:pPr marL="457200" indent="-457200">
              <a:buFont typeface="Arial"/>
              <a:buChar char="•"/>
            </a:pPr>
            <a:r>
              <a:rPr lang="en-US" sz="3200" dirty="0" smtClean="0">
                <a:latin typeface="Courier New"/>
                <a:cs typeface="Courier New"/>
              </a:rPr>
              <a:t>print</a:t>
            </a:r>
            <a:r>
              <a:rPr lang="en-US" sz="3200" dirty="0" smtClean="0"/>
              <a:t> uses </a:t>
            </a:r>
            <a:r>
              <a:rPr lang="en-US" sz="3200" dirty="0" err="1" smtClean="0">
                <a:latin typeface="Courier New"/>
                <a:cs typeface="Courier New"/>
              </a:rPr>
              <a:t>str</a:t>
            </a:r>
            <a:endParaRPr lang="en-US" sz="3200" dirty="0" smtClean="0">
              <a:latin typeface="Courier New"/>
              <a:cs typeface="Courier New"/>
            </a:endParaRPr>
          </a:p>
          <a:p>
            <a:pPr marL="457200" indent="-457200">
              <a:buFont typeface="Arial"/>
              <a:buChar char="•"/>
            </a:pPr>
            <a:r>
              <a:rPr lang="en-US" sz="3200" dirty="0" smtClean="0"/>
              <a:t>the prompt uses </a:t>
            </a:r>
            <a:r>
              <a:rPr lang="en-US" sz="3200" dirty="0" err="1" smtClean="0">
                <a:latin typeface="Courier New"/>
                <a:cs typeface="Courier New"/>
              </a:rPr>
              <a:t>repr</a:t>
            </a:r>
            <a:endParaRPr lang="en-US" sz="3200" dirty="0">
              <a:latin typeface="Courier New"/>
              <a:cs typeface="Courier New"/>
            </a:endParaRPr>
          </a:p>
        </p:txBody>
      </p:sp>
      <p:sp>
        <p:nvSpPr>
          <p:cNvPr id="5" name="Rectangle 4"/>
          <p:cNvSpPr/>
          <p:nvPr/>
        </p:nvSpPr>
        <p:spPr>
          <a:xfrm>
            <a:off x="457200" y="1356712"/>
            <a:ext cx="3428399" cy="3170099"/>
          </a:xfrm>
          <a:prstGeom prst="rect">
            <a:avLst/>
          </a:prstGeom>
        </p:spPr>
        <p:txBody>
          <a:bodyPr wrap="square">
            <a:spAutoFit/>
          </a:bodyPr>
          <a:lstStyle/>
          <a:p>
            <a:pPr marL="57150" indent="0">
              <a:buNone/>
            </a:pPr>
            <a:r>
              <a:rPr lang="en-US" sz="2000" dirty="0">
                <a:latin typeface="Courier New"/>
                <a:cs typeface="Courier New"/>
              </a:rPr>
              <a:t>&gt;&gt;&gt; p = Point(5, 3)</a:t>
            </a:r>
          </a:p>
          <a:p>
            <a:pPr marL="57150" indent="0">
              <a:buNone/>
            </a:pPr>
            <a:r>
              <a:rPr lang="en-US" sz="2000" dirty="0">
                <a:latin typeface="Courier New"/>
                <a:cs typeface="Courier New"/>
              </a:rPr>
              <a:t>&gt;&gt;&gt; </a:t>
            </a:r>
            <a:r>
              <a:rPr lang="en-US" sz="2000" dirty="0" err="1">
                <a:latin typeface="Courier New"/>
                <a:cs typeface="Courier New"/>
              </a:rPr>
              <a:t>str</a:t>
            </a:r>
            <a:r>
              <a:rPr lang="en-US" sz="2000" dirty="0">
                <a:latin typeface="Courier New"/>
                <a:cs typeface="Courier New"/>
              </a:rPr>
              <a:t>(p)</a:t>
            </a:r>
          </a:p>
          <a:p>
            <a:pPr marL="57150" indent="0">
              <a:buNone/>
            </a:pPr>
            <a:r>
              <a:rPr lang="en-US" sz="2000" dirty="0">
                <a:latin typeface="Courier New"/>
                <a:cs typeface="Courier New"/>
              </a:rPr>
              <a:t>'(5, 3)'</a:t>
            </a:r>
          </a:p>
          <a:p>
            <a:pPr marL="57150" indent="0">
              <a:buNone/>
            </a:pPr>
            <a:r>
              <a:rPr lang="en-US" sz="2000" dirty="0">
                <a:latin typeface="Courier New"/>
                <a:cs typeface="Courier New"/>
              </a:rPr>
              <a:t>&gt;&gt;&gt; </a:t>
            </a:r>
            <a:r>
              <a:rPr lang="en-US" sz="2000" dirty="0" err="1">
                <a:latin typeface="Courier New"/>
                <a:cs typeface="Courier New"/>
              </a:rPr>
              <a:t>repr</a:t>
            </a:r>
            <a:r>
              <a:rPr lang="en-US" sz="2000" dirty="0">
                <a:latin typeface="Courier New"/>
                <a:cs typeface="Courier New"/>
              </a:rPr>
              <a:t>(p)</a:t>
            </a:r>
          </a:p>
          <a:p>
            <a:pPr marL="57150" indent="0">
              <a:buNone/>
            </a:pPr>
            <a:r>
              <a:rPr lang="en-US" sz="2000" dirty="0">
                <a:latin typeface="Courier New"/>
                <a:cs typeface="Courier New"/>
              </a:rPr>
              <a:t>'Point(5, 3)</a:t>
            </a:r>
            <a:r>
              <a:rPr lang="en-US" sz="2000" dirty="0" smtClean="0">
                <a:latin typeface="Courier New"/>
                <a:cs typeface="Courier New"/>
              </a:rPr>
              <a:t>'</a:t>
            </a:r>
          </a:p>
          <a:p>
            <a:pPr marL="57150" indent="0">
              <a:buNone/>
            </a:pPr>
            <a:r>
              <a:rPr lang="en-US" sz="2000" dirty="0">
                <a:latin typeface="Courier New"/>
                <a:cs typeface="Courier New"/>
              </a:rPr>
              <a:t>&gt;&gt;&gt; print(p)</a:t>
            </a:r>
          </a:p>
          <a:p>
            <a:pPr marL="57150" indent="0">
              <a:buNone/>
            </a:pPr>
            <a:r>
              <a:rPr lang="en-US" sz="2000" dirty="0">
                <a:latin typeface="Courier New"/>
                <a:cs typeface="Courier New"/>
              </a:rPr>
              <a:t>(5, 3)</a:t>
            </a:r>
          </a:p>
          <a:p>
            <a:pPr marL="57150" indent="0">
              <a:buNone/>
            </a:pPr>
            <a:r>
              <a:rPr lang="en-US" sz="2000" dirty="0">
                <a:latin typeface="Courier New"/>
                <a:cs typeface="Courier New"/>
              </a:rPr>
              <a:t>&gt;&gt;&gt; p</a:t>
            </a:r>
          </a:p>
          <a:p>
            <a:pPr marL="57150" indent="0">
              <a:buNone/>
            </a:pPr>
            <a:r>
              <a:rPr lang="en-US" sz="2000" dirty="0">
                <a:latin typeface="Courier New"/>
                <a:cs typeface="Courier New"/>
              </a:rPr>
              <a:t>Point(5, 3)</a:t>
            </a:r>
            <a:endParaRPr lang="en-US" sz="2000" dirty="0"/>
          </a:p>
          <a:p>
            <a:pPr marL="57150" indent="0">
              <a:buNone/>
            </a:pPr>
            <a:endParaRPr lang="en-US" sz="2000" dirty="0">
              <a:latin typeface="Courier New"/>
              <a:cs typeface="Courier New"/>
            </a:endParaRPr>
          </a:p>
        </p:txBody>
      </p:sp>
    </p:spTree>
    <p:extLst>
      <p:ext uri="{BB962C8B-B14F-4D97-AF65-F5344CB8AC3E}">
        <p14:creationId xmlns:p14="http://schemas.microsoft.com/office/powerpoint/2010/main" val="13378472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normAutofit/>
          </a:bodyPr>
          <a:lstStyle/>
          <a:p>
            <a:r>
              <a:rPr lang="en-US" sz="4500" dirty="0" smtClean="0"/>
              <a:t>Magic </a:t>
            </a:r>
            <a:r>
              <a:rPr lang="en-US" sz="4500" strike="sngStrike" dirty="0"/>
              <a:t>mushrooms</a:t>
            </a:r>
            <a:r>
              <a:rPr lang="en-US" sz="4500" dirty="0"/>
              <a:t> methods</a:t>
            </a:r>
          </a:p>
        </p:txBody>
      </p:sp>
      <p:sp>
        <p:nvSpPr>
          <p:cNvPr id="6" name="Content Placeholder 5"/>
          <p:cNvSpPr>
            <a:spLocks noGrp="1"/>
          </p:cNvSpPr>
          <p:nvPr>
            <p:ph idx="1"/>
          </p:nvPr>
        </p:nvSpPr>
        <p:spPr/>
        <p:txBody>
          <a:bodyPr/>
          <a:lstStyle/>
          <a:p>
            <a:pPr marL="0" indent="0" algn="ctr">
              <a:buNone/>
            </a:pPr>
            <a:r>
              <a:rPr lang="en-US" dirty="0" smtClean="0"/>
              <a:t>Remember this?</a:t>
            </a:r>
            <a:endParaRPr lang="en-US" dirty="0"/>
          </a:p>
          <a:p>
            <a:pPr lvl="1"/>
            <a:endParaRPr lang="en-US" sz="2400" dirty="0">
              <a:latin typeface="Courier New"/>
              <a:cs typeface="Courier New"/>
            </a:endParaRPr>
          </a:p>
          <a:p>
            <a:pPr marL="457200" lvl="1" indent="0">
              <a:buNone/>
            </a:pPr>
            <a:r>
              <a:rPr lang="en-US" sz="2400" dirty="0" smtClean="0">
                <a:latin typeface="Courier New"/>
                <a:cs typeface="Courier New"/>
              </a:rPr>
              <a:t>&gt;&gt;&gt; x = None</a:t>
            </a:r>
          </a:p>
          <a:p>
            <a:pPr marL="457200" lvl="1" indent="0">
              <a:buNone/>
            </a:pPr>
            <a:r>
              <a:rPr lang="en-US" sz="2400" dirty="0" smtClean="0">
                <a:latin typeface="Courier New"/>
                <a:cs typeface="Courier New"/>
              </a:rPr>
              <a:t>&gt;&gt;&gt; print(x)</a:t>
            </a:r>
          </a:p>
          <a:p>
            <a:pPr marL="457200" lvl="1" indent="0">
              <a:buNone/>
            </a:pPr>
            <a:r>
              <a:rPr lang="en-US" sz="2400" dirty="0" smtClean="0">
                <a:latin typeface="Courier New"/>
                <a:cs typeface="Courier New"/>
              </a:rPr>
              <a:t>None</a:t>
            </a:r>
          </a:p>
          <a:p>
            <a:pPr marL="457200" lvl="1" indent="0">
              <a:buNone/>
            </a:pPr>
            <a:r>
              <a:rPr lang="en-US" sz="2400" dirty="0" smtClean="0">
                <a:latin typeface="Courier New"/>
                <a:cs typeface="Courier New"/>
              </a:rPr>
              <a:t>&gt;&gt;&gt; x</a:t>
            </a:r>
          </a:p>
          <a:p>
            <a:pPr marL="457200" lvl="1" indent="0">
              <a:buNone/>
            </a:pPr>
            <a:r>
              <a:rPr lang="en-US" sz="2400" dirty="0" smtClean="0">
                <a:latin typeface="Courier New"/>
                <a:cs typeface="Courier New"/>
              </a:rPr>
              <a:t>&gt;&gt;&gt; </a:t>
            </a:r>
            <a:r>
              <a:rPr lang="en-US" sz="2400" dirty="0" smtClean="0">
                <a:solidFill>
                  <a:srgbClr val="008000"/>
                </a:solidFill>
                <a:latin typeface="Courier New"/>
                <a:cs typeface="Courier New"/>
              </a:rPr>
              <a:t># Weird, we'll discuss this later</a:t>
            </a:r>
          </a:p>
          <a:p>
            <a:pPr marL="0" indent="0">
              <a:buNone/>
            </a:pPr>
            <a:endParaRPr lang="en-US" dirty="0"/>
          </a:p>
        </p:txBody>
      </p:sp>
      <p:sp>
        <p:nvSpPr>
          <p:cNvPr id="3" name="Date Placeholder 2"/>
          <p:cNvSpPr>
            <a:spLocks noGrp="1"/>
          </p:cNvSpPr>
          <p:nvPr>
            <p:ph type="dt" sz="half" idx="10"/>
          </p:nvPr>
        </p:nvSpPr>
        <p:spPr/>
        <p:txBody>
          <a:bodyPr/>
          <a:lstStyle/>
          <a:p>
            <a:fld id="{06BB8605-0CFE-2945-B4F1-96433B470810}" type="datetime3">
              <a:rPr lang="en-CA" smtClean="0"/>
              <a:t>13 September 2014</a:t>
            </a:fld>
            <a:endParaRPr lang="en-US" dirty="0"/>
          </a:p>
        </p:txBody>
      </p:sp>
      <p:sp>
        <p:nvSpPr>
          <p:cNvPr id="4" name="Slide Number Placeholder 3"/>
          <p:cNvSpPr>
            <a:spLocks noGrp="1"/>
          </p:cNvSpPr>
          <p:nvPr>
            <p:ph type="sldNum" sz="quarter" idx="12"/>
          </p:nvPr>
        </p:nvSpPr>
        <p:spPr/>
        <p:txBody>
          <a:bodyPr/>
          <a:lstStyle/>
          <a:p>
            <a:fld id="{81AE9630-6584-ED4B-B8EA-CB7A97BDB708}" type="slidenum">
              <a:rPr lang="en-US"/>
              <a:pPr/>
              <a:t>98</a:t>
            </a:fld>
            <a:endParaRPr lang="en-US" dirty="0"/>
          </a:p>
        </p:txBody>
      </p:sp>
      <p:sp>
        <p:nvSpPr>
          <p:cNvPr id="7" name="TextBox 6"/>
          <p:cNvSpPr txBox="1"/>
          <p:nvPr/>
        </p:nvSpPr>
        <p:spPr>
          <a:xfrm>
            <a:off x="3420827" y="5279132"/>
            <a:ext cx="4429418" cy="1077218"/>
          </a:xfrm>
          <a:prstGeom prst="rect">
            <a:avLst/>
          </a:prstGeom>
          <a:noFill/>
          <a:ln>
            <a:solidFill>
              <a:schemeClr val="tx1"/>
            </a:solidFill>
          </a:ln>
        </p:spPr>
        <p:txBody>
          <a:bodyPr wrap="none" rtlCol="0">
            <a:spAutoFit/>
          </a:bodyPr>
          <a:lstStyle/>
          <a:p>
            <a:pPr marL="457200" indent="-457200">
              <a:buFont typeface="Arial"/>
              <a:buChar char="•"/>
            </a:pPr>
            <a:r>
              <a:rPr lang="en-US" sz="3200" dirty="0" smtClean="0">
                <a:latin typeface="Courier New"/>
                <a:cs typeface="Courier New"/>
              </a:rPr>
              <a:t>print</a:t>
            </a:r>
            <a:r>
              <a:rPr lang="en-US" sz="3200" dirty="0" smtClean="0"/>
              <a:t> uses </a:t>
            </a:r>
            <a:r>
              <a:rPr lang="en-US" sz="3200" dirty="0" err="1" smtClean="0">
                <a:latin typeface="Courier New"/>
                <a:cs typeface="Courier New"/>
              </a:rPr>
              <a:t>str</a:t>
            </a:r>
            <a:endParaRPr lang="en-US" sz="3200" dirty="0" smtClean="0">
              <a:latin typeface="Courier New"/>
              <a:cs typeface="Courier New"/>
            </a:endParaRPr>
          </a:p>
          <a:p>
            <a:pPr marL="457200" indent="-457200">
              <a:buFont typeface="Arial"/>
              <a:buChar char="•"/>
            </a:pPr>
            <a:r>
              <a:rPr lang="en-US" sz="3200" dirty="0" smtClean="0"/>
              <a:t>the prompt uses </a:t>
            </a:r>
            <a:r>
              <a:rPr lang="en-US" sz="3200" dirty="0" err="1" smtClean="0">
                <a:latin typeface="Courier New"/>
                <a:cs typeface="Courier New"/>
              </a:rPr>
              <a:t>repr</a:t>
            </a:r>
            <a:endParaRPr lang="en-US" sz="3200" dirty="0">
              <a:latin typeface="Courier New"/>
              <a:cs typeface="Courier New"/>
            </a:endParaRPr>
          </a:p>
        </p:txBody>
      </p:sp>
    </p:spTree>
    <p:extLst>
      <p:ext uri="{BB962C8B-B14F-4D97-AF65-F5344CB8AC3E}">
        <p14:creationId xmlns:p14="http://schemas.microsoft.com/office/powerpoint/2010/main" val="1603451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7995</TotalTime>
  <Words>8401</Words>
  <Application>Microsoft Macintosh PowerPoint</Application>
  <PresentationFormat>On-screen Show (4:3)</PresentationFormat>
  <Paragraphs>1333</Paragraphs>
  <Slides>112</Slides>
  <Notes>14</Notes>
  <HiddenSlides>0</HiddenSlides>
  <MMClips>0</MMClips>
  <ScaleCrop>false</ScaleCrop>
  <HeadingPairs>
    <vt:vector size="4" baseType="variant">
      <vt:variant>
        <vt:lpstr>Theme</vt:lpstr>
      </vt:variant>
      <vt:variant>
        <vt:i4>1</vt:i4>
      </vt:variant>
      <vt:variant>
        <vt:lpstr>Slide Titles</vt:lpstr>
      </vt:variant>
      <vt:variant>
        <vt:i4>112</vt:i4>
      </vt:variant>
    </vt:vector>
  </HeadingPairs>
  <TitlesOfParts>
    <vt:vector size="113" baseType="lpstr">
      <vt:lpstr>Office Theme</vt:lpstr>
      <vt:lpstr>CSC148 Ramp-up Fall 2014</vt:lpstr>
      <vt:lpstr>Overview</vt:lpstr>
      <vt:lpstr>Outline</vt:lpstr>
      <vt:lpstr>More explicit outline</vt:lpstr>
      <vt:lpstr>Meet Python...</vt:lpstr>
      <vt:lpstr>PowerPoint Presentation</vt:lpstr>
      <vt:lpstr>Whitespace matters</vt:lpstr>
      <vt:lpstr>Let's speak some Python</vt:lpstr>
      <vt:lpstr>Let's speak some Python</vt:lpstr>
      <vt:lpstr>Let's speak some Python</vt:lpstr>
      <vt:lpstr>Let's speak some Python</vt:lpstr>
      <vt:lpstr>Python programs</vt:lpstr>
      <vt:lpstr>The blueprint of a Python file:</vt:lpstr>
      <vt:lpstr>The blueprint of a Python file:</vt:lpstr>
      <vt:lpstr>The blueprint of a Python file:</vt:lpstr>
      <vt:lpstr>The blueprint of a Python file:</vt:lpstr>
      <vt:lpstr>The blueprint of a Python file:</vt:lpstr>
      <vt:lpstr>Interactive Python</vt:lpstr>
      <vt:lpstr>Getting help</vt:lpstr>
      <vt:lpstr>Moar resources!</vt:lpstr>
      <vt:lpstr>Learn you to good speak Python</vt:lpstr>
      <vt:lpstr>Variables (storing data)</vt:lpstr>
      <vt:lpstr>More types (kinds of things)</vt:lpstr>
      <vt:lpstr>More types (kinds of things)</vt:lpstr>
      <vt:lpstr>Strings</vt:lpstr>
      <vt:lpstr>Working with strings</vt:lpstr>
      <vt:lpstr>Tons of useful methods</vt:lpstr>
      <vt:lpstr>POP QUIZ!</vt:lpstr>
      <vt:lpstr>POP QUIZ!</vt:lpstr>
      <vt:lpstr>A little more on strings</vt:lpstr>
      <vt:lpstr>Making strings pretty</vt:lpstr>
      <vt:lpstr>Standard input/output</vt:lpstr>
      <vt:lpstr>Converting between types</vt:lpstr>
      <vt:lpstr>Converting between types</vt:lpstr>
      <vt:lpstr>Exercise 1: Temperature</vt:lpstr>
      <vt:lpstr>Exercise 1: Solution</vt:lpstr>
      <vt:lpstr>Sequences, of, things!</vt:lpstr>
      <vt:lpstr>[Lists, of, things]</vt:lpstr>
      <vt:lpstr>[Lists, of, things].stuff()</vt:lpstr>
      <vt:lpstr>[Lists, of, things].stuff()</vt:lpstr>
      <vt:lpstr>Variable aliasing</vt:lpstr>
      <vt:lpstr>(Tuples, of, things)</vt:lpstr>
      <vt:lpstr>For loops! (you spin me right round baby...)</vt:lpstr>
      <vt:lpstr>For loops! (you spin me right round baby...)</vt:lpstr>
      <vt:lpstr>For loops! (you spin me right round baby...)</vt:lpstr>
      <vt:lpstr>For loops! (you spin me right round baby...)</vt:lpstr>
      <vt:lpstr>For loops! (you spin me right round baby...)</vt:lpstr>
      <vt:lpstr>Exercise 2: Times table</vt:lpstr>
      <vt:lpstr>Exercise 2: Solution</vt:lpstr>
      <vt:lpstr>Exercise 2: Solution</vt:lpstr>
      <vt:lpstr>Exercise 2: Alternate solution</vt:lpstr>
      <vt:lpstr>Conditionals (if, elif, else)</vt:lpstr>
      <vt:lpstr>Functions (basically the best things ever)</vt:lpstr>
      <vt:lpstr>Docstrings</vt:lpstr>
      <vt:lpstr>PowerPoint Presentation</vt:lpstr>
      <vt:lpstr>Changing things</vt:lpstr>
      <vt:lpstr>Changing things</vt:lpstr>
      <vt:lpstr>Changing things</vt:lpstr>
      <vt:lpstr>Changing things</vt:lpstr>
      <vt:lpstr>Changing things</vt:lpstr>
      <vt:lpstr>Changing things</vt:lpstr>
      <vt:lpstr>More control tools</vt:lpstr>
      <vt:lpstr>Exercise 3: Functions</vt:lpstr>
      <vt:lpstr>Exercise 3: Solution</vt:lpstr>
      <vt:lpstr>Exercise 3: Solution</vt:lpstr>
      <vt:lpstr>Exercise 3: Solution</vt:lpstr>
      <vt:lpstr>Exercise 3: Solution</vt:lpstr>
      <vt:lpstr>Eat ALL the things…</vt:lpstr>
      <vt:lpstr>{'dictionaries': 'awesome'}</vt:lpstr>
      <vt:lpstr>{'dictionaries': 'awesome'}</vt:lpstr>
      <vt:lpstr>{'dictionaries': 'awesome'}</vt:lpstr>
      <vt:lpstr>{'dictionaries': 'awesome'}</vt:lpstr>
      <vt:lpstr>A brief detour to open some files</vt:lpstr>
      <vt:lpstr>A brief detour to open some files</vt:lpstr>
      <vt:lpstr>PowerPoint Presentation</vt:lpstr>
      <vt:lpstr>A brief detour to open some files </vt:lpstr>
      <vt:lpstr>A brief detour to open some files </vt:lpstr>
      <vt:lpstr>A brief detour to open some files </vt:lpstr>
      <vt:lpstr>A brief detour to open some files </vt:lpstr>
      <vt:lpstr>A brief detour to open some files </vt:lpstr>
      <vt:lpstr>Exercise 4: Dictionaries</vt:lpstr>
      <vt:lpstr>Exercise 4: Solution</vt:lpstr>
      <vt:lpstr>Exercise 4: Solution</vt:lpstr>
      <vt:lpstr>While loops (right round right round...)</vt:lpstr>
      <vt:lpstr>While loops (right round right round...)</vt:lpstr>
      <vt:lpstr>While loops (right round right round...)</vt:lpstr>
      <vt:lpstr>Modules (why reinvent the wheel?)</vt:lpstr>
      <vt:lpstr>Exercise 5: Guessing game</vt:lpstr>
      <vt:lpstr>Exercise 5: Solution</vt:lpstr>
      <vt:lpstr>Classes and objects - philosophy</vt:lpstr>
      <vt:lpstr>Classes and objects - simple e.g.</vt:lpstr>
      <vt:lpstr>Classes and objects - simple e.g.</vt:lpstr>
      <vt:lpstr>Classes and objects - simple e.g.</vt:lpstr>
      <vt:lpstr>Classes and objects - simple e.g.</vt:lpstr>
      <vt:lpstr>Classes and objects - simple e.g.</vt:lpstr>
      <vt:lpstr>Magic mushrooms methods</vt:lpstr>
      <vt:lpstr>Magic mushrooms methods</vt:lpstr>
      <vt:lpstr>Magic mushrooms methods</vt:lpstr>
      <vt:lpstr>Magic mushrooms methods</vt:lpstr>
      <vt:lpstr>Testing the code</vt:lpstr>
      <vt:lpstr>Testing the code</vt:lpstr>
      <vt:lpstr>Testing the code</vt:lpstr>
      <vt:lpstr>Testing the code</vt:lpstr>
      <vt:lpstr>Testing the code</vt:lpstr>
      <vt:lpstr>Testing the code</vt:lpstr>
      <vt:lpstr>Classes and objects - complex e.g.</vt:lpstr>
      <vt:lpstr>Classes and objects - complex e.g.</vt:lpstr>
      <vt:lpstr>Exercise 6: NumberList</vt:lpstr>
      <vt:lpstr>Exercise 6: Solution</vt:lpstr>
      <vt:lpstr>Exercise 6: Solution</vt:lpstr>
      <vt:lpstr>Exercise 6: Solution</vt:lpstr>
      <vt:lpstr>fin  </vt:lpstr>
    </vt:vector>
  </TitlesOfParts>
  <Company>University of Toronto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CSC148 Ramp-up</dc:title>
  <dc:creator>Michael Brudno</dc:creator>
  <cp:lastModifiedBy>Min Kim</cp:lastModifiedBy>
  <cp:revision>757</cp:revision>
  <cp:lastPrinted>2014-01-18T15:08:23Z</cp:lastPrinted>
  <dcterms:created xsi:type="dcterms:W3CDTF">2012-09-14T20:56:30Z</dcterms:created>
  <dcterms:modified xsi:type="dcterms:W3CDTF">2014-09-13T16:14:02Z</dcterms:modified>
</cp:coreProperties>
</file>